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C9D"/>
    <a:srgbClr val="0110D1"/>
    <a:srgbClr val="AED6F9"/>
    <a:srgbClr val="8C97EC"/>
    <a:srgbClr val="99B2DF"/>
    <a:srgbClr val="E49991"/>
    <a:srgbClr val="FFC9C2"/>
    <a:srgbClr val="7B0101"/>
    <a:srgbClr val="950101"/>
    <a:srgbClr val="FFA9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63"/>
    <p:restoredTop sz="92947"/>
  </p:normalViewPr>
  <p:slideViewPr>
    <p:cSldViewPr snapToGrid="0">
      <p:cViewPr varScale="1">
        <p:scale>
          <a:sx n="68" d="100"/>
          <a:sy n="68" d="100"/>
        </p:scale>
        <p:origin x="103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C72DB-605E-0F4B-BEFA-F419CD77776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32445-0623-A84C-A2C0-69350AC3936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09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LU Biter, MMA Van </a:t>
            </a:r>
            <a:r>
              <a:rPr lang="en-US" dirty="0" err="1"/>
              <a:t>Buuren</a:t>
            </a:r>
            <a:r>
              <a:rPr lang="en-US" dirty="0"/>
              <a:t>, GHH </a:t>
            </a:r>
            <a:r>
              <a:rPr lang="en-US" dirty="0" err="1"/>
              <a:t>Mannaerts</a:t>
            </a:r>
            <a:endParaRPr lang="en-US" dirty="0"/>
          </a:p>
          <a:p>
            <a:pPr algn="ctr"/>
            <a:r>
              <a:rPr lang="en-US" dirty="0"/>
              <a:t>JA </a:t>
            </a:r>
            <a:r>
              <a:rPr lang="en-US" dirty="0" err="1"/>
              <a:t>Apers</a:t>
            </a:r>
            <a:r>
              <a:rPr lang="en-US" dirty="0"/>
              <a:t>, M </a:t>
            </a:r>
            <a:r>
              <a:rPr lang="en-US" dirty="0" err="1"/>
              <a:t>Dunkelgrun</a:t>
            </a:r>
            <a:r>
              <a:rPr lang="en-US" dirty="0"/>
              <a:t>, GHEJ </a:t>
            </a:r>
            <a:r>
              <a:rPr lang="en-US" dirty="0" err="1"/>
              <a:t>Vikgen</a:t>
            </a:r>
            <a:r>
              <a:rPr lang="en-US" dirty="0"/>
              <a:t>, </a:t>
            </a:r>
            <a:r>
              <a:rPr lang="en-US" i="1" dirty="0"/>
              <a:t>May 2017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2445-0623-A84C-A2C0-69350AC393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845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3EE756-DF6A-4713-89FB-98A46E28C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C860C0B-2E9F-49F2-9460-46107BB63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825DCB-86FC-4DA3-AAA0-627B9BBD9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987355-6512-4423-AC1B-44E24981C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233452-DDA1-4B3F-9C13-132C5DEA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95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7F0807-81D0-4253-B234-B374B0C60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C57DABB-378F-4D89-A706-F66973DD9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442D99-3C3A-4B78-BE35-4A3FB9255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0E2A6A-BA6C-49EA-8ACD-3324BB111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BB33F4-9B5D-430C-B6B8-2BF170C4B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318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087BF07-E783-4E4B-8E99-782AE0353A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20F25FB-97CC-44E1-A9BF-2361087D8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3D29A0-66AF-4AC9-BDD4-CCEC78537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B806D9-654B-4B39-ACBB-2178013F6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6EF732-C326-4E32-BE60-3B42041F7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830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DCD913-2CE9-47F7-8DF5-B55ADD101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0A6B60-4094-4F4D-BD34-EE380470B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FD9612-5AA2-4662-A788-6D5E9D836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3694D7-CE1C-425E-97DC-4AF93B823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5BF268-142F-4DBE-BB43-8764EE7CD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214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F7D608-CC5D-4254-A13D-6149D786B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3DE456-BABE-4339-B81C-0221CB9A7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56B46DD-355D-47F9-89D6-3C8FD871F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32A418-F68D-40C2-B56B-EC7B0CC85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304BAF-57B9-4258-97AA-43E4FA100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11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DB117F-BC84-42A5-80C3-4D888B60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478E9A-D498-424D-9EE8-2B0E59BD94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19E52A5-B8D8-487B-B656-EFCE9EB0A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FA8D9E-F1A2-4B9C-9A32-A9D0783E5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82C0B3-010E-4F67-BAC5-B6226BEB7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754FCA9-6502-43C3-9124-9FD237787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671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E98D27-7505-46CB-B8CA-7760BED6A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20B258A-83CD-4E3A-A4DC-155F400B0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BE29E82-81E4-447F-9030-CF239E877C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954D1AA-0AC7-4212-8332-5D5D359139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5ABE488-E097-45CF-A269-E06BBEE5A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77A92D5-E2FC-4B8D-B28A-733544C12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B4839BF-D838-4C3D-9567-9797435B8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C683122-6F71-40F3-9FE4-0E271C1DD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860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DB1BDF-B62F-4DD8-8A1C-007171036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867A061-5397-43AE-857F-848316178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9BDDE2E-0059-4B34-A48B-D3C8D242C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0DB4436-B0AA-4133-9FCF-32D245D99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569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A02C732-CCD5-4ADA-B6AD-A92323F50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31A62A-4978-4089-8105-BDD96727D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F505B86-1899-4229-8FCF-493025701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5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822F80-6FCE-432B-B81C-621EE802A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38CBAF-9ED8-473F-9938-BC785CD39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D2B786E-0C7B-4C02-9BF9-F64BB8017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C700F8-1C90-435C-8F29-C932B7D1E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94CDB35-1EDE-41BA-9492-286F1368D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60AF755-D296-4197-8C45-EDF1CDA9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593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7F0283-8A56-4501-A1BC-4CFA1C97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41ADA50-9ECC-4627-8967-B457905C1E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0699504-8609-4515-AC65-4B9187F9A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EFFA4E-9FAB-4AB5-96AA-8E05FB8C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1919DB2-E3CE-4DB6-8C6E-6DD387ABE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D2811A8-F934-493D-8B84-59CE2D22C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373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08BE410-AACE-489A-830B-919842636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74C952-12DB-44E4-8E5F-CD7FAB1C8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3FEA6A1-94CC-4E43-9EB0-CB7BA1DD83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ACE20-333B-44FF-8048-BDE66E2D3417}" type="datetimeFigureOut">
              <a:rPr lang="it-IT" smtClean="0"/>
              <a:t>11/11/2025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3ACA87-6133-4DF5-A554-934070FFF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6DE944-0076-43EB-8EE2-25BA726A93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3E80D-EAF7-4F5F-BA7C-AA9D8D9D1671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9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26" Type="http://schemas.openxmlformats.org/officeDocument/2006/relationships/image" Target="../media/image24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24" Type="http://schemas.openxmlformats.org/officeDocument/2006/relationships/image" Target="../media/image22.sv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Relationship Id="rId22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806FAF-9D3E-49D9-BF3D-E9CCC82B4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C047ED4-52E3-4A2A-948B-20CE7D7233A4}"/>
              </a:ext>
            </a:extLst>
          </p:cNvPr>
          <p:cNvSpPr/>
          <p:nvPr/>
        </p:nvSpPr>
        <p:spPr>
          <a:xfrm>
            <a:off x="1" y="1012874"/>
            <a:ext cx="12192000" cy="4512302"/>
          </a:xfrm>
          <a:prstGeom prst="rect">
            <a:avLst/>
          </a:prstGeom>
          <a:solidFill>
            <a:srgbClr val="99B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Conclusion</a:t>
            </a:r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57C6657B-C862-4624-AF23-0815F276EF35}"/>
              </a:ext>
            </a:extLst>
          </p:cNvPr>
          <p:cNvSpPr/>
          <p:nvPr/>
        </p:nvSpPr>
        <p:spPr>
          <a:xfrm>
            <a:off x="3961050" y="1012874"/>
            <a:ext cx="4175760" cy="4512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D7F0B6B-053D-4EF4-A94B-964FCCCABA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8570" y="5788510"/>
            <a:ext cx="3425124" cy="714488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0F199E0-EF0A-4852-8CD5-FCA17ED84623}"/>
              </a:ext>
            </a:extLst>
          </p:cNvPr>
          <p:cNvSpPr txBox="1"/>
          <p:nvPr/>
        </p:nvSpPr>
        <p:spPr>
          <a:xfrm>
            <a:off x="101402" y="1085276"/>
            <a:ext cx="3027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/>
              <a:t>    METHOD</a:t>
            </a:r>
            <a:r>
              <a:rPr lang="it-IT" b="1" dirty="0"/>
              <a:t>	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F89B844B-5329-4EF8-A25F-1F177F64B210}"/>
              </a:ext>
            </a:extLst>
          </p:cNvPr>
          <p:cNvSpPr txBox="1"/>
          <p:nvPr/>
        </p:nvSpPr>
        <p:spPr>
          <a:xfrm>
            <a:off x="4491445" y="1055945"/>
            <a:ext cx="3058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/>
              <a:t>RESULTS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E2FD73DB-5170-483D-8AED-73807F7EFBA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82"/>
          <a:stretch/>
        </p:blipFill>
        <p:spPr>
          <a:xfrm>
            <a:off x="0" y="5589917"/>
            <a:ext cx="2592354" cy="126808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E841DD3-FD98-4EB0-9BD3-D2A17CABA7C9}"/>
              </a:ext>
            </a:extLst>
          </p:cNvPr>
          <p:cNvSpPr txBox="1"/>
          <p:nvPr/>
        </p:nvSpPr>
        <p:spPr>
          <a:xfrm>
            <a:off x="-41990" y="26598"/>
            <a:ext cx="12181840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  <a:spcAft>
                <a:spcPts val="800"/>
              </a:spcAft>
            </a:pPr>
            <a:r>
              <a:rPr lang="en-US" sz="2800" b="1" kern="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Sleeve Gastrectomy compared to One Anastomosis Gastric Bypass:</a:t>
            </a:r>
          </a:p>
          <a:p>
            <a:pPr algn="ctr">
              <a:lnSpc>
                <a:spcPts val="3000"/>
              </a:lnSpc>
              <a:spcAft>
                <a:spcPts val="800"/>
              </a:spcAft>
            </a:pPr>
            <a:r>
              <a:rPr lang="en-US" sz="2800" b="1" kern="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Three-Year Follow-Up in an Algerian Cohort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9142989" y="1013691"/>
            <a:ext cx="21751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800" b="1" dirty="0"/>
              <a:t>CONCLUSION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3F1B40-FED4-94F2-5A90-654A90DDD565}"/>
              </a:ext>
            </a:extLst>
          </p:cNvPr>
          <p:cNvSpPr/>
          <p:nvPr/>
        </p:nvSpPr>
        <p:spPr>
          <a:xfrm>
            <a:off x="2702935" y="5777553"/>
            <a:ext cx="5653413" cy="714487"/>
          </a:xfrm>
          <a:prstGeom prst="rect">
            <a:avLst/>
          </a:prstGeom>
          <a:noFill/>
          <a:ln w="28575">
            <a:solidFill>
              <a:srgbClr val="010C9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7BA675-CE27-87DF-03FC-E1C2B287BDD8}"/>
              </a:ext>
            </a:extLst>
          </p:cNvPr>
          <p:cNvSpPr txBox="1"/>
          <p:nvPr/>
        </p:nvSpPr>
        <p:spPr>
          <a:xfrm>
            <a:off x="3823198" y="6192024"/>
            <a:ext cx="34128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(Please keep this space clear for review purposes)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F7CD8D0-201A-CC00-B4AE-7FE94F792177}"/>
              </a:ext>
            </a:extLst>
          </p:cNvPr>
          <p:cNvSpPr txBox="1"/>
          <p:nvPr/>
        </p:nvSpPr>
        <p:spPr>
          <a:xfrm>
            <a:off x="78971" y="1728444"/>
            <a:ext cx="2960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 = 204 Patients (102 SG / 102 OAGB with a 150 cm BPL)</a:t>
            </a:r>
          </a:p>
          <a:p>
            <a:r>
              <a:rPr lang="en-US" dirty="0">
                <a:solidFill>
                  <a:schemeClr val="bg1"/>
                </a:solidFill>
              </a:rPr>
              <a:t>Evaluations at 1, 3, 6, 12, 24, and 36 months.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BB707FE-9A38-8888-AEEF-F6559EB5E726}"/>
              </a:ext>
            </a:extLst>
          </p:cNvPr>
          <p:cNvSpPr txBox="1"/>
          <p:nvPr/>
        </p:nvSpPr>
        <p:spPr>
          <a:xfrm>
            <a:off x="101402" y="2993514"/>
            <a:ext cx="30024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Data Collected:</a:t>
            </a:r>
          </a:p>
          <a:p>
            <a:r>
              <a:rPr lang="en-US" dirty="0">
                <a:solidFill>
                  <a:schemeClr val="bg1"/>
                </a:solidFill>
              </a:rPr>
              <a:t>- Weight loss.</a:t>
            </a:r>
          </a:p>
          <a:p>
            <a:r>
              <a:rPr lang="en-US" dirty="0">
                <a:solidFill>
                  <a:schemeClr val="bg1"/>
                </a:solidFill>
              </a:rPr>
              <a:t>- Comorbidity resolution and perioperative complications.</a:t>
            </a:r>
          </a:p>
          <a:p>
            <a:r>
              <a:rPr lang="en-US" dirty="0">
                <a:solidFill>
                  <a:schemeClr val="bg1"/>
                </a:solidFill>
              </a:rPr>
              <a:t>- Blood tests for metabolic health and nutritional deficiencies.</a:t>
            </a:r>
          </a:p>
          <a:p>
            <a:r>
              <a:rPr lang="en-US" dirty="0">
                <a:solidFill>
                  <a:schemeClr val="bg1"/>
                </a:solidFill>
              </a:rPr>
              <a:t>- GERD resolution</a:t>
            </a:r>
          </a:p>
        </p:txBody>
      </p:sp>
      <p:pic>
        <p:nvPicPr>
          <p:cNvPr id="13" name="Graphique 12" descr="Enfants">
            <a:extLst>
              <a:ext uri="{FF2B5EF4-FFF2-40B4-BE49-F238E27FC236}">
                <a16:creationId xmlns:a16="http://schemas.microsoft.com/office/drawing/2014/main" id="{AB5F0B51-C64D-41D1-9B3B-ED3B71712B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65680" y="1677288"/>
            <a:ext cx="826373" cy="826373"/>
          </a:xfrm>
          <a:prstGeom prst="rect">
            <a:avLst/>
          </a:prstGeom>
        </p:spPr>
      </p:pic>
      <p:pic>
        <p:nvPicPr>
          <p:cNvPr id="17" name="Graphique 16" descr="Graphique à barres">
            <a:extLst>
              <a:ext uri="{FF2B5EF4-FFF2-40B4-BE49-F238E27FC236}">
                <a16:creationId xmlns:a16="http://schemas.microsoft.com/office/drawing/2014/main" id="{6A23DE63-93EF-1A45-49DD-4FBA458850E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933944" y="3448141"/>
            <a:ext cx="857759" cy="857759"/>
          </a:xfrm>
          <a:prstGeom prst="rect">
            <a:avLst/>
          </a:prstGeom>
        </p:spPr>
      </p:pic>
      <p:pic>
        <p:nvPicPr>
          <p:cNvPr id="20" name="Graphique 19" descr="Échelle">
            <a:extLst>
              <a:ext uri="{FF2B5EF4-FFF2-40B4-BE49-F238E27FC236}">
                <a16:creationId xmlns:a16="http://schemas.microsoft.com/office/drawing/2014/main" id="{8A5556DC-F001-0D7A-D4FF-0B2512A50D2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732303" y="2789564"/>
            <a:ext cx="914400" cy="914400"/>
          </a:xfrm>
          <a:prstGeom prst="rect">
            <a:avLst/>
          </a:prstGeom>
        </p:spPr>
      </p:pic>
      <p:sp>
        <p:nvSpPr>
          <p:cNvPr id="27" name="ZoneTexte 26">
            <a:extLst>
              <a:ext uri="{FF2B5EF4-FFF2-40B4-BE49-F238E27FC236}">
                <a16:creationId xmlns:a16="http://schemas.microsoft.com/office/drawing/2014/main" id="{D468C095-350A-9BAF-D465-FE37AAE80C90}"/>
              </a:ext>
            </a:extLst>
          </p:cNvPr>
          <p:cNvSpPr txBox="1"/>
          <p:nvPr/>
        </p:nvSpPr>
        <p:spPr>
          <a:xfrm>
            <a:off x="4088797" y="1480369"/>
            <a:ext cx="2041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Follow-Up Rates: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Year 1: 88.7%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Year 2: 88%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Year 3: 85.7%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6C701FA3-6FD0-6960-850A-1A07C23A5299}"/>
              </a:ext>
            </a:extLst>
          </p:cNvPr>
          <p:cNvSpPr txBox="1"/>
          <p:nvPr/>
        </p:nvSpPr>
        <p:spPr>
          <a:xfrm>
            <a:off x="8279331" y="1754040"/>
            <a:ext cx="29940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OAGB provides superior and more sustained weight loss, better T2DM remission, and excellent reflux control compared to SG at 3 years.</a:t>
            </a:r>
            <a:endParaRPr lang="en-US" kern="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6C2E6A0D-17C4-BB80-E38F-E68F0570CC5F}"/>
              </a:ext>
            </a:extLst>
          </p:cNvPr>
          <p:cNvSpPr txBox="1"/>
          <p:nvPr/>
        </p:nvSpPr>
        <p:spPr>
          <a:xfrm>
            <a:off x="4076360" y="2631229"/>
            <a:ext cx="29035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Sustained weight loss: EWL 74% (SG) &amp; 88.6% (OAGB)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Effective resolution of comorbidities: </a:t>
            </a:r>
            <a:r>
              <a:rPr lang="en-US" kern="0" dirty="0">
                <a:solidFill>
                  <a:schemeClr val="bg1"/>
                </a:solidFill>
                <a:ea typeface="Times New Roman" panose="02020603050405020304" pitchFamily="18" charset="0"/>
              </a:rPr>
              <a:t>T2DM 61% (SG) &amp; 82% (OAGB) at M36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98" name="Graphique 97" descr="Tendance à la hausse">
            <a:extLst>
              <a:ext uri="{FF2B5EF4-FFF2-40B4-BE49-F238E27FC236}">
                <a16:creationId xmlns:a16="http://schemas.microsoft.com/office/drawing/2014/main" id="{A91B9E80-6DA9-0A3D-CA81-A3BD6BFBD6D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934880" y="2503661"/>
            <a:ext cx="820059" cy="820059"/>
          </a:xfrm>
          <a:prstGeom prst="rect">
            <a:avLst/>
          </a:prstGeom>
        </p:spPr>
      </p:pic>
      <p:pic>
        <p:nvPicPr>
          <p:cNvPr id="100" name="Graphique 99" descr="Liste de vérification">
            <a:extLst>
              <a:ext uri="{FF2B5EF4-FFF2-40B4-BE49-F238E27FC236}">
                <a16:creationId xmlns:a16="http://schemas.microsoft.com/office/drawing/2014/main" id="{5C915E37-BF00-80C3-7A02-009E740E346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033509" y="4262677"/>
            <a:ext cx="832600" cy="832600"/>
          </a:xfrm>
          <a:prstGeom prst="rect">
            <a:avLst/>
          </a:prstGeom>
        </p:spPr>
      </p:pic>
      <p:pic>
        <p:nvPicPr>
          <p:cNvPr id="102" name="Graphique 101" descr="Cœur avec pulsation">
            <a:extLst>
              <a:ext uri="{FF2B5EF4-FFF2-40B4-BE49-F238E27FC236}">
                <a16:creationId xmlns:a16="http://schemas.microsoft.com/office/drawing/2014/main" id="{ABFADB94-3193-BCC7-697B-9ED241E0902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917593" y="3419714"/>
            <a:ext cx="816197" cy="816197"/>
          </a:xfrm>
          <a:prstGeom prst="rect">
            <a:avLst/>
          </a:prstGeom>
        </p:spPr>
      </p:pic>
      <p:pic>
        <p:nvPicPr>
          <p:cNvPr id="106" name="Graphique 105" descr="Tubes à essai">
            <a:extLst>
              <a:ext uri="{FF2B5EF4-FFF2-40B4-BE49-F238E27FC236}">
                <a16:creationId xmlns:a16="http://schemas.microsoft.com/office/drawing/2014/main" id="{548C478A-7BBB-06D1-0BEB-C9CDA14D54A2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831734" y="4209672"/>
            <a:ext cx="628030" cy="628030"/>
          </a:xfrm>
          <a:prstGeom prst="rect">
            <a:avLst/>
          </a:prstGeom>
        </p:spPr>
      </p:pic>
      <p:pic>
        <p:nvPicPr>
          <p:cNvPr id="110" name="Graphique 109" descr="Croissance commerciale">
            <a:extLst>
              <a:ext uri="{FF2B5EF4-FFF2-40B4-BE49-F238E27FC236}">
                <a16:creationId xmlns:a16="http://schemas.microsoft.com/office/drawing/2014/main" id="{525351AE-5076-3351-1D32-32977536748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6130860" y="1802608"/>
            <a:ext cx="871013" cy="871013"/>
          </a:xfrm>
          <a:prstGeom prst="rect">
            <a:avLst/>
          </a:prstGeom>
        </p:spPr>
      </p:pic>
      <p:pic>
        <p:nvPicPr>
          <p:cNvPr id="112" name="Graphique 111" descr="Médaille">
            <a:extLst>
              <a:ext uri="{FF2B5EF4-FFF2-40B4-BE49-F238E27FC236}">
                <a16:creationId xmlns:a16="http://schemas.microsoft.com/office/drawing/2014/main" id="{5B810D18-5F70-8E84-01DC-5DC5978DA59F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1141347" y="1650567"/>
            <a:ext cx="841400" cy="841400"/>
          </a:xfrm>
          <a:prstGeom prst="rect">
            <a:avLst/>
          </a:prstGeom>
        </p:spPr>
      </p:pic>
      <p:pic>
        <p:nvPicPr>
          <p:cNvPr id="114" name="Graphique 113" descr="Culturiste">
            <a:extLst>
              <a:ext uri="{FF2B5EF4-FFF2-40B4-BE49-F238E27FC236}">
                <a16:creationId xmlns:a16="http://schemas.microsoft.com/office/drawing/2014/main" id="{1AE570AF-43C6-F753-109A-DE45A4694AEF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1129901" y="2509620"/>
            <a:ext cx="881072" cy="881072"/>
          </a:xfrm>
          <a:prstGeom prst="rect">
            <a:avLst/>
          </a:prstGeom>
        </p:spPr>
      </p:pic>
      <p:sp>
        <p:nvSpPr>
          <p:cNvPr id="117" name="ZoneTexte 116">
            <a:extLst>
              <a:ext uri="{FF2B5EF4-FFF2-40B4-BE49-F238E27FC236}">
                <a16:creationId xmlns:a16="http://schemas.microsoft.com/office/drawing/2014/main" id="{E2D57250-A1BA-6CC8-57F5-883B7C1BAC11}"/>
              </a:ext>
            </a:extLst>
          </p:cNvPr>
          <p:cNvSpPr txBox="1"/>
          <p:nvPr/>
        </p:nvSpPr>
        <p:spPr>
          <a:xfrm>
            <a:off x="8316235" y="3477828"/>
            <a:ext cx="27597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SG remains a technically simpler option but is associated with a significant risk of GERD and long-term weight regain.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18" name="ZoneTexte 117">
            <a:extLst>
              <a:ext uri="{FF2B5EF4-FFF2-40B4-BE49-F238E27FC236}">
                <a16:creationId xmlns:a16="http://schemas.microsoft.com/office/drawing/2014/main" id="{F022963A-4FD3-667F-CE8E-C76F94D2CC59}"/>
              </a:ext>
            </a:extLst>
          </p:cNvPr>
          <p:cNvSpPr txBox="1"/>
          <p:nvPr/>
        </p:nvSpPr>
        <p:spPr>
          <a:xfrm>
            <a:off x="4094294" y="4551975"/>
            <a:ext cx="31742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Minimal complications (&lt;4%) and manageable nutritional deficiencies.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BBEEED28-CF54-B999-A433-2558B27FD667}"/>
              </a:ext>
            </a:extLst>
          </p:cNvPr>
          <p:cNvPicPr>
            <a:picLocks noChangeAspect="1"/>
          </p:cNvPicPr>
          <p:nvPr/>
        </p:nvPicPr>
        <p:blipFill>
          <a:blip r:embed="rId25"/>
          <a:srcRect l="15252" t="13898" r="15525" b="17836"/>
          <a:stretch>
            <a:fillRect/>
          </a:stretch>
        </p:blipFill>
        <p:spPr>
          <a:xfrm>
            <a:off x="2057732" y="4765181"/>
            <a:ext cx="572156" cy="603245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70DB6AA5-9EE8-63CF-F030-8A546562AFE6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0877537" y="3517249"/>
            <a:ext cx="1145305" cy="114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0689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1673</TotalTime>
  <Words>218</Words>
  <Application>Microsoft Office PowerPoint</Application>
  <PresentationFormat>Grand écran</PresentationFormat>
  <Paragraphs>26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Tema di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M.mazzarella</dc:creator>
  <cp:lastModifiedBy>Heykel mebarek</cp:lastModifiedBy>
  <cp:revision>90</cp:revision>
  <dcterms:created xsi:type="dcterms:W3CDTF">2017-10-03T08:27:08Z</dcterms:created>
  <dcterms:modified xsi:type="dcterms:W3CDTF">2025-11-11T23:01:25Z</dcterms:modified>
</cp:coreProperties>
</file>