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CC"/>
    <a:srgbClr val="070175"/>
    <a:srgbClr val="3D1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23B78-BAD3-49C2-A920-57CF930A83AA}" v="60" dt="2025-11-10T17:36:34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73" autoAdjust="0"/>
  </p:normalViewPr>
  <p:slideViewPr>
    <p:cSldViewPr snapToGrid="0">
      <p:cViewPr varScale="1">
        <p:scale>
          <a:sx n="66" d="100"/>
          <a:sy n="66" d="100"/>
        </p:scale>
        <p:origin x="60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26E4E-1D16-5DD1-1688-02226B772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353747-6E1E-3F73-A8DB-7C19C8DF5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85934-11C2-A990-D50C-B3B4338C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03D97-3E02-64E6-1A02-A32B6431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C7C187-7943-714E-2D75-C28772A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82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C5D06-3887-412E-48AF-223243BD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5E87FF-7DAD-5EE2-7223-2F1BAD6E9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75BF36-4C66-F1BB-CF3A-ECC2F3FC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75CB65-0B4F-7DAC-54FC-6794CBB5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72B7CD-9CC8-80AC-8E20-9B2474AD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97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9146FE-E68D-9EF1-FDDF-5AFA076C7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C8654E-E664-E3FA-8C52-00FD756BC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1278A-C329-C22F-9771-7239D521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7D36B-7233-0F59-69CD-2B5AFA37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48B632-10C5-880E-ED82-42648201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16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E0814-A779-D26A-3B0A-C5081381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BF05F4-76C7-29AF-8999-273179183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221815-2012-04FE-1882-0DA0755A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33121A-D04A-035A-C48B-378E97BC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40940-E605-B69F-C78C-3B9D4804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66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33A76-A258-153E-95FC-27B4DE09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B8318-B834-A066-E81D-1B3DF8288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09932E-84C6-9A15-14CB-62A9A591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0A1D78-52ED-E510-4103-AA2EA5E6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C8953E-4BC6-4493-13A2-39EFC635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08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7011C-D017-0351-345C-FF565753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28E4B-BACD-3207-B66E-A8532A6A4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12D48C-B4C4-3CC9-FCC8-52393D64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261454-C80C-944C-566C-E08665A4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1C7E1A-0DA6-1DAD-EB1F-79196962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A80D20-D0AD-4505-20BF-731D9308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26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D7DE0-20E0-9241-1D5A-2A0B9CE7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D0FF84-C1E1-04B0-41C0-F5FF88B7F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E8FE51-8D42-C1AA-22E6-8EB5BF0E8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E30882-0083-639A-4558-A94DE91B2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32E15A-4970-F3D0-7892-73135A498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08880E-041D-EA43-F5C2-148188EC7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E199B1D-98E5-916C-E11C-32944816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CFDD39-9F2F-1444-5C3E-A484F84A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24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2370C-D5D9-FCBF-9CD8-9962FA00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C37FF5-0CC0-328A-329C-BB8E298A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EA56AA-8875-ED74-EBA5-F47A4558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56D71B-E686-68E5-FE59-CE842A84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17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5F5B8D-C077-AD4B-A811-897A6B09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3A506D-2263-1228-C1E8-ED225793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C401B0-F896-C67D-42D0-111492BA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50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0567A-DDEA-0CB2-79D9-AB27CCF9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C533E9-DECE-97C1-CC80-7B5EF6F3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90421-21C1-1AF4-A1BD-F8A88CFE0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EC9E16-D1F6-5B24-5925-7497C59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49AB57-8130-88A2-326D-6C709266B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3D0EA7-DBFA-FF46-F7B6-D38D60BC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93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FA54-7252-53D3-9FB6-19C829C1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37CD829-5865-A4A6-0268-6DE2CDC29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735E0C-7CEF-4900-FBFB-AC8CCEDA0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14F808-953C-962A-80C1-A96D21D0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F4F026-AB4E-29C0-AE1D-6FC599A7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E2040C-FAF3-8039-805A-97DFF280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8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BEBF3F-EC4F-AD02-2C38-2D49D679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8C282-DF80-736A-7AF4-7F99EAE6C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730161-82C1-4BD4-4E4A-A5014F7E0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D082F-F2CF-4CA2-A8F7-445CA4AC1563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689344-8480-473F-DC7F-BD30933A5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C30713-1C6C-AF58-5B85-D5B685A94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F91B6-992C-4B1E-A8B1-71A05D019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40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149EA-563C-AE58-C3FE-891ECFA1F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A0BB6B-E3BD-46EE-1A34-E133223386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Abgerundetes Rechteck 7">
            <a:extLst>
              <a:ext uri="{FF2B5EF4-FFF2-40B4-BE49-F238E27FC236}">
                <a16:creationId xmlns:a16="http://schemas.microsoft.com/office/drawing/2014/main" id="{D8660EFF-4C4D-9562-374F-55CD24FF6C4C}"/>
              </a:ext>
            </a:extLst>
          </p:cNvPr>
          <p:cNvSpPr/>
          <p:nvPr/>
        </p:nvSpPr>
        <p:spPr>
          <a:xfrm>
            <a:off x="5360548" y="1815351"/>
            <a:ext cx="6361073" cy="30615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F74FE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5" name="Abgerundetes Rechteck 7">
            <a:extLst>
              <a:ext uri="{FF2B5EF4-FFF2-40B4-BE49-F238E27FC236}">
                <a16:creationId xmlns:a16="http://schemas.microsoft.com/office/drawing/2014/main" id="{FDAAA62C-53F8-0BC3-0E7E-A786381D9BDE}"/>
              </a:ext>
            </a:extLst>
          </p:cNvPr>
          <p:cNvSpPr/>
          <p:nvPr/>
        </p:nvSpPr>
        <p:spPr>
          <a:xfrm>
            <a:off x="5458792" y="2532172"/>
            <a:ext cx="2000735" cy="22369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F74FE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6" name="Abgerundetes Rechteck 7">
            <a:extLst>
              <a:ext uri="{FF2B5EF4-FFF2-40B4-BE49-F238E27FC236}">
                <a16:creationId xmlns:a16="http://schemas.microsoft.com/office/drawing/2014/main" id="{F65BBECB-7CC5-D561-12C6-91E6F22B54E1}"/>
              </a:ext>
            </a:extLst>
          </p:cNvPr>
          <p:cNvSpPr/>
          <p:nvPr/>
        </p:nvSpPr>
        <p:spPr>
          <a:xfrm>
            <a:off x="7809971" y="2177199"/>
            <a:ext cx="3533807" cy="20216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F74FE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CEA8F7-D095-D6C9-8A35-BEC8AFB86162}"/>
              </a:ext>
            </a:extLst>
          </p:cNvPr>
          <p:cNvSpPr txBox="1">
            <a:spLocks/>
          </p:cNvSpPr>
          <p:nvPr/>
        </p:nvSpPr>
        <p:spPr>
          <a:xfrm>
            <a:off x="232894" y="80682"/>
            <a:ext cx="11755906" cy="1001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Imaging MRI Biomarkers for Diagnosing Brain Radionecrosis: Focus on Incomplete Ring Enhancement Sign </a:t>
            </a:r>
            <a:endParaRPr lang="en-US" sz="1800" dirty="0"/>
          </a:p>
        </p:txBody>
      </p:sp>
      <p:sp>
        <p:nvSpPr>
          <p:cNvPr id="9" name="Abgerundetes Rechteck 2">
            <a:extLst>
              <a:ext uri="{FF2B5EF4-FFF2-40B4-BE49-F238E27FC236}">
                <a16:creationId xmlns:a16="http://schemas.microsoft.com/office/drawing/2014/main" id="{FB5B187E-7A14-4714-C9FC-E078DFDB9F44}"/>
              </a:ext>
            </a:extLst>
          </p:cNvPr>
          <p:cNvSpPr/>
          <p:nvPr/>
        </p:nvSpPr>
        <p:spPr>
          <a:xfrm>
            <a:off x="709634" y="6077207"/>
            <a:ext cx="6407625" cy="44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Eur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Radiol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 (</a:t>
            </a:r>
            <a:r>
              <a:rPr lang="en-GB" b="1" dirty="0">
                <a:solidFill>
                  <a:srgbClr val="4F74FE"/>
                </a:solidFill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2025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) </a:t>
            </a:r>
            <a:r>
              <a:rPr lang="en-US" b="1" dirty="0">
                <a:solidFill>
                  <a:srgbClr val="4F74FE"/>
                </a:solidFill>
                <a:latin typeface="PP Neue Montreal" pitchFamily="2" charset="77"/>
              </a:rPr>
              <a:t>Ortiz de Mendivil A., Santana-Suarez E., Pérez-Beteta J., </a:t>
            </a:r>
            <a:r>
              <a:rPr lang="en-US" b="1" dirty="0" err="1">
                <a:solidFill>
                  <a:srgbClr val="4F74FE"/>
                </a:solidFill>
                <a:latin typeface="PP Neue Montreal" pitchFamily="2" charset="77"/>
              </a:rPr>
              <a:t>Ciérvide</a:t>
            </a:r>
            <a:r>
              <a:rPr lang="en-US" b="1" dirty="0">
                <a:solidFill>
                  <a:srgbClr val="4F74FE"/>
                </a:solidFill>
                <a:latin typeface="PP Neue Montreal" pitchFamily="2" charset="77"/>
              </a:rPr>
              <a:t> R., Diamantopoulos J. et al.</a:t>
            </a:r>
          </a:p>
        </p:txBody>
      </p:sp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6CEA233A-5A36-2723-844F-6685744610DE}"/>
              </a:ext>
            </a:extLst>
          </p:cNvPr>
          <p:cNvSpPr/>
          <p:nvPr/>
        </p:nvSpPr>
        <p:spPr>
          <a:xfrm>
            <a:off x="635811" y="1598369"/>
            <a:ext cx="4313193" cy="27796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dirty="0">
              <a:solidFill>
                <a:schemeClr val="tx1"/>
              </a:solidFill>
              <a:latin typeface="PP Neue Montreal" pitchFamily="2" charset="77"/>
            </a:endParaRPr>
          </a:p>
        </p:txBody>
      </p:sp>
      <p:sp>
        <p:nvSpPr>
          <p:cNvPr id="11" name="Abgerundetes Rechteck 7">
            <a:extLst>
              <a:ext uri="{FF2B5EF4-FFF2-40B4-BE49-F238E27FC236}">
                <a16:creationId xmlns:a16="http://schemas.microsoft.com/office/drawing/2014/main" id="{4BBE0E83-252C-9DC4-ADBF-2D6C56813F27}"/>
              </a:ext>
            </a:extLst>
          </p:cNvPr>
          <p:cNvSpPr/>
          <p:nvPr/>
        </p:nvSpPr>
        <p:spPr>
          <a:xfrm>
            <a:off x="533998" y="1024927"/>
            <a:ext cx="11060954" cy="490503"/>
          </a:xfrm>
          <a:prstGeom prst="roundRect">
            <a:avLst/>
          </a:prstGeom>
          <a:solidFill>
            <a:srgbClr val="3D15D1"/>
          </a:solidFill>
          <a:ln>
            <a:solidFill>
              <a:srgbClr val="3D1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PP Neue Montreal" pitchFamily="2" charset="77"/>
              </a:rPr>
              <a:t>Does the incomplete ring enhancement (IRE) sign reliably identify brain radionecrosis on MRI?</a:t>
            </a:r>
          </a:p>
        </p:txBody>
      </p:sp>
      <p:sp>
        <p:nvSpPr>
          <p:cNvPr id="12" name="Abgerundetes Rechteck 7">
            <a:extLst>
              <a:ext uri="{FF2B5EF4-FFF2-40B4-BE49-F238E27FC236}">
                <a16:creationId xmlns:a16="http://schemas.microsoft.com/office/drawing/2014/main" id="{CCA817FB-ABE4-9DA4-F2F1-CEEA7028E4F9}"/>
              </a:ext>
            </a:extLst>
          </p:cNvPr>
          <p:cNvSpPr/>
          <p:nvPr/>
        </p:nvSpPr>
        <p:spPr>
          <a:xfrm>
            <a:off x="533998" y="5153804"/>
            <a:ext cx="11060954" cy="78085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b="1" dirty="0">
                <a:solidFill>
                  <a:schemeClr val="tx1"/>
                </a:solidFill>
                <a:latin typeface="PP Neue Montreal" pitchFamily="2" charset="77"/>
              </a:rPr>
              <a:t>The incomplete ring enhancement sign is an early, reliable imaging biomarker of brain radionecrosis, visible on contrast-enhanced 3D-T1 weighted MRI.</a:t>
            </a:r>
            <a:endParaRPr lang="en-GB" b="1" dirty="0">
              <a:solidFill>
                <a:schemeClr val="tx1"/>
              </a:solidFill>
              <a:latin typeface="PP Neue Montreal" pitchFamily="2" charset="77"/>
            </a:endParaRPr>
          </a:p>
        </p:txBody>
      </p:sp>
      <p:sp>
        <p:nvSpPr>
          <p:cNvPr id="13" name="Abgerundetes Rechteck 7">
            <a:extLst>
              <a:ext uri="{FF2B5EF4-FFF2-40B4-BE49-F238E27FC236}">
                <a16:creationId xmlns:a16="http://schemas.microsoft.com/office/drawing/2014/main" id="{1641826B-160B-4369-9BD8-3FD9A1516B94}"/>
              </a:ext>
            </a:extLst>
          </p:cNvPr>
          <p:cNvSpPr/>
          <p:nvPr/>
        </p:nvSpPr>
        <p:spPr>
          <a:xfrm>
            <a:off x="782979" y="4549055"/>
            <a:ext cx="1160675" cy="521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GB" sz="1600" b="1" dirty="0">
                <a:solidFill>
                  <a:srgbClr val="4F74FE"/>
                </a:solidFill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MRI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BFBB20A-2688-62EF-CD14-D10D4FB36343}"/>
              </a:ext>
            </a:extLst>
          </p:cNvPr>
          <p:cNvSpPr txBox="1"/>
          <p:nvPr/>
        </p:nvSpPr>
        <p:spPr>
          <a:xfrm>
            <a:off x="8877563" y="4523823"/>
            <a:ext cx="1755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F74FE"/>
                </a:solidFill>
                <a:latin typeface="PP Neue Montreal" pitchFamily="2" charset="77"/>
              </a:rPr>
              <a:t>RADIONECROSIS</a:t>
            </a:r>
            <a:endParaRPr lang="es-ES" sz="1400" b="1" dirty="0">
              <a:solidFill>
                <a:srgbClr val="4F74FE"/>
              </a:solidFill>
              <a:latin typeface="PP Neue Montreal" pitchFamily="2" charset="7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1ABB93-67EC-7B16-BC3E-164749BA3EEA}"/>
              </a:ext>
            </a:extLst>
          </p:cNvPr>
          <p:cNvSpPr txBox="1"/>
          <p:nvPr/>
        </p:nvSpPr>
        <p:spPr>
          <a:xfrm>
            <a:off x="5548205" y="1815351"/>
            <a:ext cx="56572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F74FE"/>
                </a:solidFill>
                <a:latin typeface="PP Neue Montreal" pitchFamily="2" charset="77"/>
              </a:rPr>
              <a:t>Enlarging lesion following stereotactic radiotherapy</a:t>
            </a:r>
            <a:endParaRPr lang="es-ES" sz="1600" b="1" dirty="0">
              <a:solidFill>
                <a:srgbClr val="4F74FE"/>
              </a:solidFill>
              <a:latin typeface="PP Neue Montreal" pitchFamily="2" charset="77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E935C2-212D-F1D6-7665-0F82B1B250ED}"/>
              </a:ext>
            </a:extLst>
          </p:cNvPr>
          <p:cNvSpPr txBox="1"/>
          <p:nvPr/>
        </p:nvSpPr>
        <p:spPr>
          <a:xfrm>
            <a:off x="5735185" y="3859423"/>
            <a:ext cx="18124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PP Neue Montreal" pitchFamily="2" charset="77"/>
              </a:rPr>
              <a:t>Fragmentation</a:t>
            </a:r>
          </a:p>
          <a:p>
            <a:r>
              <a:rPr lang="en-US" sz="1400" dirty="0">
                <a:latin typeface="PP Neue Montreal" pitchFamily="2" charset="77"/>
              </a:rPr>
              <a:t>Satellite lesion</a:t>
            </a:r>
          </a:p>
          <a:p>
            <a:r>
              <a:rPr lang="en-US" sz="1400" dirty="0">
                <a:latin typeface="PP Neue Montreal" pitchFamily="2" charset="77"/>
              </a:rPr>
              <a:t>Watershed distribution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A207A5C-8819-5329-17B9-0E9530387BD6}"/>
              </a:ext>
            </a:extLst>
          </p:cNvPr>
          <p:cNvSpPr txBox="1"/>
          <p:nvPr/>
        </p:nvSpPr>
        <p:spPr>
          <a:xfrm>
            <a:off x="5458694" y="4093406"/>
            <a:ext cx="415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4F74FE"/>
                </a:solidFill>
                <a:latin typeface="PP Neue Montreal" pitchFamily="2" charset="77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±</a:t>
            </a:r>
          </a:p>
        </p:txBody>
      </p:sp>
      <p:pic>
        <p:nvPicPr>
          <p:cNvPr id="18" name="Imagen 17" descr="Imagen que contiene vino, viendo, parado, frente&#10;&#10;El contenido generado por IA puede ser incorrecto.">
            <a:extLst>
              <a:ext uri="{FF2B5EF4-FFF2-40B4-BE49-F238E27FC236}">
                <a16:creationId xmlns:a16="http://schemas.microsoft.com/office/drawing/2014/main" id="{0469523D-3B14-65D3-82FC-C8C3BBA6D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7" t="65850" r="3025" b="132"/>
          <a:stretch/>
        </p:blipFill>
        <p:spPr>
          <a:xfrm>
            <a:off x="5668951" y="2862629"/>
            <a:ext cx="1337994" cy="103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Abgerundetes Rechteck 7">
            <a:extLst>
              <a:ext uri="{FF2B5EF4-FFF2-40B4-BE49-F238E27FC236}">
                <a16:creationId xmlns:a16="http://schemas.microsoft.com/office/drawing/2014/main" id="{5AEFA9C6-9BC1-6627-3AC0-22B56BA8EFEF}"/>
              </a:ext>
            </a:extLst>
          </p:cNvPr>
          <p:cNvSpPr/>
          <p:nvPr/>
        </p:nvSpPr>
        <p:spPr>
          <a:xfrm>
            <a:off x="3648698" y="4564551"/>
            <a:ext cx="1300306" cy="4979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Single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F74FE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pic>
        <p:nvPicPr>
          <p:cNvPr id="20" name="Graphic 19" descr="Hospital with solid fill">
            <a:extLst>
              <a:ext uri="{FF2B5EF4-FFF2-40B4-BE49-F238E27FC236}">
                <a16:creationId xmlns:a16="http://schemas.microsoft.com/office/drawing/2014/main" id="{2FD95339-3A48-2163-810E-8A11A566B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815" y="4525812"/>
            <a:ext cx="493786" cy="5318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Google Shape;240;p13" descr="Imagen que contiene persona, mamífero, viendo, diente&#10;&#10;Descripción generada automáticamente">
            <a:extLst>
              <a:ext uri="{FF2B5EF4-FFF2-40B4-BE49-F238E27FC236}">
                <a16:creationId xmlns:a16="http://schemas.microsoft.com/office/drawing/2014/main" id="{14196611-F66E-2942-FE4C-EF1E41E4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54" t="25923" r="26952" b="18135"/>
          <a:stretch>
            <a:fillRect/>
          </a:stretch>
        </p:blipFill>
        <p:spPr>
          <a:xfrm>
            <a:off x="7977214" y="2263573"/>
            <a:ext cx="1574609" cy="1555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3" descr="Imagen que contiene gato, viendo, pequeño, parado&#10;&#10;Descripción generada automáticamente">
            <a:extLst>
              <a:ext uri="{FF2B5EF4-FFF2-40B4-BE49-F238E27FC236}">
                <a16:creationId xmlns:a16="http://schemas.microsoft.com/office/drawing/2014/main" id="{14D5BD48-4512-6743-FFAA-44AE41FA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9785" r="27493" b="6889"/>
          <a:stretch>
            <a:fillRect/>
          </a:stretch>
        </p:blipFill>
        <p:spPr bwMode="auto">
          <a:xfrm>
            <a:off x="9678771" y="2265020"/>
            <a:ext cx="1526642" cy="1555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0F406B5-8348-0D57-5FDE-AAD4DE3B451C}"/>
              </a:ext>
            </a:extLst>
          </p:cNvPr>
          <p:cNvSpPr/>
          <p:nvPr/>
        </p:nvSpPr>
        <p:spPr>
          <a:xfrm>
            <a:off x="9563935" y="4238207"/>
            <a:ext cx="189576" cy="3342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716488A-786A-DD24-B60B-9E947C2E9B61}"/>
              </a:ext>
            </a:extLst>
          </p:cNvPr>
          <p:cNvSpPr txBox="1"/>
          <p:nvPr/>
        </p:nvSpPr>
        <p:spPr>
          <a:xfrm>
            <a:off x="7844913" y="3868797"/>
            <a:ext cx="33605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4F74FE"/>
                </a:solidFill>
                <a:latin typeface="PP Neue Montreal" pitchFamily="2" charset="77"/>
              </a:rPr>
              <a:t>INCOMPLETE RING ENHANCEMENT</a:t>
            </a:r>
            <a:endParaRPr lang="es-ES" sz="1400" b="1" dirty="0">
              <a:solidFill>
                <a:srgbClr val="4F74FE"/>
              </a:solidFill>
              <a:latin typeface="PP Neue Montreal" pitchFamily="2" charset="77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991E730-66C4-BC56-FF5C-7B71845607D1}"/>
              </a:ext>
            </a:extLst>
          </p:cNvPr>
          <p:cNvSpPr txBox="1"/>
          <p:nvPr/>
        </p:nvSpPr>
        <p:spPr>
          <a:xfrm>
            <a:off x="5322571" y="2569232"/>
            <a:ext cx="2132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P Neue Montreal" pitchFamily="2" charset="77"/>
              </a:rPr>
              <a:t>Additional features of RN</a:t>
            </a:r>
            <a:endParaRPr lang="es-ES" sz="1200" dirty="0">
              <a:latin typeface="PP Neue Montreal" pitchFamily="2" charset="7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315B4C1-B281-C115-BB62-F3E8B473DE52}"/>
              </a:ext>
            </a:extLst>
          </p:cNvPr>
          <p:cNvSpPr txBox="1"/>
          <p:nvPr/>
        </p:nvSpPr>
        <p:spPr>
          <a:xfrm>
            <a:off x="9300782" y="4212162"/>
            <a:ext cx="268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F74FE"/>
                </a:solidFill>
                <a:latin typeface="PP Neue Montreal" pitchFamily="2" charset="77"/>
              </a:rPr>
              <a:t>+</a:t>
            </a:r>
            <a:endParaRPr lang="es-ES" sz="1400" b="1" dirty="0">
              <a:solidFill>
                <a:srgbClr val="4F74FE"/>
              </a:solidFill>
              <a:latin typeface="PP Neue Montreal" pitchFamily="2" charset="77"/>
            </a:endParaRP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4FE3EAD6-C9D5-15A5-11A3-23B22B7FB1C6}"/>
              </a:ext>
            </a:extLst>
          </p:cNvPr>
          <p:cNvSpPr/>
          <p:nvPr/>
        </p:nvSpPr>
        <p:spPr>
          <a:xfrm rot="16200000">
            <a:off x="9931892" y="4182685"/>
            <a:ext cx="100795" cy="366047"/>
          </a:xfrm>
          <a:prstGeom prst="downArrow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87856A2-7D90-103A-FC5E-08FF9D0AC3F6}"/>
              </a:ext>
            </a:extLst>
          </p:cNvPr>
          <p:cNvSpPr txBox="1"/>
          <p:nvPr/>
        </p:nvSpPr>
        <p:spPr>
          <a:xfrm>
            <a:off x="10427680" y="4177697"/>
            <a:ext cx="268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PP Neue Montreal" pitchFamily="2" charset="77"/>
              </a:rPr>
              <a:t>-</a:t>
            </a:r>
            <a:endParaRPr lang="es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5FC9AEF-8A3B-9FED-7CB4-096646492176}"/>
              </a:ext>
            </a:extLst>
          </p:cNvPr>
          <p:cNvSpPr txBox="1"/>
          <p:nvPr/>
        </p:nvSpPr>
        <p:spPr>
          <a:xfrm>
            <a:off x="10607870" y="4222652"/>
            <a:ext cx="753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PP Neue Montreal" pitchFamily="2" charset="77"/>
              </a:rPr>
              <a:t>Tumor</a:t>
            </a:r>
            <a:endParaRPr lang="es-ES" sz="1400" dirty="0">
              <a:latin typeface="PP Neue Montreal" pitchFamily="2" charset="77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37B047E-826F-3BDD-3DFF-3A33BBD22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44" y="4626384"/>
            <a:ext cx="367354" cy="436929"/>
          </a:xfrm>
          <a:prstGeom prst="rect">
            <a:avLst/>
          </a:prstGeom>
        </p:spPr>
      </p:pic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0D3DFDA-37D8-A312-304D-F924F815F916}"/>
              </a:ext>
            </a:extLst>
          </p:cNvPr>
          <p:cNvSpPr/>
          <p:nvPr/>
        </p:nvSpPr>
        <p:spPr>
          <a:xfrm>
            <a:off x="2143462" y="4535430"/>
            <a:ext cx="1300306" cy="5356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F74FE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Brain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F74FE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201CEB5-FF8C-AC4E-BC14-E6A925924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560" y="4613750"/>
            <a:ext cx="478734" cy="409584"/>
          </a:xfrm>
          <a:prstGeom prst="rect">
            <a:avLst/>
          </a:prstGeom>
        </p:spPr>
      </p:pic>
      <p:pic>
        <p:nvPicPr>
          <p:cNvPr id="33" name="Imagen 3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7054BC25-2E72-D624-0731-CDA07C51D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7" y="1633538"/>
            <a:ext cx="3714356" cy="27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04">
              <a:srgbClr val="000099"/>
            </a:gs>
            <a:gs pos="1389">
              <a:srgbClr val="000099"/>
            </a:gs>
            <a:gs pos="13000">
              <a:srgbClr val="00B0F0"/>
            </a:gs>
            <a:gs pos="28000">
              <a:srgbClr val="000099"/>
            </a:gs>
            <a:gs pos="72000">
              <a:srgbClr val="000099"/>
            </a:gs>
            <a:gs pos="98611">
              <a:srgbClr val="0066CC"/>
            </a:gs>
            <a:gs pos="85000">
              <a:schemeClr val="accent1">
                <a:lumMod val="40000"/>
                <a:lumOff val="60000"/>
              </a:schemeClr>
            </a:gs>
            <a:gs pos="88000">
              <a:srgbClr val="00B0F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1260224-F88D-53D3-5399-95A26A0C91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0175"/>
          </a:solidFill>
          <a:ln>
            <a:solidFill>
              <a:srgbClr val="3D1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70175"/>
              </a:solidFill>
            </a:endParaRPr>
          </a:p>
        </p:txBody>
      </p:sp>
      <p:sp>
        <p:nvSpPr>
          <p:cNvPr id="3" name="Abgerundetes Rechteck 7">
            <a:extLst>
              <a:ext uri="{FF2B5EF4-FFF2-40B4-BE49-F238E27FC236}">
                <a16:creationId xmlns:a16="http://schemas.microsoft.com/office/drawing/2014/main" id="{F7830BE6-7590-F618-57D8-BBCDDA54E155}"/>
              </a:ext>
            </a:extLst>
          </p:cNvPr>
          <p:cNvSpPr/>
          <p:nvPr/>
        </p:nvSpPr>
        <p:spPr>
          <a:xfrm>
            <a:off x="5360548" y="1815351"/>
            <a:ext cx="6361073" cy="30615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70175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4" name="Abgerundetes Rechteck 7">
            <a:extLst>
              <a:ext uri="{FF2B5EF4-FFF2-40B4-BE49-F238E27FC236}">
                <a16:creationId xmlns:a16="http://schemas.microsoft.com/office/drawing/2014/main" id="{1B5AFFFE-847F-B40D-6ED4-D638B6F525B5}"/>
              </a:ext>
            </a:extLst>
          </p:cNvPr>
          <p:cNvSpPr/>
          <p:nvPr/>
        </p:nvSpPr>
        <p:spPr>
          <a:xfrm>
            <a:off x="5458792" y="2532172"/>
            <a:ext cx="2000735" cy="22369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70175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5" name="Abgerundetes Rechteck 7">
            <a:extLst>
              <a:ext uri="{FF2B5EF4-FFF2-40B4-BE49-F238E27FC236}">
                <a16:creationId xmlns:a16="http://schemas.microsoft.com/office/drawing/2014/main" id="{011C2CE3-2419-B1B6-7E24-9B6890674C94}"/>
              </a:ext>
            </a:extLst>
          </p:cNvPr>
          <p:cNvSpPr/>
          <p:nvPr/>
        </p:nvSpPr>
        <p:spPr>
          <a:xfrm>
            <a:off x="7809971" y="2177199"/>
            <a:ext cx="3533807" cy="20216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70175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5C75C8-4A82-67FF-3988-7C61D1B63E7C}"/>
              </a:ext>
            </a:extLst>
          </p:cNvPr>
          <p:cNvSpPr txBox="1">
            <a:spLocks/>
          </p:cNvSpPr>
          <p:nvPr/>
        </p:nvSpPr>
        <p:spPr>
          <a:xfrm>
            <a:off x="232894" y="80682"/>
            <a:ext cx="11755906" cy="10011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8000">
                <a:srgbClr val="0066CC"/>
              </a:gs>
              <a:gs pos="45000">
                <a:srgbClr val="000099"/>
              </a:gs>
              <a:gs pos="83000">
                <a:srgbClr val="0066CC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Imaging MRI Biomarkers for Diagnosing Brain Radionecrosis: Focus on Incomplete Ring Enhancement Sign 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Abgerundetes Rechteck 2">
            <a:extLst>
              <a:ext uri="{FF2B5EF4-FFF2-40B4-BE49-F238E27FC236}">
                <a16:creationId xmlns:a16="http://schemas.microsoft.com/office/drawing/2014/main" id="{ECF278A9-D2BA-858E-95F6-23910F3C8BA3}"/>
              </a:ext>
            </a:extLst>
          </p:cNvPr>
          <p:cNvSpPr/>
          <p:nvPr/>
        </p:nvSpPr>
        <p:spPr>
          <a:xfrm>
            <a:off x="709633" y="6077207"/>
            <a:ext cx="9455679" cy="44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PP Neue Montreal" pitchFamily="2" charset="77"/>
              </a:rPr>
              <a:t>Ortiz de Mendivil A., Santana-Suarez E., Pérez-Beteta J., </a:t>
            </a:r>
            <a:r>
              <a:rPr lang="en-US" b="1" dirty="0" err="1">
                <a:solidFill>
                  <a:schemeClr val="bg1"/>
                </a:solidFill>
                <a:latin typeface="PP Neue Montreal" pitchFamily="2" charset="77"/>
              </a:rPr>
              <a:t>Ciérvide</a:t>
            </a:r>
            <a:r>
              <a:rPr lang="en-US" b="1" dirty="0">
                <a:solidFill>
                  <a:schemeClr val="bg1"/>
                </a:solidFill>
                <a:latin typeface="PP Neue Montreal" pitchFamily="2" charset="77"/>
              </a:rPr>
              <a:t> R., Diamantopoulos J. et al.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F5990E2C-5501-2461-55D3-73FBAAB6D15B}"/>
              </a:ext>
            </a:extLst>
          </p:cNvPr>
          <p:cNvSpPr/>
          <p:nvPr/>
        </p:nvSpPr>
        <p:spPr>
          <a:xfrm>
            <a:off x="635811" y="1598369"/>
            <a:ext cx="4313193" cy="27796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9" name="Abgerundetes Rechteck 7">
            <a:extLst>
              <a:ext uri="{FF2B5EF4-FFF2-40B4-BE49-F238E27FC236}">
                <a16:creationId xmlns:a16="http://schemas.microsoft.com/office/drawing/2014/main" id="{D4A7339D-0B4A-9DEC-D841-6E5467C6B6A3}"/>
              </a:ext>
            </a:extLst>
          </p:cNvPr>
          <p:cNvSpPr/>
          <p:nvPr/>
        </p:nvSpPr>
        <p:spPr>
          <a:xfrm>
            <a:off x="565523" y="1081825"/>
            <a:ext cx="11060954" cy="490503"/>
          </a:xfrm>
          <a:prstGeom prst="roundRect">
            <a:avLst/>
          </a:prstGeom>
          <a:solidFill>
            <a:schemeClr val="bg1"/>
          </a:solidFill>
          <a:ln>
            <a:solidFill>
              <a:srgbClr val="3D1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srgbClr val="070175"/>
                </a:solidFill>
                <a:latin typeface="PP Neue Montreal" pitchFamily="2" charset="77"/>
              </a:rPr>
              <a:t>Incomplete ring enhancement (IRE) sign reliably identify brain radionecrosis on CE 3DT1 GRE sequence</a:t>
            </a:r>
          </a:p>
        </p:txBody>
      </p:sp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A1D8B331-7D2A-2589-0FB6-719E966B28D5}"/>
              </a:ext>
            </a:extLst>
          </p:cNvPr>
          <p:cNvSpPr/>
          <p:nvPr/>
        </p:nvSpPr>
        <p:spPr>
          <a:xfrm>
            <a:off x="533998" y="5153804"/>
            <a:ext cx="11060954" cy="78085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b="1" dirty="0">
                <a:solidFill>
                  <a:srgbClr val="070175"/>
                </a:solidFill>
                <a:latin typeface="PP Neue Montreal" pitchFamily="2" charset="77"/>
              </a:rPr>
              <a:t>The incomplete ring enhancement sign is an early, reliable imaging biomarker of brain radionecrosis, visible on contrast-enhanced 3D-T1 weighted </a:t>
            </a:r>
            <a:r>
              <a:rPr lang="en-US" b="1" dirty="0" err="1">
                <a:solidFill>
                  <a:srgbClr val="070175"/>
                </a:solidFill>
                <a:latin typeface="PP Neue Montreal" pitchFamily="2" charset="77"/>
              </a:rPr>
              <a:t>gradiente</a:t>
            </a:r>
            <a:r>
              <a:rPr lang="en-US" b="1" dirty="0">
                <a:solidFill>
                  <a:srgbClr val="070175"/>
                </a:solidFill>
                <a:latin typeface="PP Neue Montreal" pitchFamily="2" charset="77"/>
              </a:rPr>
              <a:t> echo-sequence.</a:t>
            </a:r>
            <a:endParaRPr lang="en-GB" b="1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11" name="Abgerundetes Rechteck 7">
            <a:extLst>
              <a:ext uri="{FF2B5EF4-FFF2-40B4-BE49-F238E27FC236}">
                <a16:creationId xmlns:a16="http://schemas.microsoft.com/office/drawing/2014/main" id="{F7EBC2B5-5349-27AD-5142-BC7E6A39CB9B}"/>
              </a:ext>
            </a:extLst>
          </p:cNvPr>
          <p:cNvSpPr/>
          <p:nvPr/>
        </p:nvSpPr>
        <p:spPr>
          <a:xfrm>
            <a:off x="782979" y="4549055"/>
            <a:ext cx="1160675" cy="521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GB" sz="1600" b="1" dirty="0">
                <a:solidFill>
                  <a:srgbClr val="070175"/>
                </a:solidFill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MRI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F79502-77EE-8C0E-01BE-2321B4F770AF}"/>
              </a:ext>
            </a:extLst>
          </p:cNvPr>
          <p:cNvSpPr txBox="1"/>
          <p:nvPr/>
        </p:nvSpPr>
        <p:spPr>
          <a:xfrm>
            <a:off x="8877563" y="4523823"/>
            <a:ext cx="1755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70175"/>
                </a:solidFill>
                <a:latin typeface="PP Neue Montreal" pitchFamily="2" charset="77"/>
              </a:rPr>
              <a:t>RADIONECROSIS</a:t>
            </a:r>
            <a:endParaRPr lang="es-ES" sz="1400" b="1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9548F5-371C-2835-84D9-1C63C429C1C9}"/>
              </a:ext>
            </a:extLst>
          </p:cNvPr>
          <p:cNvSpPr txBox="1"/>
          <p:nvPr/>
        </p:nvSpPr>
        <p:spPr>
          <a:xfrm>
            <a:off x="5548205" y="1815351"/>
            <a:ext cx="56572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70175"/>
                </a:solidFill>
                <a:latin typeface="PP Neue Montreal" pitchFamily="2" charset="77"/>
              </a:rPr>
              <a:t>Enlarging lesion following stereotactic radiotherapy</a:t>
            </a:r>
            <a:endParaRPr lang="es-ES" sz="1600" b="1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18599-688E-B152-42F7-9090C004D8EA}"/>
              </a:ext>
            </a:extLst>
          </p:cNvPr>
          <p:cNvSpPr txBox="1"/>
          <p:nvPr/>
        </p:nvSpPr>
        <p:spPr>
          <a:xfrm>
            <a:off x="5735185" y="3859423"/>
            <a:ext cx="18124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70175"/>
                </a:solidFill>
                <a:latin typeface="PP Neue Montreal" pitchFamily="2" charset="77"/>
              </a:rPr>
              <a:t>Fragmentation</a:t>
            </a:r>
          </a:p>
          <a:p>
            <a:r>
              <a:rPr lang="en-US" sz="1400" dirty="0">
                <a:solidFill>
                  <a:srgbClr val="070175"/>
                </a:solidFill>
                <a:latin typeface="PP Neue Montreal" pitchFamily="2" charset="77"/>
              </a:rPr>
              <a:t>Satellite lesion</a:t>
            </a:r>
          </a:p>
          <a:p>
            <a:r>
              <a:rPr lang="en-US" sz="1400" dirty="0">
                <a:solidFill>
                  <a:srgbClr val="070175"/>
                </a:solidFill>
                <a:latin typeface="PP Neue Montreal" pitchFamily="2" charset="77"/>
              </a:rPr>
              <a:t>Watershed distribution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C2F8E2-236B-35F7-0494-87E1E8ABF52F}"/>
              </a:ext>
            </a:extLst>
          </p:cNvPr>
          <p:cNvSpPr txBox="1"/>
          <p:nvPr/>
        </p:nvSpPr>
        <p:spPr>
          <a:xfrm>
            <a:off x="5458694" y="4093406"/>
            <a:ext cx="415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4F74FE"/>
                </a:solidFill>
                <a:latin typeface="PP Neue Montreal" pitchFamily="2" charset="77"/>
              </a:defRPr>
            </a:lvl1pPr>
          </a:lstStyle>
          <a:p>
            <a:r>
              <a:rPr lang="en-US" b="0" dirty="0">
                <a:solidFill>
                  <a:srgbClr val="070175"/>
                </a:solidFill>
              </a:rPr>
              <a:t>±</a:t>
            </a:r>
          </a:p>
        </p:txBody>
      </p:sp>
      <p:pic>
        <p:nvPicPr>
          <p:cNvPr id="16" name="Imagen 15" descr="Imagen que contiene vino, viendo, parado, frente&#10;&#10;El contenido generado por IA puede ser incorrecto.">
            <a:extLst>
              <a:ext uri="{FF2B5EF4-FFF2-40B4-BE49-F238E27FC236}">
                <a16:creationId xmlns:a16="http://schemas.microsoft.com/office/drawing/2014/main" id="{3823E89E-6E09-833B-1FA0-F97CEA58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7" t="65850" r="3025" b="132"/>
          <a:stretch/>
        </p:blipFill>
        <p:spPr>
          <a:xfrm>
            <a:off x="5668951" y="2862629"/>
            <a:ext cx="1337994" cy="103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Abgerundetes Rechteck 7">
            <a:extLst>
              <a:ext uri="{FF2B5EF4-FFF2-40B4-BE49-F238E27FC236}">
                <a16:creationId xmlns:a16="http://schemas.microsoft.com/office/drawing/2014/main" id="{252FBEAB-5C25-E88A-F534-FE69C4C707C3}"/>
              </a:ext>
            </a:extLst>
          </p:cNvPr>
          <p:cNvSpPr/>
          <p:nvPr/>
        </p:nvSpPr>
        <p:spPr>
          <a:xfrm>
            <a:off x="3648698" y="4564551"/>
            <a:ext cx="1300306" cy="4979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70175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Single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70175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pic>
        <p:nvPicPr>
          <p:cNvPr id="18" name="Graphic 19" descr="Hospital with solid fill">
            <a:extLst>
              <a:ext uri="{FF2B5EF4-FFF2-40B4-BE49-F238E27FC236}">
                <a16:creationId xmlns:a16="http://schemas.microsoft.com/office/drawing/2014/main" id="{21146CE7-6875-7D9A-0B9B-2F765DA81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815" y="4525812"/>
            <a:ext cx="493786" cy="5318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Google Shape;240;p13" descr="Imagen que contiene persona, mamífero, viendo, diente&#10;&#10;Descripción generada automáticamente">
            <a:extLst>
              <a:ext uri="{FF2B5EF4-FFF2-40B4-BE49-F238E27FC236}">
                <a16:creationId xmlns:a16="http://schemas.microsoft.com/office/drawing/2014/main" id="{33CE684F-49BD-61E3-BADC-D3FDE334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54" t="25923" r="26952" b="18135"/>
          <a:stretch>
            <a:fillRect/>
          </a:stretch>
        </p:blipFill>
        <p:spPr>
          <a:xfrm>
            <a:off x="7977214" y="2263573"/>
            <a:ext cx="1574609" cy="1555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3" descr="Imagen que contiene gato, viendo, pequeño, parado&#10;&#10;Descripción generada automáticamente">
            <a:extLst>
              <a:ext uri="{FF2B5EF4-FFF2-40B4-BE49-F238E27FC236}">
                <a16:creationId xmlns:a16="http://schemas.microsoft.com/office/drawing/2014/main" id="{12FA0DD3-5357-E9B8-5B5F-9462C2A0E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9785" r="27493" b="6889"/>
          <a:stretch>
            <a:fillRect/>
          </a:stretch>
        </p:blipFill>
        <p:spPr bwMode="auto">
          <a:xfrm>
            <a:off x="9678771" y="2265020"/>
            <a:ext cx="1526642" cy="1555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07DD0F2C-52C6-D5C2-0B6D-7595F304F659}"/>
              </a:ext>
            </a:extLst>
          </p:cNvPr>
          <p:cNvSpPr/>
          <p:nvPr/>
        </p:nvSpPr>
        <p:spPr>
          <a:xfrm>
            <a:off x="9563935" y="4238207"/>
            <a:ext cx="189576" cy="334298"/>
          </a:xfrm>
          <a:prstGeom prst="downArrow">
            <a:avLst/>
          </a:prstGeom>
          <a:solidFill>
            <a:srgbClr val="00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70175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68F6ACC-E163-747A-335A-C2269527D190}"/>
              </a:ext>
            </a:extLst>
          </p:cNvPr>
          <p:cNvSpPr txBox="1"/>
          <p:nvPr/>
        </p:nvSpPr>
        <p:spPr>
          <a:xfrm>
            <a:off x="7844913" y="3868797"/>
            <a:ext cx="33605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70175"/>
                </a:solidFill>
                <a:latin typeface="PP Neue Montreal" pitchFamily="2" charset="77"/>
              </a:rPr>
              <a:t>INCOMPLETE RING ENHANCEMENT</a:t>
            </a:r>
            <a:endParaRPr lang="es-ES" sz="1400" b="1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0C7445A-0EDF-3B08-B36B-49BFA7C9AFE0}"/>
              </a:ext>
            </a:extLst>
          </p:cNvPr>
          <p:cNvSpPr txBox="1"/>
          <p:nvPr/>
        </p:nvSpPr>
        <p:spPr>
          <a:xfrm>
            <a:off x="5322571" y="2569232"/>
            <a:ext cx="2132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70175"/>
                </a:solidFill>
                <a:latin typeface="PP Neue Montreal" pitchFamily="2" charset="77"/>
              </a:rPr>
              <a:t>Additional features of RN</a:t>
            </a:r>
            <a:endParaRPr lang="es-ES" sz="1200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94E5FD9-7924-D04A-4B47-37C3E41F9566}"/>
              </a:ext>
            </a:extLst>
          </p:cNvPr>
          <p:cNvSpPr txBox="1"/>
          <p:nvPr/>
        </p:nvSpPr>
        <p:spPr>
          <a:xfrm>
            <a:off x="9300782" y="4212162"/>
            <a:ext cx="268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70175"/>
                </a:solidFill>
                <a:latin typeface="PP Neue Montreal" pitchFamily="2" charset="77"/>
              </a:rPr>
              <a:t>+</a:t>
            </a:r>
            <a:endParaRPr lang="es-ES" sz="1400" b="1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sp>
        <p:nvSpPr>
          <p:cNvPr id="25" name="Flecha: hacia abajo 24">
            <a:extLst>
              <a:ext uri="{FF2B5EF4-FFF2-40B4-BE49-F238E27FC236}">
                <a16:creationId xmlns:a16="http://schemas.microsoft.com/office/drawing/2014/main" id="{07B122A7-ECCA-FCF8-094C-B9397694661F}"/>
              </a:ext>
            </a:extLst>
          </p:cNvPr>
          <p:cNvSpPr/>
          <p:nvPr/>
        </p:nvSpPr>
        <p:spPr>
          <a:xfrm rot="16200000">
            <a:off x="9931892" y="4182685"/>
            <a:ext cx="100795" cy="366047"/>
          </a:xfrm>
          <a:prstGeom prst="downArrow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70175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2B51E70-FFA9-FC0B-138B-3823A4CC24DB}"/>
              </a:ext>
            </a:extLst>
          </p:cNvPr>
          <p:cNvSpPr txBox="1"/>
          <p:nvPr/>
        </p:nvSpPr>
        <p:spPr>
          <a:xfrm>
            <a:off x="10427680" y="4177697"/>
            <a:ext cx="268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70175"/>
                </a:solidFill>
                <a:latin typeface="PP Neue Montreal" pitchFamily="2" charset="77"/>
              </a:rPr>
              <a:t>-</a:t>
            </a:r>
            <a:endParaRPr lang="es-ES" dirty="0">
              <a:solidFill>
                <a:srgbClr val="070175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62CB95-1A66-976A-9EAE-21DCCB314B43}"/>
              </a:ext>
            </a:extLst>
          </p:cNvPr>
          <p:cNvSpPr txBox="1"/>
          <p:nvPr/>
        </p:nvSpPr>
        <p:spPr>
          <a:xfrm>
            <a:off x="10607870" y="4222652"/>
            <a:ext cx="753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70175"/>
                </a:solidFill>
                <a:latin typeface="PP Neue Montreal" pitchFamily="2" charset="77"/>
              </a:rPr>
              <a:t>Tumor</a:t>
            </a:r>
            <a:endParaRPr lang="es-ES" sz="1400" dirty="0">
              <a:solidFill>
                <a:srgbClr val="070175"/>
              </a:solidFill>
              <a:latin typeface="PP Neue Montreal" pitchFamily="2" charset="77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9F7DCE1-668F-A9FA-C07F-06A50A09A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44" y="4626384"/>
            <a:ext cx="367354" cy="436929"/>
          </a:xfrm>
          <a:prstGeom prst="rect">
            <a:avLst/>
          </a:prstGeom>
        </p:spPr>
      </p:pic>
      <p:sp>
        <p:nvSpPr>
          <p:cNvPr id="29" name="Abgerundetes Rechteck 7">
            <a:extLst>
              <a:ext uri="{FF2B5EF4-FFF2-40B4-BE49-F238E27FC236}">
                <a16:creationId xmlns:a16="http://schemas.microsoft.com/office/drawing/2014/main" id="{63473722-6321-12BC-40DF-D0A13E16A0F9}"/>
              </a:ext>
            </a:extLst>
          </p:cNvPr>
          <p:cNvSpPr/>
          <p:nvPr/>
        </p:nvSpPr>
        <p:spPr>
          <a:xfrm>
            <a:off x="2143462" y="4535430"/>
            <a:ext cx="1300306" cy="5356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70175"/>
                </a:solidFill>
                <a:effectLst/>
                <a:uLnTx/>
                <a:uFillTx/>
                <a:latin typeface="PP Neue Montreal" pitchFamily="2" charset="77"/>
                <a:ea typeface="PP Neue Montreal" pitchFamily="2" charset="77"/>
                <a:cs typeface="Helvetica Neue" panose="02000503000000020004" pitchFamily="2" charset="0"/>
              </a:rPr>
              <a:t>Brain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70175"/>
              </a:solidFill>
              <a:effectLst/>
              <a:uLnTx/>
              <a:uFillTx/>
              <a:latin typeface="PP Neue Montreal" pitchFamily="2" charset="77"/>
              <a:ea typeface="PP Neue Montreal" pitchFamily="2" charset="77"/>
              <a:cs typeface="Helvetica Neue" panose="02000503000000020004" pitchFamily="2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52AF548-28B0-C07F-2240-E88B8BF82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560" y="4613750"/>
            <a:ext cx="478734" cy="409584"/>
          </a:xfrm>
          <a:prstGeom prst="rect">
            <a:avLst/>
          </a:prstGeom>
        </p:spPr>
      </p:pic>
      <p:pic>
        <p:nvPicPr>
          <p:cNvPr id="31" name="Imagen 30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A33DE45-E8CA-ACD1-CDE6-6D2581061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7" y="1633538"/>
            <a:ext cx="3714356" cy="27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183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202</Words>
  <Application>Microsoft Office PowerPoint</Application>
  <PresentationFormat>Panorámica</PresentationFormat>
  <Paragraphs>36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PP Neue Montreal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Ortiz de Mendivil Arrate</dc:creator>
  <cp:lastModifiedBy>Ana Ortiz de Mendivil Arrate</cp:lastModifiedBy>
  <cp:revision>2</cp:revision>
  <dcterms:created xsi:type="dcterms:W3CDTF">2025-11-10T17:21:05Z</dcterms:created>
  <dcterms:modified xsi:type="dcterms:W3CDTF">2025-11-10T17:43:53Z</dcterms:modified>
</cp:coreProperties>
</file>