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2"/>
  </p:notesMasterIdLst>
  <p:sldIdLst>
    <p:sldId id="300" r:id="rId5"/>
    <p:sldId id="342" r:id="rId6"/>
    <p:sldId id="329" r:id="rId7"/>
    <p:sldId id="336" r:id="rId8"/>
    <p:sldId id="332" r:id="rId9"/>
    <p:sldId id="331" r:id="rId10"/>
    <p:sldId id="340" r:id="rId11"/>
  </p:sldIdLst>
  <p:sldSz cx="7772400" cy="10058400"/>
  <p:notesSz cx="6934200" cy="92202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orient="horz" pos="2448" userDrawn="1">
          <p15:clr>
            <a:srgbClr val="A4A3A4"/>
          </p15:clr>
        </p15:guide>
        <p15:guide id="8" orient="horz" pos="5760" userDrawn="1">
          <p15:clr>
            <a:srgbClr val="A4A3A4"/>
          </p15:clr>
        </p15:guide>
        <p15:guide id="9" pos="456" userDrawn="1">
          <p15:clr>
            <a:srgbClr val="A4A3A4"/>
          </p15:clr>
        </p15:guide>
        <p15:guide id="10" pos="1176" userDrawn="1">
          <p15:clr>
            <a:srgbClr val="A4A3A4"/>
          </p15:clr>
        </p15:guide>
        <p15:guide id="11" pos="2328" userDrawn="1">
          <p15:clr>
            <a:srgbClr val="A4A3A4"/>
          </p15:clr>
        </p15:guide>
        <p15:guide id="12" pos="720" userDrawn="1">
          <p15:clr>
            <a:srgbClr val="A4A3A4"/>
          </p15:clr>
        </p15:guide>
        <p15:guide id="13" orient="horz" pos="4992" userDrawn="1">
          <p15:clr>
            <a:srgbClr val="A4A3A4"/>
          </p15:clr>
        </p15:guide>
        <p15:guide id="14" orient="horz" pos="2184" userDrawn="1">
          <p15:clr>
            <a:srgbClr val="A4A3A4"/>
          </p15:clr>
        </p15:guide>
        <p15:guide id="15" orient="horz" pos="3888" userDrawn="1">
          <p15:clr>
            <a:srgbClr val="A4A3A4"/>
          </p15:clr>
        </p15:guide>
        <p15:guide id="16" orient="horz" pos="5640" userDrawn="1">
          <p15:clr>
            <a:srgbClr val="A4A3A4"/>
          </p15:clr>
        </p15:guide>
        <p15:guide id="17" orient="horz" pos="1080" userDrawn="1">
          <p15:clr>
            <a:srgbClr val="A4A3A4"/>
          </p15:clr>
        </p15:guide>
        <p15:guide id="18" pos="24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AF2DF"/>
    <a:srgbClr val="FF5B5B"/>
    <a:srgbClr val="F88B2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5A4FEE-956A-47CD-A384-79FDB9FEAB6D}" v="1" dt="2020-09-18T18:01:06.9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2714" autoAdjust="0"/>
  </p:normalViewPr>
  <p:slideViewPr>
    <p:cSldViewPr snapToGrid="0" showGuides="1">
      <p:cViewPr varScale="1">
        <p:scale>
          <a:sx n="78" d="100"/>
          <a:sy n="78" d="100"/>
        </p:scale>
        <p:origin x="2886" y="114"/>
      </p:cViewPr>
      <p:guideLst>
        <p:guide orient="horz" pos="2448"/>
        <p:guide orient="horz" pos="5760"/>
        <p:guide pos="456"/>
        <p:guide pos="1176"/>
        <p:guide pos="2328"/>
        <p:guide pos="720"/>
        <p:guide orient="horz" pos="4992"/>
        <p:guide orient="horz" pos="2184"/>
        <p:guide orient="horz" pos="3888"/>
        <p:guide orient="horz" pos="5640"/>
        <p:guide orient="horz" pos="1080"/>
        <p:guide pos="24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9B111E-95C0-4C12-8AF1-86DEB4EC65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4820" cy="462900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33051-1752-43EC-8140-3300BE92AD7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27776" y="1"/>
            <a:ext cx="3004820" cy="462900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43B0E7-5D12-4F1C-BA89-BBC5DFD408F4}" type="datetimeFigureOut">
              <a:rPr lang="en-US"/>
              <a:pPr>
                <a:defRPr/>
              </a:pPr>
              <a:t>9/19/2020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E9B3046-D5D6-41C8-9677-6D7A508A78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52525"/>
            <a:ext cx="2403475" cy="3113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68" tIns="45284" rIns="90568" bIns="4528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6AFFE99-D98E-457D-94D8-365D754D8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3421" y="4436909"/>
            <a:ext cx="5547360" cy="3630769"/>
          </a:xfrm>
          <a:prstGeom prst="rect">
            <a:avLst/>
          </a:prstGeom>
        </p:spPr>
        <p:txBody>
          <a:bodyPr vert="horz" lIns="90568" tIns="45284" rIns="90568" bIns="4528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C4318-2DE9-4F34-BCDA-3F9C1D229D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57303"/>
            <a:ext cx="3004820" cy="462900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38631-B36E-4C36-B27B-CF1649A38F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27776" y="8757303"/>
            <a:ext cx="3004820" cy="462900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FB9C74-1AAF-4A0F-9161-6C640CE8F2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5A19FBE-0D4E-49D0-BB44-56BAB3B3F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9743041D-BD95-4C92-8C77-7A6A43E79D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NY-ESO transduced cells, lymphocytes, live, CD8</a:t>
            </a:r>
            <a:r>
              <a:rPr lang="en-US" altLang="en-US" baseline="300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gated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6 hour coculture with plate-bound OKT3 (stim)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Wes performed with 2e6 cells without resting and without stimulation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A10FFBA8-88AD-42E9-93F5-7C53F9A591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872" indent="-28302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2109" indent="-22642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4954" indent="-22642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7797" indent="-22642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0641" indent="-226422" defTabSz="4528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3485" indent="-226422" defTabSz="4528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6328" indent="-226422" defTabSz="4528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9172" indent="-226422" defTabSz="4528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01646D-33B7-4711-9BC8-408B0CAC4B7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4-1BB upregulation of reactive TIL fragment (Pt. 4071) and antigen loaded autologous B cells after an overnight coculture. (</a:t>
            </a: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4-1BB upregulation in reactive CD8</a:t>
            </a:r>
            <a:r>
              <a:rPr lang="en-US" alt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CD8</a:t>
            </a:r>
            <a:r>
              <a:rPr lang="en-US" alt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bearing the clonotypic V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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17 TCR TIL. (</a:t>
            </a: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Composition of CD4</a:t>
            </a:r>
            <a:r>
              <a:rPr lang="en-US" alt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CD8</a:t>
            </a:r>
            <a:r>
              <a:rPr lang="en-US" alt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CD8</a:t>
            </a:r>
            <a:r>
              <a:rPr lang="en-US" alt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 cells bearing the clonotypic V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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17 TCR in the treatment TIL.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FB9C74-1AAF-4A0F-9161-6C640CE8F21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89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ACEBD-90FD-4975-B6A0-F38B97EF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26FF5-5910-4BA8-87F6-7B5F68AEF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56140-FCAD-4CEA-8C60-336E8E1B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B4E15-EB31-4FC9-BD9B-683188C40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25CC8-6545-4490-A9F2-0E39F359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73808-E7E6-4C29-84B3-86D67610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0E514-0317-4D75-9FDB-5291ED28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E35E9-D2C7-4216-9E2B-FB5A45A09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6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3E4B4-F86B-41E6-9CCC-13DB0FDA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D21F7-3F6B-4AD3-8018-01170FFB9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DB68B-7B2B-4B90-9A63-A75D6F27F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773DD-12FA-43F2-A5EE-DBDF24C06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4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FB6545-21EE-4EC5-AC67-82877460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4C5CFF-AD5A-4F55-ABDD-26C819081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22A9EC-8246-49E6-8449-C523F584E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B9810-3479-4D73-9CC2-01C2A6A74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31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A6E9703-4B25-4911-9E04-2AC1AA144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B8A6CE5-CE83-4460-AFD0-E452CEDA7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1C38029-CA2A-43C5-989A-736372B09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83D90-9233-415C-B689-2881AB3085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0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6B6BA4-BC9F-47DD-8063-657E3CBCD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652FAB-A627-434E-98EC-34D2353E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A47AD4-61C9-4950-9044-C595BC1C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3038D-85F6-4FDB-9B85-AAFBCBAD8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1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0750B91-A25D-4C5A-B419-9D784596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830210-80A9-4237-A506-48DF568B5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3C89BAC-E722-45C1-B33A-DB29E307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1F333-6F43-4160-BAD1-155DE7AD7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46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FF14E9-3D20-4043-9D8B-185FF6924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F62303-BE67-46BB-A58A-85215B669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9B0820-4DD1-4A35-B47B-235AD365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49E54-BDCA-45DD-8919-AEE5ED691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7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rtlCol="0">
            <a:normAutofit/>
          </a:bodyPr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8070FF-FE85-47A3-B70B-30835D17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BB4E63-6CCA-4836-961F-B64DFB60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1F5F83-3843-40E2-AEB0-AB5123B55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2355C-C4E5-4151-83E8-695F36764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9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44A4B-FB0C-4AEF-980C-4ED3499B6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88443-097B-4BFD-8681-4F3BE4868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A8669-F108-4AA7-8697-4CAA7040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62233-758A-4031-98B8-02004BB2E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8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C0B33-CE2F-496E-B9D8-ABD6962D5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34EC9-0110-49E5-AB5E-D6050BD0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A449B-C84B-42B8-9D99-A5A996F7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B12CF-D6BA-4A68-8568-A46DA404A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76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>
            <a:extLst>
              <a:ext uri="{FF2B5EF4-FFF2-40B4-BE49-F238E27FC236}">
                <a16:creationId xmlns:a16="http://schemas.microsoft.com/office/drawing/2014/main" id="{05B10A62-EFC8-44E1-BAFD-22C8B1F707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7FDAE-1DF9-40E3-A69C-3A5FC2B940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3964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67BA850-1434-4CD4-AE15-0CE0E62A2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34988"/>
            <a:ext cx="67024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00B7D62-5036-437B-BEC5-7CBC59F22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4988" y="2678113"/>
            <a:ext cx="6702425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71475-7EB2-4232-BB32-9EF5399BB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988" y="9323388"/>
            <a:ext cx="1747837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6EAEE-6635-4252-83F7-C546B40B25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4925" y="9323388"/>
            <a:ext cx="2622550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FB573-598E-45CD-B5C3-783A59403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575" y="9323388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DEB0A3-422F-47F8-A944-1E2E316EC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sldNum="0" hdr="0" ftr="0" dt="0"/>
  <p:txStyles>
    <p:titleStyle>
      <a:lvl1pPr algn="l" defTabSz="7762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2pPr>
      <a:lvl3pPr algn="l" defTabSz="7762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3pPr>
      <a:lvl4pPr algn="l" defTabSz="7762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4pPr>
      <a:lvl5pPr algn="l" defTabSz="7762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93675" indent="-193675" algn="l" defTabSz="776288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eaLnBrk="0" fontAlgn="base" hangingPunct="0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eaLnBrk="0" fontAlgn="base" hangingPunct="0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900" indent="-193675" algn="l" defTabSz="776288" rtl="0" eaLnBrk="0" fontAlgn="base" hangingPunct="0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eaLnBrk="0" fontAlgn="base" hangingPunct="0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TextBox 1">
            <a:extLst>
              <a:ext uri="{FF2B5EF4-FFF2-40B4-BE49-F238E27FC236}">
                <a16:creationId xmlns:a16="http://schemas.microsoft.com/office/drawing/2014/main" id="{4F264FD5-958B-4149-813A-AC989A36B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438150"/>
            <a:ext cx="2350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1EEFA6-AE9B-4E13-9719-2C8C87214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649" y="2739953"/>
            <a:ext cx="3859102" cy="45784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1">
            <a:extLst>
              <a:ext uri="{FF2B5EF4-FFF2-40B4-BE49-F238E27FC236}">
                <a16:creationId xmlns:a16="http://schemas.microsoft.com/office/drawing/2014/main" id="{BCDBCF89-9154-40EA-B142-BDBF639E6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81" y="507041"/>
            <a:ext cx="2353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C9E9D0-54E3-4E9D-9744-FEE814C69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251" y="1590758"/>
            <a:ext cx="4919898" cy="687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0639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A4693496-0289-4720-9799-F9D2A03A6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" y="102870"/>
            <a:ext cx="22549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Table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DEC9DD-3A1A-44BF-A27E-F07C9928B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41" y="1142078"/>
            <a:ext cx="6316093" cy="576573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3D78E1D-A333-4E0B-8712-BE6A5ED3B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438150"/>
            <a:ext cx="2350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226F39-ED08-46BB-AAFC-86BAC65B7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87" y="3745881"/>
            <a:ext cx="5749026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29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AEC13D7E-6F67-4350-9F6E-0346A0726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47" y="485446"/>
            <a:ext cx="2350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79BAE0-D38D-4543-AEBC-89CDC84B2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917" y="3913535"/>
            <a:ext cx="3572566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1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2D7C379A-B207-4F18-AED8-D057045BE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19" y="533611"/>
            <a:ext cx="2350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C2237-7425-4561-BFF4-845B16111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637" y="1904729"/>
            <a:ext cx="4871126" cy="62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94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">
            <a:extLst>
              <a:ext uri="{FF2B5EF4-FFF2-40B4-BE49-F238E27FC236}">
                <a16:creationId xmlns:a16="http://schemas.microsoft.com/office/drawing/2014/main" id="{BBE945A6-6624-43D7-B1A0-70E70D430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438150"/>
            <a:ext cx="2350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42EFF-6FFB-425E-87B7-06B558823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29" y="1176194"/>
            <a:ext cx="6072142" cy="77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94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05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100C7699C73A498CB057F667D9CD99" ma:contentTypeVersion="2" ma:contentTypeDescription="Create a new document." ma:contentTypeScope="" ma:versionID="d27b0a1a194154917423e43d47b340ec">
  <xsd:schema xmlns:xsd="http://www.w3.org/2001/XMLSchema" xmlns:xs="http://www.w3.org/2001/XMLSchema" xmlns:p="http://schemas.microsoft.com/office/2006/metadata/properties" xmlns:ns3="0b516ab0-04e4-4c88-99cd-523706b96b1a" targetNamespace="http://schemas.microsoft.com/office/2006/metadata/properties" ma:root="true" ma:fieldsID="267dcfd05327c8ceb27eb7b29564e896" ns3:_="">
    <xsd:import namespace="0b516ab0-04e4-4c88-99cd-523706b96b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16ab0-04e4-4c88-99cd-523706b96b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0B5EC0-8703-429D-909D-A7531D4AA1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16ab0-04e4-4c88-99cd-523706b96b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1F8F76-3B26-47B4-BC80-A2E9D530D0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6C16E4-8DAE-4080-A955-0A1C13A1EC5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261223</TotalTime>
  <Words>132</Words>
  <Application>Microsoft Office PowerPoint</Application>
  <PresentationFormat>Custom</PresentationFormat>
  <Paragraphs>13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Palmer, Doug (NIH/NCI) [E]</dc:creator>
  <cp:lastModifiedBy>Palmer, Doug (NIH/NCI) [E]</cp:lastModifiedBy>
  <cp:revision>847</cp:revision>
  <cp:lastPrinted>2020-09-15T19:13:19Z</cp:lastPrinted>
  <dcterms:created xsi:type="dcterms:W3CDTF">2017-02-07T21:30:49Z</dcterms:created>
  <dcterms:modified xsi:type="dcterms:W3CDTF">2020-09-19T17:11:21Z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0x01010027100C7699C73A498CB057F667D9CD99</vt:lpwstr>
  </property>
</Properties>
</file>