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4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621"/>
    <p:restoredTop sz="96327"/>
  </p:normalViewPr>
  <p:slideViewPr>
    <p:cSldViewPr snapToGrid="0" snapToObjects="1">
      <p:cViewPr varScale="1">
        <p:scale>
          <a:sx n="96" d="100"/>
          <a:sy n="96" d="100"/>
        </p:scale>
        <p:origin x="331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73D0D3-95C6-6645-AE21-742D3D05AA49}" type="datetimeFigureOut">
              <a:rPr lang="en-US" smtClean="0"/>
              <a:t>8/12/21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1D080E-5629-BD46-BA95-A2BAC29B94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3864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0F54A-1A7A-4563-8E61-4B728DF93E3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8735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5EB9D-5C5D-9441-BDBD-728768A9B71B}" type="datetimeFigureOut">
              <a:rPr lang="en-US" smtClean="0"/>
              <a:t>8/12/21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EC8EB-5BE4-294A-9ADC-E659E1CF39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002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5EB9D-5C5D-9441-BDBD-728768A9B71B}" type="datetimeFigureOut">
              <a:rPr lang="en-US" smtClean="0"/>
              <a:t>8/12/21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EC8EB-5BE4-294A-9ADC-E659E1CF39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811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5EB9D-5C5D-9441-BDBD-728768A9B71B}" type="datetimeFigureOut">
              <a:rPr lang="en-US" smtClean="0"/>
              <a:t>8/12/21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EC8EB-5BE4-294A-9ADC-E659E1CF39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21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5EB9D-5C5D-9441-BDBD-728768A9B71B}" type="datetimeFigureOut">
              <a:rPr lang="en-US" smtClean="0"/>
              <a:t>8/12/21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EC8EB-5BE4-294A-9ADC-E659E1CF39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905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5EB9D-5C5D-9441-BDBD-728768A9B71B}" type="datetimeFigureOut">
              <a:rPr lang="en-US" smtClean="0"/>
              <a:t>8/12/21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EC8EB-5BE4-294A-9ADC-E659E1CF39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941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5EB9D-5C5D-9441-BDBD-728768A9B71B}" type="datetimeFigureOut">
              <a:rPr lang="en-US" smtClean="0"/>
              <a:t>8/12/21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EC8EB-5BE4-294A-9ADC-E659E1CF39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332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5EB9D-5C5D-9441-BDBD-728768A9B71B}" type="datetimeFigureOut">
              <a:rPr lang="en-US" smtClean="0"/>
              <a:t>8/12/21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EC8EB-5BE4-294A-9ADC-E659E1CF39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426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5EB9D-5C5D-9441-BDBD-728768A9B71B}" type="datetimeFigureOut">
              <a:rPr lang="en-US" smtClean="0"/>
              <a:t>8/12/21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EC8EB-5BE4-294A-9ADC-E659E1CF39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0398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5EB9D-5C5D-9441-BDBD-728768A9B71B}" type="datetimeFigureOut">
              <a:rPr lang="en-US" smtClean="0"/>
              <a:t>8/12/21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EC8EB-5BE4-294A-9ADC-E659E1CF39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3495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5EB9D-5C5D-9441-BDBD-728768A9B71B}" type="datetimeFigureOut">
              <a:rPr lang="en-US" smtClean="0"/>
              <a:t>8/12/21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EC8EB-5BE4-294A-9ADC-E659E1CF39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084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5EB9D-5C5D-9441-BDBD-728768A9B71B}" type="datetimeFigureOut">
              <a:rPr lang="en-US" smtClean="0"/>
              <a:t>8/12/21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EC8EB-5BE4-294A-9ADC-E659E1CF39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747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55EB9D-5C5D-9441-BDBD-728768A9B71B}" type="datetimeFigureOut">
              <a:rPr lang="en-US" smtClean="0"/>
              <a:t>8/12/21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BEC8EB-5BE4-294A-9ADC-E659E1CF39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021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40438" y="5297008"/>
            <a:ext cx="566516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Supplementary Figure 5. Association mapping of flower and pubescence color to assess accession integrity and analysis methodology.</a:t>
            </a:r>
          </a:p>
          <a:p>
            <a:endParaRPr lang="en-US" sz="1200" b="1" dirty="0"/>
          </a:p>
          <a:p>
            <a:r>
              <a:rPr lang="en-US" sz="1200" dirty="0"/>
              <a:t>Manhattan plot of </a:t>
            </a:r>
            <a:r>
              <a:rPr lang="en-US" sz="1200" b="1" dirty="0"/>
              <a:t>A)</a:t>
            </a:r>
            <a:r>
              <a:rPr lang="en-US" sz="1200" dirty="0"/>
              <a:t> flower color and</a:t>
            </a:r>
            <a:r>
              <a:rPr lang="en-US" sz="1200" b="1" dirty="0"/>
              <a:t> B) </a:t>
            </a:r>
            <a:r>
              <a:rPr lang="en-US" sz="1200" dirty="0"/>
              <a:t>pubescence color. The </a:t>
            </a:r>
            <a:r>
              <a:rPr lang="en-US" sz="1200" i="1" dirty="0"/>
              <a:t>W1 locus </a:t>
            </a:r>
            <a:r>
              <a:rPr lang="en-US" sz="1200" dirty="0"/>
              <a:t>controls white and pink flower color, and the </a:t>
            </a:r>
            <a:r>
              <a:rPr lang="en-US" sz="1200" i="1" dirty="0"/>
              <a:t>T</a:t>
            </a:r>
            <a:r>
              <a:rPr lang="en-US" sz="1200" dirty="0"/>
              <a:t> and Td  loci  control tawny and gray pubescence color, respectively. The flower and pubescence color QTL overlapped the W1 and T-Td loci, respectively. Blue dotted threshold line plotted at 5% FDR</a:t>
            </a:r>
            <a:r>
              <a:rPr lang="en-US" sz="1200" b="1" dirty="0"/>
              <a:t> </a:t>
            </a:r>
            <a:r>
              <a:rPr lang="en-US" sz="1200" dirty="0"/>
              <a:t>.</a:t>
            </a:r>
          </a:p>
        </p:txBody>
      </p:sp>
      <p:pic>
        <p:nvPicPr>
          <p:cNvPr id="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CB575B12-0049-4F7F-937D-EC4B6BA1A6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053" y="485577"/>
            <a:ext cx="5486400" cy="442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0648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83</Words>
  <Application>Microsoft Macintosh PowerPoint</Application>
  <PresentationFormat>On-screen Show (4:3)</PresentationFormat>
  <Paragraphs>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Gary J Muehlbauer</dc:creator>
  <cp:lastModifiedBy>Gary J Muehlbauer</cp:lastModifiedBy>
  <cp:revision>1</cp:revision>
  <dcterms:created xsi:type="dcterms:W3CDTF">2021-08-12T19:57:55Z</dcterms:created>
  <dcterms:modified xsi:type="dcterms:W3CDTF">2021-08-12T19:58:48Z</dcterms:modified>
</cp:coreProperties>
</file>