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1"/>
    <p:restoredTop sz="96327"/>
  </p:normalViewPr>
  <p:slideViewPr>
    <p:cSldViewPr snapToGrid="0" snapToObjects="1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492B8-3A90-6D4A-9EC5-79B50FA01710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9E4CD-1B94-0A42-BA6F-64554C784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931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0F54A-1A7A-4563-8E61-4B728DF93E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9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9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56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8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6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7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23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3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3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3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9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9C2EF-567E-9449-A272-913DA252776D}" type="datetimeFigureOut">
              <a:rPr lang="en-US" smtClean="0"/>
              <a:t>8/12/21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1167C-C1E6-0340-B2E8-09637F90D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7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2496" y="6674633"/>
            <a:ext cx="6412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Supplementary Figure 3. </a:t>
            </a:r>
            <a:r>
              <a:rPr lang="en-US" sz="1200" b="1" dirty="0">
                <a:effectLst/>
                <a:ea typeface="Calibri" panose="020F0502020204030204" pitchFamily="34" charset="0"/>
              </a:rPr>
              <a:t>Phenotypic correlations among shoot architecture traits in SoyMG1.</a:t>
            </a:r>
          </a:p>
          <a:p>
            <a:endParaRPr lang="en-US" sz="1200" b="1" dirty="0"/>
          </a:p>
          <a:p>
            <a:r>
              <a:rPr lang="en-US" sz="1200" dirty="0">
                <a:effectLst/>
                <a:ea typeface="Calibri" panose="020F0502020204030204" pitchFamily="34" charset="0"/>
              </a:rPr>
              <a:t>Pair-wise Pearson’s correlations among canopy coverage, shoot architecture and leaf architecture traits were calculated and significant correlation coefficients (threshold p-value=0.05) were visualized using a correlogram. Red and purple color represent significant positive and negative correlations, respectively. White boxes mean non-significant correlations.</a:t>
            </a:r>
          </a:p>
          <a:p>
            <a:r>
              <a:rPr lang="en-US" sz="1200" b="1" dirty="0">
                <a:effectLst/>
                <a:ea typeface="Calibri" panose="020F0502020204030204" pitchFamily="34" charset="0"/>
              </a:rPr>
              <a:t>CC</a:t>
            </a:r>
            <a:r>
              <a:rPr lang="en-US" sz="1200" dirty="0">
                <a:effectLst/>
                <a:ea typeface="Calibri" panose="020F0502020204030204" pitchFamily="34" charset="0"/>
              </a:rPr>
              <a:t>: canopy coverage; </a:t>
            </a:r>
            <a:r>
              <a:rPr lang="en-US" sz="1200" b="1" dirty="0">
                <a:effectLst/>
                <a:ea typeface="Calibri" panose="020F0502020204030204" pitchFamily="34" charset="0"/>
              </a:rPr>
              <a:t>DAP</a:t>
            </a:r>
            <a:r>
              <a:rPr lang="en-US" sz="1200" dirty="0">
                <a:effectLst/>
                <a:ea typeface="Calibri" panose="020F0502020204030204" pitchFamily="34" charset="0"/>
              </a:rPr>
              <a:t>: days after planting; </a:t>
            </a:r>
            <a:r>
              <a:rPr lang="en-US" sz="1200" b="1" dirty="0">
                <a:effectLst/>
                <a:ea typeface="Calibri" panose="020F0502020204030204" pitchFamily="34" charset="0"/>
              </a:rPr>
              <a:t>SP</a:t>
            </a:r>
            <a:r>
              <a:rPr lang="en-US" sz="1200" dirty="0">
                <a:effectLst/>
                <a:ea typeface="Calibri" panose="020F0502020204030204" pitchFamily="34" charset="0"/>
              </a:rPr>
              <a:t>: Saint Paul location;</a:t>
            </a:r>
            <a:r>
              <a:rPr lang="en-US" sz="1200" b="1" dirty="0">
                <a:effectLst/>
                <a:ea typeface="Calibri" panose="020F0502020204030204" pitchFamily="34" charset="0"/>
              </a:rPr>
              <a:t> LWR</a:t>
            </a:r>
            <a:r>
              <a:rPr lang="en-US" sz="1200" dirty="0">
                <a:effectLst/>
                <a:ea typeface="Calibri" panose="020F0502020204030204" pitchFamily="34" charset="0"/>
              </a:rPr>
              <a:t>: leaflet Length:Width ratio; </a:t>
            </a:r>
            <a:r>
              <a:rPr lang="en-US" sz="1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5th, 6th, LP</a:t>
            </a:r>
            <a:r>
              <a:rPr lang="en-US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 Terminal leaflet from 5th, 6th from the top of the plant at the R3-R5 growth stage and long petiole, respectively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;</a:t>
            </a:r>
            <a:r>
              <a:rPr lang="en-US" sz="1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LRW:</a:t>
            </a:r>
            <a:r>
              <a:rPr lang="en-US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Terminal leaflet length:width ratio.</a:t>
            </a:r>
            <a:endParaRPr lang="en-US" sz="1200" dirty="0">
              <a:effectLst/>
              <a:ea typeface="Calibri" panose="020F0502020204030204" pitchFamily="34" charset="0"/>
            </a:endParaRPr>
          </a:p>
          <a:p>
            <a:endParaRPr lang="en-US" sz="1200" b="1" dirty="0"/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FB410AE5-677F-45EB-BC95-0FC0CB848B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4" y="179826"/>
            <a:ext cx="658368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48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127</Words>
  <Application>Microsoft Macintosh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J Muehlbauer</dc:creator>
  <cp:lastModifiedBy>Gary J Muehlbauer</cp:lastModifiedBy>
  <cp:revision>1</cp:revision>
  <dcterms:created xsi:type="dcterms:W3CDTF">2021-08-12T19:55:45Z</dcterms:created>
  <dcterms:modified xsi:type="dcterms:W3CDTF">2021-08-12T19:56:34Z</dcterms:modified>
</cp:coreProperties>
</file>