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1"/>
    <p:restoredTop sz="96327"/>
  </p:normalViewPr>
  <p:slideViewPr>
    <p:cSldViewPr snapToGrid="0" snapToObjects="1">
      <p:cViewPr varScale="1">
        <p:scale>
          <a:sx n="96" d="100"/>
          <a:sy n="96" d="100"/>
        </p:scale>
        <p:origin x="33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DF14AA-B818-BB40-B145-8ECFDE9E4725}" type="datetimeFigureOut">
              <a:rPr lang="en-US" smtClean="0"/>
              <a:t>8/12/21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FCBA9C-4C23-BE46-86A7-8A09EE982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233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0F54A-1A7A-4563-8E61-4B728DF93E3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594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0D34-874B-5F4C-A26C-2C32BA068A76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78480-2205-7C4D-9BF3-F4C18A594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921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0D34-874B-5F4C-A26C-2C32BA068A76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78480-2205-7C4D-9BF3-F4C18A594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358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0D34-874B-5F4C-A26C-2C32BA068A76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78480-2205-7C4D-9BF3-F4C18A594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203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0D34-874B-5F4C-A26C-2C32BA068A76}" type="datetimeFigureOut">
              <a:rPr lang="en-US" smtClean="0"/>
              <a:t>8/12/21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78480-2205-7C4D-9BF3-F4C18A594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459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0D34-874B-5F4C-A26C-2C32BA068A76}" type="datetimeFigureOut">
              <a:rPr lang="en-US" smtClean="0"/>
              <a:t>8/12/21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78480-2205-7C4D-9BF3-F4C18A594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554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0D34-874B-5F4C-A26C-2C32BA068A76}" type="datetimeFigureOut">
              <a:rPr lang="en-US" smtClean="0"/>
              <a:t>8/12/21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78480-2205-7C4D-9BF3-F4C18A594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489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0D34-874B-5F4C-A26C-2C32BA068A76}" type="datetimeFigureOut">
              <a:rPr lang="en-US" smtClean="0"/>
              <a:t>8/12/21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78480-2205-7C4D-9BF3-F4C18A594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930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0D34-874B-5F4C-A26C-2C32BA068A76}" type="datetimeFigureOut">
              <a:rPr lang="en-US" smtClean="0"/>
              <a:t>8/12/21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78480-2205-7C4D-9BF3-F4C18A594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253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0D34-874B-5F4C-A26C-2C32BA068A76}" type="datetimeFigureOut">
              <a:rPr lang="en-US" smtClean="0"/>
              <a:t>8/12/21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78480-2205-7C4D-9BF3-F4C18A594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98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0D34-874B-5F4C-A26C-2C32BA068A76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78480-2205-7C4D-9BF3-F4C18A594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465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0D34-874B-5F4C-A26C-2C32BA068A76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78480-2205-7C4D-9BF3-F4C18A594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233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B0D34-874B-5F4C-A26C-2C32BA068A76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F78480-2205-7C4D-9BF3-F4C18A594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792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5350" y="6941794"/>
            <a:ext cx="61374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Supplementary Figure 4. Selection of best m</a:t>
            </a:r>
            <a:r>
              <a:rPr lang="en-US" sz="1200" b="1" dirty="0">
                <a:effectLst/>
                <a:ea typeface="Calibri" panose="020F0502020204030204" pitchFamily="34" charset="0"/>
              </a:rPr>
              <a:t>ultiple linear regression model for shoot architecture traits in SoyMG1.</a:t>
            </a:r>
          </a:p>
          <a:p>
            <a:endParaRPr lang="en-US" sz="1200" b="1" dirty="0">
              <a:effectLst/>
              <a:ea typeface="Calibri" panose="020F0502020204030204" pitchFamily="34" charset="0"/>
            </a:endParaRPr>
          </a:p>
          <a:p>
            <a:r>
              <a:rPr lang="en-US" sz="1200" dirty="0">
                <a:effectLst/>
                <a:ea typeface="Calibri" panose="020F0502020204030204" pitchFamily="34" charset="0"/>
              </a:rPr>
              <a:t>Shoot architecture-related traits were included as explanatory </a:t>
            </a:r>
            <a:r>
              <a:rPr lang="en-US" sz="1200" dirty="0">
                <a:ea typeface="Calibri" panose="020F0502020204030204" pitchFamily="34" charset="0"/>
              </a:rPr>
              <a:t>variables and </a:t>
            </a:r>
            <a:r>
              <a:rPr lang="en-US" sz="1200" dirty="0">
                <a:effectLst/>
                <a:ea typeface="Calibri" panose="020F0502020204030204" pitchFamily="34" charset="0"/>
              </a:rPr>
              <a:t>canopy coverage at 32 </a:t>
            </a:r>
            <a:r>
              <a:rPr lang="en-US" sz="1200" dirty="0">
                <a:ea typeface="Calibri" panose="020F0502020204030204" pitchFamily="34" charset="0"/>
              </a:rPr>
              <a:t>days after planting </a:t>
            </a:r>
            <a:r>
              <a:rPr lang="en-US" sz="1200" b="1" dirty="0">
                <a:ea typeface="Calibri" panose="020F0502020204030204" pitchFamily="34" charset="0"/>
              </a:rPr>
              <a:t>(A),</a:t>
            </a:r>
            <a:r>
              <a:rPr lang="en-US" sz="1200" dirty="0">
                <a:ea typeface="Calibri" panose="020F0502020204030204" pitchFamily="34" charset="0"/>
              </a:rPr>
              <a:t> 38 days after planting </a:t>
            </a:r>
            <a:r>
              <a:rPr lang="en-US" sz="1200" b="1" dirty="0">
                <a:ea typeface="Calibri" panose="020F0502020204030204" pitchFamily="34" charset="0"/>
              </a:rPr>
              <a:t>(B)</a:t>
            </a:r>
            <a:r>
              <a:rPr lang="en-US" sz="1200" dirty="0">
                <a:ea typeface="Calibri" panose="020F0502020204030204" pitchFamily="34" charset="0"/>
              </a:rPr>
              <a:t>, 46 days after planting </a:t>
            </a:r>
            <a:r>
              <a:rPr lang="en-US" sz="1200" b="1" dirty="0">
                <a:ea typeface="Calibri" panose="020F0502020204030204" pitchFamily="34" charset="0"/>
              </a:rPr>
              <a:t>(C)</a:t>
            </a:r>
            <a:r>
              <a:rPr lang="en-US" sz="1200" dirty="0">
                <a:ea typeface="Calibri" panose="020F0502020204030204" pitchFamily="34" charset="0"/>
              </a:rPr>
              <a:t>, and 57 days after planting </a:t>
            </a:r>
            <a:r>
              <a:rPr lang="en-US" sz="1200" b="1" dirty="0">
                <a:ea typeface="Calibri" panose="020F0502020204030204" pitchFamily="34" charset="0"/>
              </a:rPr>
              <a:t>(D)</a:t>
            </a:r>
            <a:r>
              <a:rPr lang="en-US" sz="1200" dirty="0">
                <a:ea typeface="Calibri" panose="020F0502020204030204" pitchFamily="34" charset="0"/>
              </a:rPr>
              <a:t> </a:t>
            </a:r>
            <a:r>
              <a:rPr lang="en-US" sz="1200" dirty="0">
                <a:effectLst/>
                <a:ea typeface="Calibri" panose="020F0502020204030204" pitchFamily="34" charset="0"/>
              </a:rPr>
              <a:t>were included as a response variable in respective models. All possible models were produced with All-subsets regression and the best model with each subset size were plotted </a:t>
            </a:r>
            <a:r>
              <a:rPr lang="en-US" sz="1200" dirty="0">
                <a:ea typeface="Calibri" panose="020F0502020204030204" pitchFamily="34" charset="0"/>
              </a:rPr>
              <a:t>based on </a:t>
            </a:r>
            <a:r>
              <a:rPr lang="en-US" sz="1200" dirty="0">
                <a:effectLst/>
                <a:ea typeface="Calibri" panose="020F0502020204030204" pitchFamily="34" charset="0"/>
              </a:rPr>
              <a:t>Bayesian Information Criterion (BIC) values. </a:t>
            </a:r>
            <a:r>
              <a:rPr lang="en-US" sz="1200" dirty="0"/>
              <a:t>Note: Only leaf architecture traits of the 5</a:t>
            </a:r>
            <a:r>
              <a:rPr lang="en-US" sz="1200" baseline="30000" dirty="0"/>
              <a:t>th</a:t>
            </a:r>
            <a:r>
              <a:rPr lang="en-US" sz="1200" dirty="0"/>
              <a:t> leaf from the top of the plant at the R3-R5 stage were used to prevent collinearity.</a:t>
            </a:r>
          </a:p>
          <a:p>
            <a:endParaRPr lang="en-US" sz="1200" dirty="0"/>
          </a:p>
        </p:txBody>
      </p:sp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C3666371-F1AF-4D6F-BA79-D2C2E16E0C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22" y="549323"/>
            <a:ext cx="6137476" cy="612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87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124</Words>
  <Application>Microsoft Macintosh PowerPoint</Application>
  <PresentationFormat>On-screen Show (4:3)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Gary J Muehlbauer</dc:creator>
  <cp:lastModifiedBy>Gary J Muehlbauer</cp:lastModifiedBy>
  <cp:revision>1</cp:revision>
  <dcterms:created xsi:type="dcterms:W3CDTF">2021-08-12T19:56:41Z</dcterms:created>
  <dcterms:modified xsi:type="dcterms:W3CDTF">2021-08-12T19:57:46Z</dcterms:modified>
</cp:coreProperties>
</file>