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F7"/>
    <a:srgbClr val="003969"/>
    <a:srgbClr val="01507E"/>
    <a:srgbClr val="2E75B6"/>
    <a:srgbClr val="65A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42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539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33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028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123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245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3607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6976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783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851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402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7369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06678-E423-4BAB-9C07-3FA4FE825E11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CB1BB-CC7D-4B12-9E35-B54E3AA46F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86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Clinical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characteristics and genetic analyses 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21600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                                              of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Korean children with Dent 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disease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2011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assess the spectrum of genetic variants, clinical manifestations, and long-term outcomes in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Dent disease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65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 &amp; 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5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>
              <a:solidFill>
                <a:srgbClr val="0065AA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65A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Yang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et al. 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2025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 a third of Dent disease patients developed chronic kidney disease. Accordingly, clinicians should carefully monitor kidney function through the childhood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E0F5F-91D2-4CFF-82AC-64CB048113DD}"/>
              </a:ext>
            </a:extLst>
          </p:cNvPr>
          <p:cNvSpPr txBox="1"/>
          <p:nvPr/>
        </p:nvSpPr>
        <p:spPr>
          <a:xfrm>
            <a:off x="297434" y="2185728"/>
            <a:ext cx="3300494" cy="2198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GB" altLang="ko-KR" dirty="0" smtClean="0">
                <a:solidFill>
                  <a:schemeClr val="accent1">
                    <a:lumMod val="75000"/>
                  </a:schemeClr>
                </a:solidFill>
              </a:rPr>
              <a:t>Nationwide, retrospective</a:t>
            </a:r>
          </a:p>
          <a:p>
            <a:pPr marL="12700" algn="ctr">
              <a:spcBef>
                <a:spcPts val="100"/>
              </a:spcBef>
            </a:pPr>
            <a:r>
              <a:rPr lang="en-GB" altLang="ko-KR" dirty="0" smtClean="0">
                <a:solidFill>
                  <a:schemeClr val="accent1">
                    <a:lumMod val="75000"/>
                  </a:schemeClr>
                </a:solidFill>
              </a:rPr>
              <a:t>Long-term follow-up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altLang="ko-KR" kern="100" dirty="0" smtClean="0">
              <a:solidFill>
                <a:schemeClr val="accent1">
                  <a:lumMod val="75000"/>
                </a:schemeClr>
              </a:solidFill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12700" algn="ctr">
              <a:spcBef>
                <a:spcPts val="100"/>
              </a:spcBef>
            </a:pPr>
            <a:endParaRPr lang="en-US" altLang="ko-KR" sz="2000" kern="100" dirty="0">
              <a:solidFill>
                <a:schemeClr val="accent1">
                  <a:lumMod val="75000"/>
                </a:schemeClr>
              </a:solidFill>
              <a:effectLst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12700" algn="ctr">
              <a:spcBef>
                <a:spcPts val="100"/>
              </a:spcBef>
            </a:pPr>
            <a:endParaRPr lang="en-US" altLang="ko-KR" sz="2000" kern="100" dirty="0">
              <a:solidFill>
                <a:schemeClr val="accent1">
                  <a:lumMod val="75000"/>
                </a:schemeClr>
              </a:solidFill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R="0" lvl="0" algn="ctr" defTabSz="914400" eaLnBrk="1" fontAlgn="auto" latinLnBrk="0" hangingPunct="1"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5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R="0" lvl="0" algn="ctr" defTabSz="914400" eaLnBrk="1" fontAlgn="auto" latinLnBrk="0" hangingPunct="1"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R="0" lvl="0" algn="ctr" defTabSz="914400" eaLnBrk="1" fontAlgn="auto" latinLnBrk="0" hangingPunct="1"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R="0" lvl="0" algn="ctr" defTabSz="914400" eaLnBrk="1" fontAlgn="auto" latinLnBrk="0" hangingPunct="1"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ko-KR" sz="2000" kern="0" dirty="0">
              <a:solidFill>
                <a:schemeClr val="accent1">
                  <a:lumMod val="75000"/>
                </a:schemeClr>
              </a:solidFill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9" name="Freeform: Shape 46">
            <a:extLst>
              <a:ext uri="{FF2B5EF4-FFF2-40B4-BE49-F238E27FC236}">
                <a16:creationId xmlns:a16="http://schemas.microsoft.com/office/drawing/2014/main" id="{21166F64-7B0A-4840-BA88-5A47535F4ECF}"/>
              </a:ext>
            </a:extLst>
          </p:cNvPr>
          <p:cNvSpPr/>
          <p:nvPr/>
        </p:nvSpPr>
        <p:spPr>
          <a:xfrm>
            <a:off x="690245" y="3099603"/>
            <a:ext cx="385638" cy="788805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46">
            <a:extLst>
              <a:ext uri="{FF2B5EF4-FFF2-40B4-BE49-F238E27FC236}">
                <a16:creationId xmlns:a16="http://schemas.microsoft.com/office/drawing/2014/main" id="{21166F64-7B0A-4840-BA88-5A47535F4ECF}"/>
              </a:ext>
            </a:extLst>
          </p:cNvPr>
          <p:cNvSpPr/>
          <p:nvPr/>
        </p:nvSpPr>
        <p:spPr>
          <a:xfrm>
            <a:off x="427179" y="3216690"/>
            <a:ext cx="385638" cy="788805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46">
            <a:extLst>
              <a:ext uri="{FF2B5EF4-FFF2-40B4-BE49-F238E27FC236}">
                <a16:creationId xmlns:a16="http://schemas.microsoft.com/office/drawing/2014/main" id="{21166F64-7B0A-4840-BA88-5A47535F4ECF}"/>
              </a:ext>
            </a:extLst>
          </p:cNvPr>
          <p:cNvSpPr/>
          <p:nvPr/>
        </p:nvSpPr>
        <p:spPr>
          <a:xfrm>
            <a:off x="635825" y="4396355"/>
            <a:ext cx="385638" cy="788805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/>
          <a:srcRect t="23090"/>
          <a:stretch/>
        </p:blipFill>
        <p:spPr>
          <a:xfrm>
            <a:off x="5716885" y="4370664"/>
            <a:ext cx="6535440" cy="146717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44" b="89844" l="9961" r="89844">
                        <a14:foregroundMark x1="26270" y1="5469" x2="26270" y2="5469"/>
                        <a14:foregroundMark x1="61621" y1="3418" x2="61621" y2="34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2720">
            <a:off x="547458" y="3522817"/>
            <a:ext cx="130620" cy="13062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44" b="89844" l="9961" r="89844">
                        <a14:foregroundMark x1="26270" y1="5469" x2="26270" y2="5469"/>
                        <a14:foregroundMark x1="61621" y1="3418" x2="61621" y2="34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2720">
            <a:off x="790892" y="4718455"/>
            <a:ext cx="130620" cy="130620"/>
          </a:xfrm>
          <a:prstGeom prst="rect">
            <a:avLst/>
          </a:prstGeom>
        </p:spPr>
      </p:pic>
      <p:sp>
        <p:nvSpPr>
          <p:cNvPr id="2" name="오른쪽 화살표 1"/>
          <p:cNvSpPr/>
          <p:nvPr/>
        </p:nvSpPr>
        <p:spPr>
          <a:xfrm>
            <a:off x="1420584" y="3430787"/>
            <a:ext cx="304741" cy="1568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44" b="89844" l="9961" r="89844">
                        <a14:foregroundMark x1="26270" y1="5469" x2="26270" y2="5469"/>
                        <a14:foregroundMark x1="61621" y1="3418" x2="61621" y2="34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2720">
            <a:off x="835480" y="3424945"/>
            <a:ext cx="130620" cy="130620"/>
          </a:xfrm>
          <a:prstGeom prst="rect">
            <a:avLst/>
          </a:prstGeom>
        </p:spPr>
      </p:pic>
      <p:sp>
        <p:nvSpPr>
          <p:cNvPr id="12" name="Freeform: Shape 46">
            <a:extLst>
              <a:ext uri="{FF2B5EF4-FFF2-40B4-BE49-F238E27FC236}">
                <a16:creationId xmlns:a16="http://schemas.microsoft.com/office/drawing/2014/main" id="{B496316B-9009-4E97-B879-45360FB837E3}"/>
              </a:ext>
            </a:extLst>
          </p:cNvPr>
          <p:cNvSpPr/>
          <p:nvPr/>
        </p:nvSpPr>
        <p:spPr>
          <a:xfrm>
            <a:off x="846152" y="3193726"/>
            <a:ext cx="385638" cy="788805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92F7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44" b="89844" l="9961" r="89844">
                        <a14:foregroundMark x1="26270" y1="5469" x2="26270" y2="5469"/>
                        <a14:foregroundMark x1="61621" y1="3418" x2="61621" y2="34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2720">
            <a:off x="993473" y="3524215"/>
            <a:ext cx="130620" cy="13062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05068" y="3170893"/>
            <a:ext cx="3128212" cy="8032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400" dirty="0" smtClean="0">
                <a:solidFill>
                  <a:srgbClr val="2E75B6"/>
                </a:solidFill>
              </a:rPr>
              <a:t>Pathogenic </a:t>
            </a:r>
            <a:r>
              <a:rPr lang="en-US" altLang="ko-KR" sz="1400" i="1" dirty="0" smtClean="0">
                <a:solidFill>
                  <a:srgbClr val="2E75B6"/>
                </a:solidFill>
              </a:rPr>
              <a:t>CLCN5 </a:t>
            </a:r>
            <a:r>
              <a:rPr lang="en-US" altLang="ko-KR" sz="1400" dirty="0" smtClean="0">
                <a:solidFill>
                  <a:srgbClr val="2E75B6"/>
                </a:solidFill>
              </a:rPr>
              <a:t>variants</a:t>
            </a:r>
          </a:p>
          <a:p>
            <a:pPr>
              <a:lnSpc>
                <a:spcPct val="110000"/>
              </a:lnSpc>
            </a:pPr>
            <a:r>
              <a:rPr lang="en-US" altLang="ko-KR" sz="1400" kern="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42 </a:t>
            </a:r>
            <a:r>
              <a:rPr lang="en-US" altLang="ko-KR" sz="1400" kern="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patients</a:t>
            </a:r>
          </a:p>
          <a:p>
            <a:pPr>
              <a:lnSpc>
                <a:spcPct val="110000"/>
              </a:lnSpc>
            </a:pPr>
            <a:r>
              <a:rPr lang="en-US" altLang="ko-KR" sz="1400" dirty="0" smtClean="0">
                <a:solidFill>
                  <a:srgbClr val="2E75B6"/>
                </a:solidFill>
              </a:rPr>
              <a:t>Median </a:t>
            </a:r>
            <a:r>
              <a:rPr lang="en-US" altLang="ko-KR" sz="14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6.8 years old </a:t>
            </a:r>
            <a:endParaRPr lang="ko-KR" altLang="en-US" sz="1400" dirty="0">
              <a:solidFill>
                <a:srgbClr val="2E75B6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805068" y="4521524"/>
            <a:ext cx="3128212" cy="8032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400" dirty="0" smtClean="0">
                <a:solidFill>
                  <a:srgbClr val="2E75B6"/>
                </a:solidFill>
              </a:rPr>
              <a:t>Pathogenic </a:t>
            </a:r>
            <a:r>
              <a:rPr lang="en-US" altLang="ko-KR" sz="1400" i="1" dirty="0" smtClean="0">
                <a:solidFill>
                  <a:srgbClr val="2E75B6"/>
                </a:solidFill>
              </a:rPr>
              <a:t>OCRL</a:t>
            </a:r>
            <a:r>
              <a:rPr lang="en-US" altLang="ko-KR" sz="1400" dirty="0" smtClean="0">
                <a:solidFill>
                  <a:srgbClr val="2E75B6"/>
                </a:solidFill>
              </a:rPr>
              <a:t> variants</a:t>
            </a:r>
          </a:p>
          <a:p>
            <a:pPr>
              <a:lnSpc>
                <a:spcPct val="110000"/>
              </a:lnSpc>
            </a:pPr>
            <a:r>
              <a:rPr lang="en-US" altLang="ko-KR" sz="1400" kern="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6 patients</a:t>
            </a:r>
          </a:p>
          <a:p>
            <a:pPr>
              <a:lnSpc>
                <a:spcPct val="110000"/>
              </a:lnSpc>
            </a:pPr>
            <a:r>
              <a:rPr lang="en-US" altLang="ko-KR" sz="1400" dirty="0" smtClean="0">
                <a:solidFill>
                  <a:srgbClr val="2E75B6"/>
                </a:solidFill>
              </a:rPr>
              <a:t>Median </a:t>
            </a:r>
            <a:r>
              <a:rPr lang="en-US" altLang="ko-KR" sz="14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5.7 years old </a:t>
            </a:r>
            <a:endParaRPr lang="ko-KR" altLang="en-US" sz="1400" dirty="0">
              <a:solidFill>
                <a:srgbClr val="2E75B6"/>
              </a:solidFill>
            </a:endParaRPr>
          </a:p>
        </p:txBody>
      </p:sp>
      <p:sp>
        <p:nvSpPr>
          <p:cNvPr id="31" name="오른쪽 화살표 30"/>
          <p:cNvSpPr/>
          <p:nvPr/>
        </p:nvSpPr>
        <p:spPr>
          <a:xfrm>
            <a:off x="1415091" y="4723817"/>
            <a:ext cx="304741" cy="15683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253218" y="2140158"/>
            <a:ext cx="1453720" cy="523220"/>
          </a:xfrm>
          <a:prstGeom prst="rect">
            <a:avLst/>
          </a:prstGeom>
          <a:solidFill>
            <a:srgbClr val="003969"/>
          </a:solidFill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altLang="ko-KR" sz="1400" dirty="0" smtClean="0">
                <a:solidFill>
                  <a:schemeClr val="bg1"/>
                </a:solidFill>
              </a:rPr>
              <a:t>Trajectory of kidney function</a:t>
            </a:r>
            <a:endParaRPr lang="en-US" altLang="ko-KR" sz="1400" kern="1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0582" y="1666189"/>
            <a:ext cx="2887615" cy="203476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5357" y="1722572"/>
            <a:ext cx="3109290" cy="1956332"/>
          </a:xfrm>
          <a:prstGeom prst="rect">
            <a:avLst/>
          </a:prstGeom>
        </p:spPr>
      </p:pic>
      <p:sp>
        <p:nvSpPr>
          <p:cNvPr id="52" name="직사각형 51">
            <a:extLst>
              <a:ext uri="{FF2B5EF4-FFF2-40B4-BE49-F238E27FC236}">
                <a16:creationId xmlns:a16="http://schemas.microsoft.com/office/drawing/2014/main" id="{46CF8686-D99B-428B-8108-782D97C257EB}"/>
              </a:ext>
            </a:extLst>
          </p:cNvPr>
          <p:cNvSpPr/>
          <p:nvPr/>
        </p:nvSpPr>
        <p:spPr>
          <a:xfrm>
            <a:off x="7061874" y="3890641"/>
            <a:ext cx="972428" cy="236988"/>
          </a:xfrm>
          <a:prstGeom prst="rect">
            <a:avLst/>
          </a:prstGeom>
          <a:solidFill>
            <a:srgbClr val="0092F7">
              <a:alpha val="50196"/>
            </a:srgbClr>
          </a:solidFill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ko-KR" sz="1400" dirty="0" smtClean="0">
                <a:solidFill>
                  <a:schemeClr val="bg1"/>
                </a:solidFill>
                <a:effectLst/>
                <a:ea typeface="굴림" panose="020B0600000101010101" pitchFamily="50" charset="-127"/>
                <a:cs typeface="굴림" panose="020B0600000101010101" pitchFamily="50" charset="-127"/>
              </a:rPr>
              <a:t>Proteinuria</a:t>
            </a:r>
            <a:endParaRPr lang="ko-KR" altLang="ko-KR" sz="1400" dirty="0">
              <a:solidFill>
                <a:schemeClr val="bg1"/>
              </a:solidFill>
              <a:effectLst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46CF8686-D99B-428B-8108-782D97C257EB}"/>
              </a:ext>
            </a:extLst>
          </p:cNvPr>
          <p:cNvSpPr/>
          <p:nvPr/>
        </p:nvSpPr>
        <p:spPr>
          <a:xfrm>
            <a:off x="9964610" y="3890641"/>
            <a:ext cx="1405353" cy="236988"/>
          </a:xfrm>
          <a:prstGeom prst="rect">
            <a:avLst/>
          </a:prstGeom>
          <a:solidFill>
            <a:srgbClr val="0092F7">
              <a:alpha val="50196"/>
            </a:srgbClr>
          </a:solidFill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ko-KR" sz="1400" dirty="0" smtClean="0">
                <a:solidFill>
                  <a:schemeClr val="bg1"/>
                </a:solidFill>
                <a:ea typeface="굴림" panose="020B0600000101010101" pitchFamily="50" charset="-127"/>
                <a:cs typeface="굴림" panose="020B0600000101010101" pitchFamily="50" charset="-127"/>
              </a:rPr>
              <a:t>Kidney function</a:t>
            </a:r>
            <a:endParaRPr lang="ko-KR" altLang="ko-KR" sz="1400" dirty="0">
              <a:solidFill>
                <a:schemeClr val="bg1"/>
              </a:solidFill>
              <a:effectLst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46CF8686-D99B-428B-8108-782D97C257EB}"/>
              </a:ext>
            </a:extLst>
          </p:cNvPr>
          <p:cNvSpPr/>
          <p:nvPr/>
        </p:nvSpPr>
        <p:spPr>
          <a:xfrm>
            <a:off x="6552931" y="4161431"/>
            <a:ext cx="793486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ko-KR" sz="1100" dirty="0" smtClean="0">
                <a:effectLst/>
                <a:ea typeface="굴림" panose="020B0600000101010101" pitchFamily="50" charset="-127"/>
                <a:cs typeface="굴림" panose="020B0600000101010101" pitchFamily="50" charset="-127"/>
              </a:rPr>
              <a:t>At</a:t>
            </a:r>
            <a:r>
              <a:rPr lang="ko-KR" altLang="en-US" sz="1100" dirty="0">
                <a:ea typeface="굴림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1100" dirty="0" smtClean="0">
                <a:ea typeface="굴림" panose="020B0600000101010101" pitchFamily="50" charset="-127"/>
                <a:cs typeface="굴림" panose="020B0600000101010101" pitchFamily="50" charset="-127"/>
              </a:rPr>
              <a:t>diagnosis</a:t>
            </a:r>
            <a:endParaRPr lang="ko-KR" altLang="ko-KR" sz="1100" dirty="0">
              <a:effectLst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46CF8686-D99B-428B-8108-782D97C257EB}"/>
              </a:ext>
            </a:extLst>
          </p:cNvPr>
          <p:cNvSpPr/>
          <p:nvPr/>
        </p:nvSpPr>
        <p:spPr>
          <a:xfrm>
            <a:off x="7900659" y="4161431"/>
            <a:ext cx="913712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ko-KR" sz="1100" dirty="0" smtClean="0">
                <a:ea typeface="굴림" panose="020B0600000101010101" pitchFamily="50" charset="-127"/>
                <a:cs typeface="굴림" panose="020B0600000101010101" pitchFamily="50" charset="-127"/>
              </a:rPr>
              <a:t>Last follow-up</a:t>
            </a:r>
            <a:endParaRPr lang="ko-KR" altLang="ko-KR" sz="1100" dirty="0">
              <a:effectLst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6CF8686-D99B-428B-8108-782D97C257EB}"/>
              </a:ext>
            </a:extLst>
          </p:cNvPr>
          <p:cNvSpPr/>
          <p:nvPr/>
        </p:nvSpPr>
        <p:spPr>
          <a:xfrm>
            <a:off x="9498868" y="4171218"/>
            <a:ext cx="793486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ko-KR" sz="1100" dirty="0" smtClean="0">
                <a:effectLst/>
                <a:ea typeface="굴림" panose="020B0600000101010101" pitchFamily="50" charset="-127"/>
                <a:cs typeface="굴림" panose="020B0600000101010101" pitchFamily="50" charset="-127"/>
              </a:rPr>
              <a:t>At</a:t>
            </a:r>
            <a:r>
              <a:rPr lang="ko-KR" altLang="en-US" sz="1100" dirty="0">
                <a:ea typeface="굴림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1100" dirty="0" smtClean="0">
                <a:ea typeface="굴림" panose="020B0600000101010101" pitchFamily="50" charset="-127"/>
                <a:cs typeface="굴림" panose="020B0600000101010101" pitchFamily="50" charset="-127"/>
              </a:rPr>
              <a:t>diagnosis</a:t>
            </a:r>
            <a:endParaRPr lang="ko-KR" altLang="ko-KR" sz="1100" dirty="0">
              <a:effectLst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6CF8686-D99B-428B-8108-782D97C257EB}"/>
              </a:ext>
            </a:extLst>
          </p:cNvPr>
          <p:cNvSpPr/>
          <p:nvPr/>
        </p:nvSpPr>
        <p:spPr>
          <a:xfrm>
            <a:off x="10930486" y="4171218"/>
            <a:ext cx="913712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ko-KR" sz="1100" dirty="0" smtClean="0">
                <a:ea typeface="굴림" panose="020B0600000101010101" pitchFamily="50" charset="-127"/>
                <a:cs typeface="굴림" panose="020B0600000101010101" pitchFamily="50" charset="-127"/>
              </a:rPr>
              <a:t>Last follow-up</a:t>
            </a:r>
            <a:endParaRPr lang="ko-KR" altLang="ko-KR" sz="1100" dirty="0">
              <a:effectLst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4402081" y="4325180"/>
            <a:ext cx="1453720" cy="738664"/>
          </a:xfrm>
          <a:prstGeom prst="rect">
            <a:avLst/>
          </a:prstGeom>
          <a:solidFill>
            <a:srgbClr val="003969"/>
          </a:solidFill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altLang="ko-KR" sz="1400" dirty="0" smtClean="0">
                <a:solidFill>
                  <a:schemeClr val="bg1"/>
                </a:solidFill>
              </a:rPr>
              <a:t>Comparison of </a:t>
            </a:r>
            <a:r>
              <a:rPr lang="en-US" altLang="ko-KR" sz="1400" dirty="0" smtClean="0">
                <a:solidFill>
                  <a:schemeClr val="bg1"/>
                </a:solidFill>
              </a:rPr>
              <a:t>Proteinuria &amp; </a:t>
            </a:r>
            <a:r>
              <a:rPr lang="en-US" altLang="ko-KR" sz="1400" dirty="0">
                <a:solidFill>
                  <a:schemeClr val="bg1"/>
                </a:solidFill>
              </a:rPr>
              <a:t>k</a:t>
            </a:r>
            <a:r>
              <a:rPr lang="en-US" altLang="ko-KR" sz="1400" dirty="0" smtClean="0">
                <a:solidFill>
                  <a:schemeClr val="bg1"/>
                </a:solidFill>
              </a:rPr>
              <a:t>idney function</a:t>
            </a:r>
            <a:endParaRPr lang="en-US" altLang="ko-KR" sz="1400" kern="1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740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111</Words>
  <Application>Microsoft Office PowerPoint</Application>
  <PresentationFormat>와이드스크린</PresentationFormat>
  <Paragraphs>26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굴림</vt:lpstr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9</cp:revision>
  <dcterms:created xsi:type="dcterms:W3CDTF">2025-10-30T02:03:42Z</dcterms:created>
  <dcterms:modified xsi:type="dcterms:W3CDTF">2025-10-30T03:13:57Z</dcterms:modified>
</cp:coreProperties>
</file>