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4"/>
  </p:notesMasterIdLst>
  <p:sldIdLst>
    <p:sldId id="256" r:id="rId2"/>
    <p:sldId id="11011" r:id="rId3"/>
    <p:sldId id="327" r:id="rId4"/>
    <p:sldId id="11013" r:id="rId5"/>
    <p:sldId id="10986" r:id="rId6"/>
    <p:sldId id="10956" r:id="rId7"/>
    <p:sldId id="11014" r:id="rId8"/>
    <p:sldId id="10961" r:id="rId9"/>
    <p:sldId id="264" r:id="rId10"/>
    <p:sldId id="265" r:id="rId11"/>
    <p:sldId id="10962" r:id="rId12"/>
    <p:sldId id="262" r:id="rId13"/>
    <p:sldId id="263" r:id="rId14"/>
    <p:sldId id="10963" r:id="rId15"/>
    <p:sldId id="332" r:id="rId16"/>
    <p:sldId id="333" r:id="rId17"/>
    <p:sldId id="10964" r:id="rId18"/>
    <p:sldId id="10941" r:id="rId19"/>
    <p:sldId id="10968" r:id="rId20"/>
    <p:sldId id="10942" r:id="rId21"/>
    <p:sldId id="10965" r:id="rId22"/>
    <p:sldId id="260" r:id="rId23"/>
    <p:sldId id="261" r:id="rId24"/>
    <p:sldId id="10966" r:id="rId25"/>
    <p:sldId id="266" r:id="rId26"/>
    <p:sldId id="267" r:id="rId27"/>
    <p:sldId id="11015" r:id="rId28"/>
    <p:sldId id="10967" r:id="rId29"/>
    <p:sldId id="10938" r:id="rId30"/>
    <p:sldId id="10993" r:id="rId31"/>
    <p:sldId id="329" r:id="rId32"/>
    <p:sldId id="11008"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C6FD65E-E94D-E722-F190-031BC55C04C0}" name="Thacker, Ayush J." initials="TAJ" userId="S::ajthacker@mgh.harvard.edu::28e61c84-000a-4f8c-85e9-3ed92778f109" providerId="AD"/>
  <p188:author id="{8460827D-41B9-D6E9-F4D5-C529F0F07040}" name="Ritchie, Christine S.,MD, MPH" initials="RCSM" userId="S::CSRITCHIE@mgh.harvard.edu::1ebc698d-2529-4ee7-a87d-7582ce464502" providerId="AD"/>
  <p188:author id="{47009284-BB5D-5EE4-EEC7-7177CBA185FF}" name="Bruce Leff" initials="BL" userId="S::bleff1@jh.edu::c5e61c3e-cae8-49a4-8863-2f0ec26da504" providerId="AD"/>
  <p188:author id="{42FEDDA9-4FC6-193D-40FC-AB93DA87961F}" name="Bruce" initials="B" userId="Bruce"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ruce" initials="B" lastIdx="3" clrIdx="0">
    <p:extLst>
      <p:ext uri="{19B8F6BF-5375-455C-9EA6-DF929625EA0E}">
        <p15:presenceInfo xmlns:p15="http://schemas.microsoft.com/office/powerpoint/2012/main" userId="Bruc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29" autoAdjust="0"/>
    <p:restoredTop sz="92540"/>
  </p:normalViewPr>
  <p:slideViewPr>
    <p:cSldViewPr snapToGrid="0">
      <p:cViewPr varScale="1">
        <p:scale>
          <a:sx n="61" d="100"/>
          <a:sy n="61" d="100"/>
        </p:scale>
        <p:origin x="52" y="148"/>
      </p:cViewPr>
      <p:guideLst/>
    </p:cSldViewPr>
  </p:slideViewPr>
  <p:notesTextViewPr>
    <p:cViewPr>
      <p:scale>
        <a:sx n="3" d="2"/>
        <a:sy n="3" d="2"/>
      </p:scale>
      <p:origin x="0" y="0"/>
    </p:cViewPr>
  </p:notesTextViewPr>
  <p:sorterViewPr>
    <p:cViewPr varScale="1">
      <p:scale>
        <a:sx n="140" d="100"/>
        <a:sy n="140" d="100"/>
      </p:scale>
      <p:origin x="0" y="-410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CA4AAD-D92F-A242-82B6-1DEA48914AF9}" type="datetimeFigureOut">
              <a:rPr lang="en-US" smtClean="0"/>
              <a:t>5/16/2025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8C7B06-4B6B-4244-A771-44D0A98340D7}" type="slidenum">
              <a:rPr lang="en-US" smtClean="0"/>
              <a:t>‹#›</a:t>
            </a:fld>
            <a:endParaRPr lang="en-US"/>
          </a:p>
        </p:txBody>
      </p:sp>
    </p:spTree>
    <p:extLst>
      <p:ext uri="{BB962C8B-B14F-4D97-AF65-F5344CB8AC3E}">
        <p14:creationId xmlns:p14="http://schemas.microsoft.com/office/powerpoint/2010/main" val="22982545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u="sng" dirty="0"/>
              <a:t>Given time-limited pilot and timing of ongoing recruitment of PLWD/caregivers, we don’t expect that all patients will get through all the modules</a:t>
            </a:r>
          </a:p>
          <a:p>
            <a:pPr marL="0" indent="0">
              <a:buNone/>
            </a:pPr>
            <a:endParaRPr lang="en-US" u="sng" dirty="0"/>
          </a:p>
          <a:p>
            <a:pPr marL="0" indent="0">
              <a:buNone/>
            </a:pPr>
            <a:endParaRPr lang="en-US" u="sng" dirty="0"/>
          </a:p>
          <a:p>
            <a:pPr marL="0" indent="0">
              <a:buNone/>
            </a:pPr>
            <a:endParaRPr lang="en-US" u="sng" dirty="0"/>
          </a:p>
          <a:p>
            <a:pPr marL="0" indent="0">
              <a:buNone/>
            </a:pPr>
            <a:r>
              <a:rPr lang="en-US" u="sng" dirty="0"/>
              <a:t>Asynchronous</a:t>
            </a:r>
          </a:p>
          <a:p>
            <a:r>
              <a:rPr lang="en-US" dirty="0"/>
              <a:t>Dementia Basics</a:t>
            </a:r>
          </a:p>
          <a:p>
            <a:r>
              <a:rPr lang="en-US" dirty="0"/>
              <a:t>Medication rec and review</a:t>
            </a:r>
          </a:p>
          <a:p>
            <a:r>
              <a:rPr lang="en-US" dirty="0"/>
              <a:t>Safety</a:t>
            </a:r>
          </a:p>
          <a:p>
            <a:r>
              <a:rPr lang="en-US" dirty="0"/>
              <a:t>Behavioral management</a:t>
            </a:r>
          </a:p>
          <a:p>
            <a:r>
              <a:rPr lang="en-US" dirty="0"/>
              <a:t>Caregiver Well-being</a:t>
            </a:r>
          </a:p>
          <a:p>
            <a:r>
              <a:rPr lang="en-US" dirty="0"/>
              <a:t>Decision Making and ACP</a:t>
            </a:r>
          </a:p>
          <a:p>
            <a:r>
              <a:rPr lang="en-US" dirty="0"/>
              <a:t>Community resources and caregiver education</a:t>
            </a:r>
          </a:p>
          <a:p>
            <a:endParaRPr lang="en-US" dirty="0"/>
          </a:p>
          <a:p>
            <a:pPr marL="0" indent="0">
              <a:buNone/>
            </a:pPr>
            <a:r>
              <a:rPr lang="en-US" u="sng" dirty="0"/>
              <a:t>Synchronous</a:t>
            </a:r>
          </a:p>
          <a:p>
            <a:r>
              <a:rPr lang="en-US" dirty="0"/>
              <a:t>Overview</a:t>
            </a:r>
          </a:p>
          <a:p>
            <a:r>
              <a:rPr lang="en-US" dirty="0"/>
              <a:t>Needs assessment for caregiver and patient</a:t>
            </a:r>
          </a:p>
          <a:p>
            <a:r>
              <a:rPr lang="en-US" dirty="0"/>
              <a:t>Interactive role playing for NPI-Q and </a:t>
            </a:r>
            <a:r>
              <a:rPr lang="en-US" dirty="0" err="1"/>
              <a:t>MoCA</a:t>
            </a:r>
            <a:endParaRPr lang="en-US" dirty="0"/>
          </a:p>
          <a:p>
            <a:r>
              <a:rPr lang="en-US" dirty="0"/>
              <a:t>Review of Modules</a:t>
            </a:r>
          </a:p>
          <a:p>
            <a:endParaRPr lang="en-US" dirty="0"/>
          </a:p>
        </p:txBody>
      </p:sp>
      <p:sp>
        <p:nvSpPr>
          <p:cNvPr id="4" name="Slide Number Placeholder 3"/>
          <p:cNvSpPr>
            <a:spLocks noGrp="1"/>
          </p:cNvSpPr>
          <p:nvPr>
            <p:ph type="sldNum" sz="quarter" idx="10"/>
          </p:nvPr>
        </p:nvSpPr>
        <p:spPr/>
        <p:txBody>
          <a:bodyPr/>
          <a:lstStyle/>
          <a:p>
            <a:fld id="{7B898A01-842B-0042-9AB7-55364486B929}" type="slidenum">
              <a:rPr lang="en-US" smtClean="0"/>
              <a:pPr/>
              <a:t>3</a:t>
            </a:fld>
            <a:endParaRPr lang="en-US"/>
          </a:p>
        </p:txBody>
      </p:sp>
    </p:spTree>
    <p:extLst>
      <p:ext uri="{BB962C8B-B14F-4D97-AF65-F5344CB8AC3E}">
        <p14:creationId xmlns:p14="http://schemas.microsoft.com/office/powerpoint/2010/main" val="28526086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FF0000"/>
                </a:solidFill>
              </a:rPr>
              <a:t>Prioritization based on a combo of CG input and gestalt of champion</a:t>
            </a:r>
          </a:p>
          <a:p>
            <a:endParaRPr lang="en-US" dirty="0"/>
          </a:p>
        </p:txBody>
      </p:sp>
      <p:sp>
        <p:nvSpPr>
          <p:cNvPr id="4" name="Slide Number Placeholder 3"/>
          <p:cNvSpPr>
            <a:spLocks noGrp="1"/>
          </p:cNvSpPr>
          <p:nvPr>
            <p:ph type="sldNum" sz="quarter" idx="5"/>
          </p:nvPr>
        </p:nvSpPr>
        <p:spPr/>
        <p:txBody>
          <a:bodyPr/>
          <a:lstStyle/>
          <a:p>
            <a:fld id="{FE8C7B06-4B6B-4244-A771-44D0A98340D7}" type="slidenum">
              <a:rPr lang="en-US" smtClean="0"/>
              <a:t>4</a:t>
            </a:fld>
            <a:endParaRPr lang="en-US"/>
          </a:p>
        </p:txBody>
      </p:sp>
    </p:spTree>
    <p:extLst>
      <p:ext uri="{BB962C8B-B14F-4D97-AF65-F5344CB8AC3E}">
        <p14:creationId xmlns:p14="http://schemas.microsoft.com/office/powerpoint/2010/main" val="21969710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Everything in italics can be turned into a </a:t>
            </a:r>
            <a:r>
              <a:rPr lang="en-US" err="1"/>
              <a:t>smartphrase</a:t>
            </a:r>
            <a:r>
              <a:rPr lang="en-US"/>
              <a:t> and share with the team  - all in italics</a:t>
            </a:r>
          </a:p>
        </p:txBody>
      </p:sp>
      <p:sp>
        <p:nvSpPr>
          <p:cNvPr id="4" name="Slide Number Placeholder 3"/>
          <p:cNvSpPr>
            <a:spLocks noGrp="1"/>
          </p:cNvSpPr>
          <p:nvPr>
            <p:ph type="sldNum" sz="quarter" idx="5"/>
          </p:nvPr>
        </p:nvSpPr>
        <p:spPr/>
        <p:txBody>
          <a:bodyPr/>
          <a:lstStyle/>
          <a:p>
            <a:fld id="{FE8C7B06-4B6B-4244-A771-44D0A98340D7}" type="slidenum">
              <a:rPr lang="en-US" smtClean="0"/>
              <a:t>9</a:t>
            </a:fld>
            <a:endParaRPr lang="en-US"/>
          </a:p>
        </p:txBody>
      </p:sp>
    </p:spTree>
    <p:extLst>
      <p:ext uri="{BB962C8B-B14F-4D97-AF65-F5344CB8AC3E}">
        <p14:creationId xmlns:p14="http://schemas.microsoft.com/office/powerpoint/2010/main" val="32586422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8C7B06-4B6B-4244-A771-44D0A98340D7}" type="slidenum">
              <a:rPr lang="en-US" smtClean="0"/>
              <a:t>30</a:t>
            </a:fld>
            <a:endParaRPr lang="en-US"/>
          </a:p>
        </p:txBody>
      </p:sp>
    </p:spTree>
    <p:extLst>
      <p:ext uri="{BB962C8B-B14F-4D97-AF65-F5344CB8AC3E}">
        <p14:creationId xmlns:p14="http://schemas.microsoft.com/office/powerpoint/2010/main" val="584889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D24E9-9011-2317-E9F9-9930EBAE2DF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901124E-E8FF-DA38-6818-B87103E521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2DA5EE0-9B85-3A74-DC2C-4BA18FBF91AA}"/>
              </a:ext>
            </a:extLst>
          </p:cNvPr>
          <p:cNvSpPr>
            <a:spLocks noGrp="1"/>
          </p:cNvSpPr>
          <p:nvPr>
            <p:ph type="dt" sz="half" idx="10"/>
          </p:nvPr>
        </p:nvSpPr>
        <p:spPr/>
        <p:txBody>
          <a:bodyPr/>
          <a:lstStyle/>
          <a:p>
            <a:fld id="{8884CBA9-78F8-ED4B-8706-3000AFF60B9F}" type="datetimeFigureOut">
              <a:rPr lang="en-US" smtClean="0"/>
              <a:t>5/16/2025</a:t>
            </a:fld>
            <a:endParaRPr lang="en-US"/>
          </a:p>
        </p:txBody>
      </p:sp>
      <p:sp>
        <p:nvSpPr>
          <p:cNvPr id="5" name="Footer Placeholder 4">
            <a:extLst>
              <a:ext uri="{FF2B5EF4-FFF2-40B4-BE49-F238E27FC236}">
                <a16:creationId xmlns:a16="http://schemas.microsoft.com/office/drawing/2014/main" id="{E1937267-A82C-8CB3-1595-5C01D37364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18B3B1-DA03-AA12-BD8A-52588BB7239D}"/>
              </a:ext>
            </a:extLst>
          </p:cNvPr>
          <p:cNvSpPr>
            <a:spLocks noGrp="1"/>
          </p:cNvSpPr>
          <p:nvPr>
            <p:ph type="sldNum" sz="quarter" idx="12"/>
          </p:nvPr>
        </p:nvSpPr>
        <p:spPr/>
        <p:txBody>
          <a:bodyPr/>
          <a:lstStyle/>
          <a:p>
            <a:fld id="{6A0490A6-F35C-D64F-BC37-B661C4480ABE}" type="slidenum">
              <a:rPr lang="en-US" smtClean="0"/>
              <a:t>‹#›</a:t>
            </a:fld>
            <a:endParaRPr lang="en-US"/>
          </a:p>
        </p:txBody>
      </p:sp>
    </p:spTree>
    <p:extLst>
      <p:ext uri="{BB962C8B-B14F-4D97-AF65-F5344CB8AC3E}">
        <p14:creationId xmlns:p14="http://schemas.microsoft.com/office/powerpoint/2010/main" val="489634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58DC8-C1AD-6E3B-F58A-CA3ED365AFE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3164A88-5BAC-192C-A06E-3A622221982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94E922-F9B4-F5B3-FEDA-AB7D20A2E29A}"/>
              </a:ext>
            </a:extLst>
          </p:cNvPr>
          <p:cNvSpPr>
            <a:spLocks noGrp="1"/>
          </p:cNvSpPr>
          <p:nvPr>
            <p:ph type="dt" sz="half" idx="10"/>
          </p:nvPr>
        </p:nvSpPr>
        <p:spPr/>
        <p:txBody>
          <a:bodyPr/>
          <a:lstStyle/>
          <a:p>
            <a:fld id="{8884CBA9-78F8-ED4B-8706-3000AFF60B9F}" type="datetimeFigureOut">
              <a:rPr lang="en-US" smtClean="0"/>
              <a:t>5/16/2025</a:t>
            </a:fld>
            <a:endParaRPr lang="en-US"/>
          </a:p>
        </p:txBody>
      </p:sp>
      <p:sp>
        <p:nvSpPr>
          <p:cNvPr id="5" name="Footer Placeholder 4">
            <a:extLst>
              <a:ext uri="{FF2B5EF4-FFF2-40B4-BE49-F238E27FC236}">
                <a16:creationId xmlns:a16="http://schemas.microsoft.com/office/drawing/2014/main" id="{04C638FE-14C8-3B8D-E91E-BCAB800777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3FA31A-C9D5-F139-22A4-2C2C10F51066}"/>
              </a:ext>
            </a:extLst>
          </p:cNvPr>
          <p:cNvSpPr>
            <a:spLocks noGrp="1"/>
          </p:cNvSpPr>
          <p:nvPr>
            <p:ph type="sldNum" sz="quarter" idx="12"/>
          </p:nvPr>
        </p:nvSpPr>
        <p:spPr/>
        <p:txBody>
          <a:bodyPr/>
          <a:lstStyle/>
          <a:p>
            <a:fld id="{6A0490A6-F35C-D64F-BC37-B661C4480ABE}" type="slidenum">
              <a:rPr lang="en-US" smtClean="0"/>
              <a:t>‹#›</a:t>
            </a:fld>
            <a:endParaRPr lang="en-US"/>
          </a:p>
        </p:txBody>
      </p:sp>
    </p:spTree>
    <p:extLst>
      <p:ext uri="{BB962C8B-B14F-4D97-AF65-F5344CB8AC3E}">
        <p14:creationId xmlns:p14="http://schemas.microsoft.com/office/powerpoint/2010/main" val="956150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35219EC-9656-F38B-EB0B-A94B2F5CC99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D59CDD0-3FD1-88F2-F162-AD42D6976B1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F7B096-3AE8-69F9-74C6-48BC815F1A55}"/>
              </a:ext>
            </a:extLst>
          </p:cNvPr>
          <p:cNvSpPr>
            <a:spLocks noGrp="1"/>
          </p:cNvSpPr>
          <p:nvPr>
            <p:ph type="dt" sz="half" idx="10"/>
          </p:nvPr>
        </p:nvSpPr>
        <p:spPr/>
        <p:txBody>
          <a:bodyPr/>
          <a:lstStyle/>
          <a:p>
            <a:fld id="{8884CBA9-78F8-ED4B-8706-3000AFF60B9F}" type="datetimeFigureOut">
              <a:rPr lang="en-US" smtClean="0"/>
              <a:t>5/16/2025</a:t>
            </a:fld>
            <a:endParaRPr lang="en-US"/>
          </a:p>
        </p:txBody>
      </p:sp>
      <p:sp>
        <p:nvSpPr>
          <p:cNvPr id="5" name="Footer Placeholder 4">
            <a:extLst>
              <a:ext uri="{FF2B5EF4-FFF2-40B4-BE49-F238E27FC236}">
                <a16:creationId xmlns:a16="http://schemas.microsoft.com/office/drawing/2014/main" id="{8A801D82-5D0A-00F6-1F0F-519AD6DBFC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96B66C-EA50-1651-9999-CF2B367291AE}"/>
              </a:ext>
            </a:extLst>
          </p:cNvPr>
          <p:cNvSpPr>
            <a:spLocks noGrp="1"/>
          </p:cNvSpPr>
          <p:nvPr>
            <p:ph type="sldNum" sz="quarter" idx="12"/>
          </p:nvPr>
        </p:nvSpPr>
        <p:spPr/>
        <p:txBody>
          <a:bodyPr/>
          <a:lstStyle/>
          <a:p>
            <a:fld id="{6A0490A6-F35C-D64F-BC37-B661C4480ABE}" type="slidenum">
              <a:rPr lang="en-US" smtClean="0"/>
              <a:t>‹#›</a:t>
            </a:fld>
            <a:endParaRPr lang="en-US"/>
          </a:p>
        </p:txBody>
      </p:sp>
    </p:spTree>
    <p:extLst>
      <p:ext uri="{BB962C8B-B14F-4D97-AF65-F5344CB8AC3E}">
        <p14:creationId xmlns:p14="http://schemas.microsoft.com/office/powerpoint/2010/main" val="2110789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BB3A6-80BE-E89E-B490-516EE6B349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12B968-5601-24D5-2A96-EEA9AFF18B0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AFD1CC-BCE3-1EB0-22FF-CFB3666E3776}"/>
              </a:ext>
            </a:extLst>
          </p:cNvPr>
          <p:cNvSpPr>
            <a:spLocks noGrp="1"/>
          </p:cNvSpPr>
          <p:nvPr>
            <p:ph type="dt" sz="half" idx="10"/>
          </p:nvPr>
        </p:nvSpPr>
        <p:spPr/>
        <p:txBody>
          <a:bodyPr/>
          <a:lstStyle/>
          <a:p>
            <a:fld id="{8884CBA9-78F8-ED4B-8706-3000AFF60B9F}" type="datetimeFigureOut">
              <a:rPr lang="en-US" smtClean="0"/>
              <a:t>5/16/2025</a:t>
            </a:fld>
            <a:endParaRPr lang="en-US"/>
          </a:p>
        </p:txBody>
      </p:sp>
      <p:sp>
        <p:nvSpPr>
          <p:cNvPr id="5" name="Footer Placeholder 4">
            <a:extLst>
              <a:ext uri="{FF2B5EF4-FFF2-40B4-BE49-F238E27FC236}">
                <a16:creationId xmlns:a16="http://schemas.microsoft.com/office/drawing/2014/main" id="{95C42185-F5CD-1271-4241-1543E994DB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D9CD88-7CCE-6FC6-55DC-31AD8B569B51}"/>
              </a:ext>
            </a:extLst>
          </p:cNvPr>
          <p:cNvSpPr>
            <a:spLocks noGrp="1"/>
          </p:cNvSpPr>
          <p:nvPr>
            <p:ph type="sldNum" sz="quarter" idx="12"/>
          </p:nvPr>
        </p:nvSpPr>
        <p:spPr/>
        <p:txBody>
          <a:bodyPr/>
          <a:lstStyle/>
          <a:p>
            <a:fld id="{6A0490A6-F35C-D64F-BC37-B661C4480ABE}" type="slidenum">
              <a:rPr lang="en-US" smtClean="0"/>
              <a:t>‹#›</a:t>
            </a:fld>
            <a:endParaRPr lang="en-US"/>
          </a:p>
        </p:txBody>
      </p:sp>
    </p:spTree>
    <p:extLst>
      <p:ext uri="{BB962C8B-B14F-4D97-AF65-F5344CB8AC3E}">
        <p14:creationId xmlns:p14="http://schemas.microsoft.com/office/powerpoint/2010/main" val="3397025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EF5D6-7E5A-5178-AEEE-1688019D43D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2F16ABD-2E1D-EBD6-F90A-A1547A862BF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51F079-70B4-DDFF-D9C5-662C75826480}"/>
              </a:ext>
            </a:extLst>
          </p:cNvPr>
          <p:cNvSpPr>
            <a:spLocks noGrp="1"/>
          </p:cNvSpPr>
          <p:nvPr>
            <p:ph type="dt" sz="half" idx="10"/>
          </p:nvPr>
        </p:nvSpPr>
        <p:spPr/>
        <p:txBody>
          <a:bodyPr/>
          <a:lstStyle/>
          <a:p>
            <a:fld id="{8884CBA9-78F8-ED4B-8706-3000AFF60B9F}" type="datetimeFigureOut">
              <a:rPr lang="en-US" smtClean="0"/>
              <a:t>5/16/2025</a:t>
            </a:fld>
            <a:endParaRPr lang="en-US"/>
          </a:p>
        </p:txBody>
      </p:sp>
      <p:sp>
        <p:nvSpPr>
          <p:cNvPr id="5" name="Footer Placeholder 4">
            <a:extLst>
              <a:ext uri="{FF2B5EF4-FFF2-40B4-BE49-F238E27FC236}">
                <a16:creationId xmlns:a16="http://schemas.microsoft.com/office/drawing/2014/main" id="{55A75936-44CE-DB90-E37A-D0D2F86478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02224B-0CA3-240C-21F1-EC46B97AC2F3}"/>
              </a:ext>
            </a:extLst>
          </p:cNvPr>
          <p:cNvSpPr>
            <a:spLocks noGrp="1"/>
          </p:cNvSpPr>
          <p:nvPr>
            <p:ph type="sldNum" sz="quarter" idx="12"/>
          </p:nvPr>
        </p:nvSpPr>
        <p:spPr/>
        <p:txBody>
          <a:bodyPr/>
          <a:lstStyle/>
          <a:p>
            <a:fld id="{6A0490A6-F35C-D64F-BC37-B661C4480ABE}" type="slidenum">
              <a:rPr lang="en-US" smtClean="0"/>
              <a:t>‹#›</a:t>
            </a:fld>
            <a:endParaRPr lang="en-US"/>
          </a:p>
        </p:txBody>
      </p:sp>
    </p:spTree>
    <p:extLst>
      <p:ext uri="{BB962C8B-B14F-4D97-AF65-F5344CB8AC3E}">
        <p14:creationId xmlns:p14="http://schemas.microsoft.com/office/powerpoint/2010/main" val="2408239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23EDE-0100-9BCC-274F-5E1FBC9024F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8324163-C9E7-5B09-1330-982CD53D75A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4CD76FC-C1F8-B8A2-9204-E19E4FA6952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D2FF370-0116-781B-EF77-561BC3DBCDFB}"/>
              </a:ext>
            </a:extLst>
          </p:cNvPr>
          <p:cNvSpPr>
            <a:spLocks noGrp="1"/>
          </p:cNvSpPr>
          <p:nvPr>
            <p:ph type="dt" sz="half" idx="10"/>
          </p:nvPr>
        </p:nvSpPr>
        <p:spPr/>
        <p:txBody>
          <a:bodyPr/>
          <a:lstStyle/>
          <a:p>
            <a:fld id="{8884CBA9-78F8-ED4B-8706-3000AFF60B9F}" type="datetimeFigureOut">
              <a:rPr lang="en-US" smtClean="0"/>
              <a:t>5/16/2025</a:t>
            </a:fld>
            <a:endParaRPr lang="en-US"/>
          </a:p>
        </p:txBody>
      </p:sp>
      <p:sp>
        <p:nvSpPr>
          <p:cNvPr id="6" name="Footer Placeholder 5">
            <a:extLst>
              <a:ext uri="{FF2B5EF4-FFF2-40B4-BE49-F238E27FC236}">
                <a16:creationId xmlns:a16="http://schemas.microsoft.com/office/drawing/2014/main" id="{EE28EC2D-3933-C571-B6FD-7B1641AB29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1C476C-BCF9-FF6D-E935-D4C43AA2FDB4}"/>
              </a:ext>
            </a:extLst>
          </p:cNvPr>
          <p:cNvSpPr>
            <a:spLocks noGrp="1"/>
          </p:cNvSpPr>
          <p:nvPr>
            <p:ph type="sldNum" sz="quarter" idx="12"/>
          </p:nvPr>
        </p:nvSpPr>
        <p:spPr/>
        <p:txBody>
          <a:bodyPr/>
          <a:lstStyle/>
          <a:p>
            <a:fld id="{6A0490A6-F35C-D64F-BC37-B661C4480ABE}" type="slidenum">
              <a:rPr lang="en-US" smtClean="0"/>
              <a:t>‹#›</a:t>
            </a:fld>
            <a:endParaRPr lang="en-US"/>
          </a:p>
        </p:txBody>
      </p:sp>
    </p:spTree>
    <p:extLst>
      <p:ext uri="{BB962C8B-B14F-4D97-AF65-F5344CB8AC3E}">
        <p14:creationId xmlns:p14="http://schemas.microsoft.com/office/powerpoint/2010/main" val="3974822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CF5F3-F007-A9C6-4134-CBC333B7431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C321D4B-0B9B-25FF-1E02-8CC98BDFB4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90076EE-30B9-2178-4005-9E43AA545BA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C0382C-7C9A-CE7B-A40F-FAC464A290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48D1F09-1818-C5FB-D514-5AB0C9C951C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50E1BAB-E81C-97E5-B3B9-A0C9E76294CB}"/>
              </a:ext>
            </a:extLst>
          </p:cNvPr>
          <p:cNvSpPr>
            <a:spLocks noGrp="1"/>
          </p:cNvSpPr>
          <p:nvPr>
            <p:ph type="dt" sz="half" idx="10"/>
          </p:nvPr>
        </p:nvSpPr>
        <p:spPr/>
        <p:txBody>
          <a:bodyPr/>
          <a:lstStyle/>
          <a:p>
            <a:fld id="{8884CBA9-78F8-ED4B-8706-3000AFF60B9F}" type="datetimeFigureOut">
              <a:rPr lang="en-US" smtClean="0"/>
              <a:t>5/16/2025</a:t>
            </a:fld>
            <a:endParaRPr lang="en-US"/>
          </a:p>
        </p:txBody>
      </p:sp>
      <p:sp>
        <p:nvSpPr>
          <p:cNvPr id="8" name="Footer Placeholder 7">
            <a:extLst>
              <a:ext uri="{FF2B5EF4-FFF2-40B4-BE49-F238E27FC236}">
                <a16:creationId xmlns:a16="http://schemas.microsoft.com/office/drawing/2014/main" id="{51384771-C3BC-52D2-9B10-F38F5B8039F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695C9A4-A5AD-EEF1-B9BC-7C278354A29E}"/>
              </a:ext>
            </a:extLst>
          </p:cNvPr>
          <p:cNvSpPr>
            <a:spLocks noGrp="1"/>
          </p:cNvSpPr>
          <p:nvPr>
            <p:ph type="sldNum" sz="quarter" idx="12"/>
          </p:nvPr>
        </p:nvSpPr>
        <p:spPr/>
        <p:txBody>
          <a:bodyPr/>
          <a:lstStyle/>
          <a:p>
            <a:fld id="{6A0490A6-F35C-D64F-BC37-B661C4480ABE}" type="slidenum">
              <a:rPr lang="en-US" smtClean="0"/>
              <a:t>‹#›</a:t>
            </a:fld>
            <a:endParaRPr lang="en-US"/>
          </a:p>
        </p:txBody>
      </p:sp>
    </p:spTree>
    <p:extLst>
      <p:ext uri="{BB962C8B-B14F-4D97-AF65-F5344CB8AC3E}">
        <p14:creationId xmlns:p14="http://schemas.microsoft.com/office/powerpoint/2010/main" val="3860528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8B551-4F03-7DAD-A17F-360C2BE13A0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74D943E-C824-F632-8FD6-9CB29FF58E98}"/>
              </a:ext>
            </a:extLst>
          </p:cNvPr>
          <p:cNvSpPr>
            <a:spLocks noGrp="1"/>
          </p:cNvSpPr>
          <p:nvPr>
            <p:ph type="dt" sz="half" idx="10"/>
          </p:nvPr>
        </p:nvSpPr>
        <p:spPr/>
        <p:txBody>
          <a:bodyPr/>
          <a:lstStyle/>
          <a:p>
            <a:fld id="{8884CBA9-78F8-ED4B-8706-3000AFF60B9F}" type="datetimeFigureOut">
              <a:rPr lang="en-US" smtClean="0"/>
              <a:t>5/16/2025</a:t>
            </a:fld>
            <a:endParaRPr lang="en-US"/>
          </a:p>
        </p:txBody>
      </p:sp>
      <p:sp>
        <p:nvSpPr>
          <p:cNvPr id="4" name="Footer Placeholder 3">
            <a:extLst>
              <a:ext uri="{FF2B5EF4-FFF2-40B4-BE49-F238E27FC236}">
                <a16:creationId xmlns:a16="http://schemas.microsoft.com/office/drawing/2014/main" id="{EC539D09-96DC-8C02-B12E-EA3DA4968C4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7E8DCA6-4DA3-93B9-207B-70A075BB30C2}"/>
              </a:ext>
            </a:extLst>
          </p:cNvPr>
          <p:cNvSpPr>
            <a:spLocks noGrp="1"/>
          </p:cNvSpPr>
          <p:nvPr>
            <p:ph type="sldNum" sz="quarter" idx="12"/>
          </p:nvPr>
        </p:nvSpPr>
        <p:spPr/>
        <p:txBody>
          <a:bodyPr/>
          <a:lstStyle/>
          <a:p>
            <a:fld id="{6A0490A6-F35C-D64F-BC37-B661C4480ABE}" type="slidenum">
              <a:rPr lang="en-US" smtClean="0"/>
              <a:t>‹#›</a:t>
            </a:fld>
            <a:endParaRPr lang="en-US"/>
          </a:p>
        </p:txBody>
      </p:sp>
    </p:spTree>
    <p:extLst>
      <p:ext uri="{BB962C8B-B14F-4D97-AF65-F5344CB8AC3E}">
        <p14:creationId xmlns:p14="http://schemas.microsoft.com/office/powerpoint/2010/main" val="2828664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C46F49-5794-DA76-3727-FE24AEFE4CEB}"/>
              </a:ext>
            </a:extLst>
          </p:cNvPr>
          <p:cNvSpPr>
            <a:spLocks noGrp="1"/>
          </p:cNvSpPr>
          <p:nvPr>
            <p:ph type="dt" sz="half" idx="10"/>
          </p:nvPr>
        </p:nvSpPr>
        <p:spPr/>
        <p:txBody>
          <a:bodyPr/>
          <a:lstStyle/>
          <a:p>
            <a:fld id="{8884CBA9-78F8-ED4B-8706-3000AFF60B9F}" type="datetimeFigureOut">
              <a:rPr lang="en-US" smtClean="0"/>
              <a:t>5/16/2025</a:t>
            </a:fld>
            <a:endParaRPr lang="en-US"/>
          </a:p>
        </p:txBody>
      </p:sp>
      <p:sp>
        <p:nvSpPr>
          <p:cNvPr id="3" name="Footer Placeholder 2">
            <a:extLst>
              <a:ext uri="{FF2B5EF4-FFF2-40B4-BE49-F238E27FC236}">
                <a16:creationId xmlns:a16="http://schemas.microsoft.com/office/drawing/2014/main" id="{FC256510-9DAC-C7D0-08C5-5F7CA2DE644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A9970C7-B7B1-CAA8-5BF3-8BCF81BF8EEB}"/>
              </a:ext>
            </a:extLst>
          </p:cNvPr>
          <p:cNvSpPr>
            <a:spLocks noGrp="1"/>
          </p:cNvSpPr>
          <p:nvPr>
            <p:ph type="sldNum" sz="quarter" idx="12"/>
          </p:nvPr>
        </p:nvSpPr>
        <p:spPr/>
        <p:txBody>
          <a:bodyPr/>
          <a:lstStyle/>
          <a:p>
            <a:fld id="{6A0490A6-F35C-D64F-BC37-B661C4480ABE}" type="slidenum">
              <a:rPr lang="en-US" smtClean="0"/>
              <a:t>‹#›</a:t>
            </a:fld>
            <a:endParaRPr lang="en-US"/>
          </a:p>
        </p:txBody>
      </p:sp>
    </p:spTree>
    <p:extLst>
      <p:ext uri="{BB962C8B-B14F-4D97-AF65-F5344CB8AC3E}">
        <p14:creationId xmlns:p14="http://schemas.microsoft.com/office/powerpoint/2010/main" val="247532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45FD6-55CB-7152-C622-81BEAD5378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C4935AA-A4E9-4EF2-8B30-C4E8155D8C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8E9269-0C9C-59A6-B785-A2021BFBB1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2D238C-19BA-3AC8-1316-02ED53D638AE}"/>
              </a:ext>
            </a:extLst>
          </p:cNvPr>
          <p:cNvSpPr>
            <a:spLocks noGrp="1"/>
          </p:cNvSpPr>
          <p:nvPr>
            <p:ph type="dt" sz="half" idx="10"/>
          </p:nvPr>
        </p:nvSpPr>
        <p:spPr/>
        <p:txBody>
          <a:bodyPr/>
          <a:lstStyle/>
          <a:p>
            <a:fld id="{8884CBA9-78F8-ED4B-8706-3000AFF60B9F}" type="datetimeFigureOut">
              <a:rPr lang="en-US" smtClean="0"/>
              <a:t>5/16/2025</a:t>
            </a:fld>
            <a:endParaRPr lang="en-US"/>
          </a:p>
        </p:txBody>
      </p:sp>
      <p:sp>
        <p:nvSpPr>
          <p:cNvPr id="6" name="Footer Placeholder 5">
            <a:extLst>
              <a:ext uri="{FF2B5EF4-FFF2-40B4-BE49-F238E27FC236}">
                <a16:creationId xmlns:a16="http://schemas.microsoft.com/office/drawing/2014/main" id="{BB41D71F-3AEB-DBCE-C64D-C5CFDBE08D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BBF61A-2D23-DB6C-57BA-E7C56AE9ACAF}"/>
              </a:ext>
            </a:extLst>
          </p:cNvPr>
          <p:cNvSpPr>
            <a:spLocks noGrp="1"/>
          </p:cNvSpPr>
          <p:nvPr>
            <p:ph type="sldNum" sz="quarter" idx="12"/>
          </p:nvPr>
        </p:nvSpPr>
        <p:spPr/>
        <p:txBody>
          <a:bodyPr/>
          <a:lstStyle/>
          <a:p>
            <a:fld id="{6A0490A6-F35C-D64F-BC37-B661C4480ABE}" type="slidenum">
              <a:rPr lang="en-US" smtClean="0"/>
              <a:t>‹#›</a:t>
            </a:fld>
            <a:endParaRPr lang="en-US"/>
          </a:p>
        </p:txBody>
      </p:sp>
    </p:spTree>
    <p:extLst>
      <p:ext uri="{BB962C8B-B14F-4D97-AF65-F5344CB8AC3E}">
        <p14:creationId xmlns:p14="http://schemas.microsoft.com/office/powerpoint/2010/main" val="2041563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9301B1-5089-28D8-EF34-BDACEC1422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82F8DA9-1162-EB6B-A493-7CA7D7C8858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7E847C-4C8E-5AFF-D6B3-F1875F4ED6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D0923A-9A23-977A-D2B1-26BF078D2C58}"/>
              </a:ext>
            </a:extLst>
          </p:cNvPr>
          <p:cNvSpPr>
            <a:spLocks noGrp="1"/>
          </p:cNvSpPr>
          <p:nvPr>
            <p:ph type="dt" sz="half" idx="10"/>
          </p:nvPr>
        </p:nvSpPr>
        <p:spPr/>
        <p:txBody>
          <a:bodyPr/>
          <a:lstStyle/>
          <a:p>
            <a:fld id="{8884CBA9-78F8-ED4B-8706-3000AFF60B9F}" type="datetimeFigureOut">
              <a:rPr lang="en-US" smtClean="0"/>
              <a:t>5/16/2025</a:t>
            </a:fld>
            <a:endParaRPr lang="en-US"/>
          </a:p>
        </p:txBody>
      </p:sp>
      <p:sp>
        <p:nvSpPr>
          <p:cNvPr id="6" name="Footer Placeholder 5">
            <a:extLst>
              <a:ext uri="{FF2B5EF4-FFF2-40B4-BE49-F238E27FC236}">
                <a16:creationId xmlns:a16="http://schemas.microsoft.com/office/drawing/2014/main" id="{A8E5DA40-7804-7945-1A04-5241495BA9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F4EE0F-5E1B-BD13-9B25-DFC8F9446B7F}"/>
              </a:ext>
            </a:extLst>
          </p:cNvPr>
          <p:cNvSpPr>
            <a:spLocks noGrp="1"/>
          </p:cNvSpPr>
          <p:nvPr>
            <p:ph type="sldNum" sz="quarter" idx="12"/>
          </p:nvPr>
        </p:nvSpPr>
        <p:spPr/>
        <p:txBody>
          <a:bodyPr/>
          <a:lstStyle/>
          <a:p>
            <a:fld id="{6A0490A6-F35C-D64F-BC37-B661C4480ABE}" type="slidenum">
              <a:rPr lang="en-US" smtClean="0"/>
              <a:t>‹#›</a:t>
            </a:fld>
            <a:endParaRPr lang="en-US"/>
          </a:p>
        </p:txBody>
      </p:sp>
    </p:spTree>
    <p:extLst>
      <p:ext uri="{BB962C8B-B14F-4D97-AF65-F5344CB8AC3E}">
        <p14:creationId xmlns:p14="http://schemas.microsoft.com/office/powerpoint/2010/main" val="4004147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E7CB011-F1D9-CC75-7402-079B7BBF70E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9FF5B02-35A0-10D2-24F6-4A4A79F2E00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4B914D-7901-8C25-2A4A-88685E1A0CC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84CBA9-78F8-ED4B-8706-3000AFF60B9F}" type="datetimeFigureOut">
              <a:rPr lang="en-US" smtClean="0"/>
              <a:t>5/16/2025</a:t>
            </a:fld>
            <a:endParaRPr lang="en-US"/>
          </a:p>
        </p:txBody>
      </p:sp>
      <p:sp>
        <p:nvSpPr>
          <p:cNvPr id="5" name="Footer Placeholder 4">
            <a:extLst>
              <a:ext uri="{FF2B5EF4-FFF2-40B4-BE49-F238E27FC236}">
                <a16:creationId xmlns:a16="http://schemas.microsoft.com/office/drawing/2014/main" id="{6A2B23E4-FF0F-5487-B55B-6A37231E586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55BB420-E362-ABC1-C4C8-0282F17021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0490A6-F35C-D64F-BC37-B661C4480ABE}" type="slidenum">
              <a:rPr lang="en-US" smtClean="0"/>
              <a:t>‹#›</a:t>
            </a:fld>
            <a:endParaRPr lang="en-US"/>
          </a:p>
        </p:txBody>
      </p:sp>
    </p:spTree>
    <p:extLst>
      <p:ext uri="{BB962C8B-B14F-4D97-AF65-F5344CB8AC3E}">
        <p14:creationId xmlns:p14="http://schemas.microsoft.com/office/powerpoint/2010/main" val="9610288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www.pharmacytoday.org/action/showPdf?pii=S1042-0991(19)31235-6"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8" Type="http://schemas.openxmlformats.org/officeDocument/2006/relationships/hyperlink" Target="https://www.dropbox.com/scl/fi/xqmukqyt4zpkw7n1r38si/Taking-Care-of-Yourself-Alzheimers-Association.pdf?rlkey=tykr29nel1x06e5oezx5q3wsh&amp;dl=0" TargetMode="External"/><Relationship Id="rId13" Type="http://schemas.openxmlformats.org/officeDocument/2006/relationships/hyperlink" Target="https://www.dropbox.com/scl/fi/r6e29ujzwbbkpr2gp7vq7/AlzAssocActivitiesatHome.pdf?rlkey=7wh6suou8v88tib5heovem79c&amp;dl=0" TargetMode="External"/><Relationship Id="rId3" Type="http://schemas.openxmlformats.org/officeDocument/2006/relationships/hyperlink" Target="https://www.dropbox.com/scl/fi/v3lwut2gqgp2mvfamwol7/Saying-Yes-to-Offers-of-Help-Family-Caregiver-Alliance.pdf?rlkey=0pdnxrfe8trhy00533g4emobk&amp;dl=0" TargetMode="External"/><Relationship Id="rId7" Type="http://schemas.openxmlformats.org/officeDocument/2006/relationships/hyperlink" Target="https://www.dropbox.com/scl/fi/rm1709vcn9hoziaau68ra/Dealing-with-Increasing-Caregiving-Needs.pdf?rlkey=1cmdqxdias6pofgagfwokz83e&amp;dl=0" TargetMode="External"/><Relationship Id="rId12" Type="http://schemas.openxmlformats.org/officeDocument/2006/relationships/hyperlink" Target="https://www.dropbox.com/scl/fi/87yag4inwtltyui5thlto/Supportive-Communication-Tips-for-Clinician-Champions.docx?rlkey=8nxc9fg0tida9msl5kjxjwc8h&amp;dl=0" TargetMode="External"/><Relationship Id="rId2" Type="http://schemas.openxmlformats.org/officeDocument/2006/relationships/hyperlink" Target="https://www.dropbox.com/scl/fi/iz9fn36gs8f09akvz5mk6/Caregiver-Wellbeing-Packet.pdf?rlkey=nr0ysmaszyfozr1a71aovkr9l&amp;dl=0" TargetMode="External"/><Relationship Id="rId1" Type="http://schemas.openxmlformats.org/officeDocument/2006/relationships/slideLayout" Target="../slideLayouts/slideLayout1.xml"/><Relationship Id="rId6" Type="http://schemas.openxmlformats.org/officeDocument/2006/relationships/hyperlink" Target="https://www.dropbox.com/scl/fi/04el4cmwd6ijeo3pm2to4/Dementia-Caregiving-and-Controlling-Frustration-Family-Caregiver-Alliance.pdf?rlkey=nusm08egy7j6uj95gnxgd0655&amp;dl=0" TargetMode="External"/><Relationship Id="rId11" Type="http://schemas.openxmlformats.org/officeDocument/2006/relationships/hyperlink" Target="https://www.dropbox.com/scl/fi/1qok2zbohni0vaa4q9p00/Tips-for-Introducing-a-New-Home.pdf?rlkey=0xdos7p02iep2c8qr2hpim7ii&amp;dl=0" TargetMode="External"/><Relationship Id="rId5" Type="http://schemas.openxmlformats.org/officeDocument/2006/relationships/hyperlink" Target="https://www.dropbox.com/scl/fi/1x82dlzjvlold6ktjzein/Finding-Joy-in-Caregiving.pdf?rlkey=w46nmiljx1pmwdd1xbpja5las&amp;dl=0" TargetMode="External"/><Relationship Id="rId10" Type="http://schemas.openxmlformats.org/officeDocument/2006/relationships/hyperlink" Target="https://www.dropbox.com/scl/fi/32cno43th7g244jxrmdkr/Self-Check-Tool-for-PWD.pdf?rlkey=gearqtaq6ati48jn5hh4j0rnl&amp;dl=0" TargetMode="External"/><Relationship Id="rId4" Type="http://schemas.openxmlformats.org/officeDocument/2006/relationships/hyperlink" Target="https://www.dropbox.com/scl/fi/b62rtl6qajadzruhccrvd/Caregiving-and-Ambiguous-Loss-Family-Caregiver-Alliance.pdf?rlkey=6wi25enpt670zhuso45tfn07w&amp;dl=0" TargetMode="External"/><Relationship Id="rId9" Type="http://schemas.openxmlformats.org/officeDocument/2006/relationships/hyperlink" Target="https://www.dropbox.com/scl/fi/9sjw919v3hiz59pdlwy51/Self-Check-Tool-for-Caregivers.pdf?rlkey=53kstc6x2ywctotutmvkly3ak&amp;dl=0"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hyperlink" Target="https://www.dropbox.com/scl/fi/ozp51xdnclwgquq8z9pk4/DICE-Behavior-Assessment-Tool.pdf?rlkey=jlvgmsr8joqrmzng6rovnufex&amp;dl=0"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hyperlink" Target="https://www.dropbox.com/scl/fi/dcvrfz5nqbd094vlknzhb/Delusions-and-Hallucinations-in-Dementia.pdf?rlkey=kp01c5dok5x0dhzq55bb1ee3j&amp;dl=0" TargetMode="External"/><Relationship Id="rId13" Type="http://schemas.openxmlformats.org/officeDocument/2006/relationships/hyperlink" Target="https://www.dropbox.com/scl/fi/hwwva3njsbshj6n0rl596/Rummaging_hiding_and_hoarding_behaviors.pdf?rlkey=edmj54ebybkvcn571zlladifq&amp;dl=0" TargetMode="External"/><Relationship Id="rId3" Type="http://schemas.openxmlformats.org/officeDocument/2006/relationships/hyperlink" Target="https://www.dropbox.com/scl/fi/wz132d62vkk9t845marce/Apathy.pdf?rlkey=ovu5tx0ddchyiaz4tv4a9wgbw&amp;dl=0" TargetMode="External"/><Relationship Id="rId7" Type="http://schemas.openxmlformats.org/officeDocument/2006/relationships/hyperlink" Target="https://www.dropbox.com/scl/fi/rm1709vcn9hoziaau68ra/Dealing-with-Increasing-Caregiving-Needs.pdf?rlkey=1cmdqxdias6pofgagfwokz83e&amp;dl=0" TargetMode="External"/><Relationship Id="rId12" Type="http://schemas.openxmlformats.org/officeDocument/2006/relationships/hyperlink" Target="https://www.dropbox.com/scl/fi/h9pebunpaaw0jqad2e1tb/Responding-to-Threatening-Behavior.pdf?rlkey=mxwhlhufvcqfq0eiumc0xd333&amp;dl=0" TargetMode="External"/><Relationship Id="rId2" Type="http://schemas.openxmlformats.org/officeDocument/2006/relationships/hyperlink" Target="https://www.dropbox.com/scl/fi/zsa93mqdbcvvqnry1503r/Anxiety-Related-to-Dementia.pdf?rlkey=2wo7frpu45mbcdvnjdiy24y26&amp;dl=0" TargetMode="External"/><Relationship Id="rId1" Type="http://schemas.openxmlformats.org/officeDocument/2006/relationships/slideLayout" Target="../slideLayouts/slideLayout2.xml"/><Relationship Id="rId6" Type="http://schemas.openxmlformats.org/officeDocument/2006/relationships/hyperlink" Target="https://www.dropbox.com/scl/fi/irca0jmvvmwrxtsjqghjy/Coping-with-Agitation-and-Aggression-NIA.pdf?rlkey=3b7t09xhd8bcujeeamgrbqn3j&amp;dl=0" TargetMode="External"/><Relationship Id="rId11" Type="http://schemas.openxmlformats.org/officeDocument/2006/relationships/hyperlink" Target="https://www.dropbox.com/scl/fi/fnpb69k5tzorilzmavq9k/Introduction-to-Behavioral-Changes.pdf?rlkey=5a5mrrseq16urleqorv5fmdu5&amp;dl=0" TargetMode="External"/><Relationship Id="rId5" Type="http://schemas.openxmlformats.org/officeDocument/2006/relationships/hyperlink" Target="https://www.dropbox.com/scl/fi/tbolj1uvyio7x0p5wb58d/Communication.pdf?rlkey=sxt51pz8vt2dttz4bnnbehf2f&amp;dl=0" TargetMode="External"/><Relationship Id="rId15" Type="http://schemas.openxmlformats.org/officeDocument/2006/relationships/hyperlink" Target="https://www.dropbox.com/scl/fi/3lhi765m8sawsno5selfe/Behavior-Escalation-Tool.pdf?rlkey=2v5wolhad84nep04d7pkjbla9&amp;dl=0" TargetMode="External"/><Relationship Id="rId10" Type="http://schemas.openxmlformats.org/officeDocument/2006/relationships/hyperlink" Target="https://www.dropbox.com/scl/fi/ozp51xdnclwgquq8z9pk4/DICE-Behavior-Assessment-Tool.pdf?rlkey=jlvgmsr8joqrmzng6rovnufex&amp;dl=0" TargetMode="External"/><Relationship Id="rId4" Type="http://schemas.openxmlformats.org/officeDocument/2006/relationships/hyperlink" Target="https://www.dropbox.com/scl/fi/e5ouyg8di3npinhsrr6ly/Changes-in-Eating.pdf?rlkey=0wugfyvc4twk1ytenwzcmtmlj&amp;dl=0" TargetMode="External"/><Relationship Id="rId9" Type="http://schemas.openxmlformats.org/officeDocument/2006/relationships/hyperlink" Target="https://www.dropbox.com/scl/fi/kq58tk1bm07rq4gtsgvsc/Depression-and-Dementia.pdf?rlkey=6vzqzejgo1c7ukcgdgakz4js2&amp;dl=0" TargetMode="External"/><Relationship Id="rId14" Type="http://schemas.openxmlformats.org/officeDocument/2006/relationships/hyperlink" Target="https://www.dropbox.com/scl/fi/5m9j4wtu0lxuk5guu5rfg/Sundowning.pdf?rlkey=tnegu9bvxgh34oxqczb37r4eh&amp;dl=0"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8" Type="http://schemas.openxmlformats.org/officeDocument/2006/relationships/hyperlink" Target="https://www.dropbox.com/scl/fi/vwxfzhivwczazmpvf7i4y/When-Judgment-and-Decision-Making-is-Impaired.pdf?rlkey=3cu2bxfs9dvcsumqrzhfrmr1t&amp;dl=0" TargetMode="External"/><Relationship Id="rId3" Type="http://schemas.openxmlformats.org/officeDocument/2006/relationships/hyperlink" Target="https://www.dropbox.com/scl/fi/e6hzwnud8avljvtwrmzn7/Advanced-Dementia-A-Guide-for-Families-50-pages-Institute-for-Aging-Research.pdf?rlkey=s39ae33ucys2887yzknv7918q&amp;dl=0" TargetMode="External"/><Relationship Id="rId7" Type="http://schemas.openxmlformats.org/officeDocument/2006/relationships/hyperlink" Target="https://www.dropbox.com/scl/fi/7awybi11tjtb36nvbftaj/GoalsofCareWorksheet.pdf?rlkey=636issuzfrduep7l9xgde13u3&amp;dl=0" TargetMode="External"/><Relationship Id="rId2" Type="http://schemas.openxmlformats.org/officeDocument/2006/relationships/hyperlink" Target="https://www.dropbox.com/scl/fi/nj21jyel28yszce0p5swr/ACP-Review-for-Caregivers.pdf?rlkey=d3c6931kkef1hm80mrm0ojbvk&amp;dl=0" TargetMode="External"/><Relationship Id="rId1" Type="http://schemas.openxmlformats.org/officeDocument/2006/relationships/slideLayout" Target="../slideLayouts/slideLayout1.xml"/><Relationship Id="rId6" Type="http://schemas.openxmlformats.org/officeDocument/2006/relationships/hyperlink" Target="https://www.dropbox.com/scl/fi/d08cau1vp98m0r9lrg3be/ACP-Worksheet-Clinician-Facing.pdf?rlkey=8d504y3nju0sr5oknzcw3ve3t&amp;dl=0" TargetMode="External"/><Relationship Id="rId5" Type="http://schemas.openxmlformats.org/officeDocument/2006/relationships/hyperlink" Target="https://www.dropbox.com/scl/fi/rsy8scm17su8tg0ez5q51/Who-Can-Make-Financial-Decisions-for-the-Person-I-Care-For.pdf?rlkey=b6szrrlopllx3ei14zasbmzg5&amp;dl=0" TargetMode="External"/><Relationship Id="rId4" Type="http://schemas.openxmlformats.org/officeDocument/2006/relationships/hyperlink" Target="https://www.dropbox.com/scl/fi/6vbfrivadj91oyzwmgk2q/Planning-for-Health-Care-Decisions.pdf?rlkey=5agkja1v0mfnexbeb0xy659k0&amp;dl=0"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hyperlink" Target="https://www.dropbox.com/scl/fi/5hlve9blz17abwmd0ajt6/02-General-Community-Resource-List.docx?rlkey=nuuzx3qnhrcjxgo9p0q11fuf5&amp;dl=0" TargetMode="External"/><Relationship Id="rId2" Type="http://schemas.openxmlformats.org/officeDocument/2006/relationships/hyperlink" Target="https://www.dropbox.com/scl/fi/98rehuy4eeqeozm7oko3d/CareEcosystemToolkit.pdf?rlkey=h08ai74cajl9064qn3e0oan4b&amp;dl=0" TargetMode="Externa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www.dropbox.com/scl/fi/7omjvxf3uugdevcht5rrt/BeersList2023.docx?rlkey=2gwysq2tdebzb6l3pr68c67zb&amp;dl=0"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hyperlink" Target="https://www.dropbox.com/scl/fi/560micsszat16m4v6vhym/Common-Medications-Used-in-Dementia-Care2023.docx?rlkey=u9ufphks48nlb3pb4la6be7a2&amp;dl=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B6D4C-10A1-2191-69AB-09884FDE4E1E}"/>
              </a:ext>
            </a:extLst>
          </p:cNvPr>
          <p:cNvSpPr>
            <a:spLocks noGrp="1"/>
          </p:cNvSpPr>
          <p:nvPr>
            <p:ph type="ctrTitle"/>
          </p:nvPr>
        </p:nvSpPr>
        <p:spPr/>
        <p:txBody>
          <a:bodyPr>
            <a:normAutofit/>
          </a:bodyPr>
          <a:lstStyle/>
          <a:p>
            <a:r>
              <a:rPr lang="en-US" sz="4400" dirty="0"/>
              <a:t>Dementia Care Quality at Home</a:t>
            </a:r>
            <a:br>
              <a:rPr lang="en-US" sz="4400" dirty="0"/>
            </a:br>
            <a:r>
              <a:rPr lang="en-US" sz="4400" dirty="0"/>
              <a:t>Skill Building and Support– Session 2</a:t>
            </a:r>
          </a:p>
        </p:txBody>
      </p:sp>
      <p:sp>
        <p:nvSpPr>
          <p:cNvPr id="3" name="Subtitle 2">
            <a:extLst>
              <a:ext uri="{FF2B5EF4-FFF2-40B4-BE49-F238E27FC236}">
                <a16:creationId xmlns:a16="http://schemas.microsoft.com/office/drawing/2014/main" id="{22724BDD-68D0-53D6-31E8-E78DBDDC2EC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780754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AEA31D6-05AE-459A-A57A-BEC4F2537F07}"/>
              </a:ext>
            </a:extLst>
          </p:cNvPr>
          <p:cNvSpPr/>
          <p:nvPr/>
        </p:nvSpPr>
        <p:spPr>
          <a:xfrm>
            <a:off x="171450" y="352616"/>
            <a:ext cx="5043488" cy="5097208"/>
          </a:xfrm>
          <a:prstGeom prst="rect">
            <a:avLst/>
          </a:prstGeom>
        </p:spPr>
        <p:txBody>
          <a:bodyPr vert="horz" lIns="91440" tIns="45720" rIns="91440" bIns="45720" numCol="1" rtlCol="0" anchor="b">
            <a:normAutofit/>
          </a:bodyPr>
          <a:lstStyle/>
          <a:p>
            <a:pPr lvl="0">
              <a:lnSpc>
                <a:spcPct val="90000"/>
              </a:lnSpc>
              <a:spcBef>
                <a:spcPct val="0"/>
              </a:spcBef>
              <a:spcAft>
                <a:spcPts val="600"/>
              </a:spcAft>
            </a:pPr>
            <a:r>
              <a:rPr lang="en-US" sz="3600" b="1" kern="1200">
                <a:solidFill>
                  <a:schemeClr val="tx1"/>
                </a:solidFill>
                <a:latin typeface="+mj-lt"/>
                <a:ea typeface="+mj-ea"/>
                <a:cs typeface="+mj-cs"/>
              </a:rPr>
              <a:t>Medication Review Protocol Checklist:</a:t>
            </a:r>
          </a:p>
          <a:p>
            <a:pPr lvl="0">
              <a:lnSpc>
                <a:spcPct val="90000"/>
              </a:lnSpc>
              <a:spcBef>
                <a:spcPct val="0"/>
              </a:spcBef>
              <a:spcAft>
                <a:spcPts val="600"/>
              </a:spcAft>
            </a:pPr>
            <a:endParaRPr lang="en-US" sz="3600" b="1">
              <a:latin typeface="+mj-lt"/>
              <a:ea typeface="+mj-ea"/>
              <a:cs typeface="+mj-cs"/>
            </a:endParaRPr>
          </a:p>
          <a:p>
            <a:pPr lvl="0" algn="ctr">
              <a:lnSpc>
                <a:spcPct val="90000"/>
              </a:lnSpc>
              <a:spcBef>
                <a:spcPct val="0"/>
              </a:spcBef>
              <a:spcAft>
                <a:spcPts val="600"/>
              </a:spcAft>
            </a:pPr>
            <a:r>
              <a:rPr lang="en-US" sz="4800" b="1" kern="1200">
                <a:solidFill>
                  <a:schemeClr val="tx1"/>
                </a:solidFill>
                <a:latin typeface="+mj-lt"/>
                <a:ea typeface="+mj-ea"/>
                <a:cs typeface="+mj-cs"/>
                <a:hlinkClick r:id="rId2"/>
              </a:rPr>
              <a:t>BEERS List </a:t>
            </a:r>
            <a:endParaRPr lang="en-US" sz="4800" b="1" kern="1200">
              <a:solidFill>
                <a:schemeClr val="tx1"/>
              </a:solidFill>
              <a:effectLst/>
              <a:latin typeface="+mj-lt"/>
              <a:ea typeface="+mj-ea"/>
              <a:cs typeface="+mj-cs"/>
            </a:endParaRPr>
          </a:p>
          <a:p>
            <a:pPr>
              <a:lnSpc>
                <a:spcPct val="90000"/>
              </a:lnSpc>
              <a:spcBef>
                <a:spcPct val="0"/>
              </a:spcBef>
              <a:spcAft>
                <a:spcPts val="600"/>
              </a:spcAft>
            </a:pPr>
            <a:endParaRPr lang="en-US" sz="3600" kern="1200">
              <a:solidFill>
                <a:schemeClr val="tx1"/>
              </a:solidFill>
              <a:latin typeface="+mj-lt"/>
              <a:ea typeface="+mj-ea"/>
              <a:cs typeface="+mj-cs"/>
            </a:endParaRPr>
          </a:p>
          <a:p>
            <a:pPr>
              <a:lnSpc>
                <a:spcPct val="90000"/>
              </a:lnSpc>
              <a:spcBef>
                <a:spcPct val="0"/>
              </a:spcBef>
              <a:spcAft>
                <a:spcPts val="600"/>
              </a:spcAft>
            </a:pPr>
            <a:endParaRPr lang="en-US" sz="3600" kern="1200">
              <a:solidFill>
                <a:schemeClr val="tx1"/>
              </a:solidFill>
              <a:effectLst/>
              <a:latin typeface="+mj-lt"/>
              <a:ea typeface="+mj-ea"/>
              <a:cs typeface="+mj-cs"/>
            </a:endParaRPr>
          </a:p>
          <a:p>
            <a:pPr>
              <a:lnSpc>
                <a:spcPct val="90000"/>
              </a:lnSpc>
              <a:spcBef>
                <a:spcPct val="0"/>
              </a:spcBef>
              <a:spcAft>
                <a:spcPts val="600"/>
              </a:spcAft>
            </a:pPr>
            <a:endParaRPr lang="en-US" sz="3600" kern="1200">
              <a:solidFill>
                <a:schemeClr val="tx1"/>
              </a:solidFill>
              <a:latin typeface="+mj-lt"/>
              <a:ea typeface="+mj-ea"/>
              <a:cs typeface="+mj-cs"/>
            </a:endParaRPr>
          </a:p>
          <a:p>
            <a:pPr>
              <a:lnSpc>
                <a:spcPct val="90000"/>
              </a:lnSpc>
              <a:spcBef>
                <a:spcPct val="0"/>
              </a:spcBef>
              <a:spcAft>
                <a:spcPts val="600"/>
              </a:spcAft>
            </a:pPr>
            <a:endParaRPr lang="en-US" sz="3600" kern="1200">
              <a:solidFill>
                <a:schemeClr val="tx1"/>
              </a:solidFill>
              <a:effectLst/>
              <a:latin typeface="+mj-lt"/>
              <a:ea typeface="+mj-ea"/>
              <a:cs typeface="+mj-cs"/>
            </a:endParaRPr>
          </a:p>
        </p:txBody>
      </p:sp>
      <p:pic>
        <p:nvPicPr>
          <p:cNvPr id="3" name="Picture 2">
            <a:extLst>
              <a:ext uri="{FF2B5EF4-FFF2-40B4-BE49-F238E27FC236}">
                <a16:creationId xmlns:a16="http://schemas.microsoft.com/office/drawing/2014/main" id="{980F548E-8190-482B-A744-1CB09A2BAFC0}"/>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5214938" y="176308"/>
            <a:ext cx="5886450" cy="6505384"/>
          </a:xfrm>
          <a:prstGeom prst="rect">
            <a:avLst/>
          </a:prstGeom>
          <a:noFill/>
        </p:spPr>
      </p:pic>
    </p:spTree>
    <p:extLst>
      <p:ext uri="{BB962C8B-B14F-4D97-AF65-F5344CB8AC3E}">
        <p14:creationId xmlns:p14="http://schemas.microsoft.com/office/powerpoint/2010/main" val="25918817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C7DF603-6AB8-C5EB-95B3-0EDAB8B3A5DF}"/>
              </a:ext>
            </a:extLst>
          </p:cNvPr>
          <p:cNvSpPr>
            <a:spLocks noGrp="1"/>
          </p:cNvSpPr>
          <p:nvPr>
            <p:ph type="title"/>
          </p:nvPr>
        </p:nvSpPr>
        <p:spPr/>
        <p:txBody>
          <a:bodyPr>
            <a:normAutofit/>
          </a:bodyPr>
          <a:lstStyle/>
          <a:p>
            <a:r>
              <a:rPr lang="en-US" sz="4400"/>
              <a:t>Safety</a:t>
            </a:r>
          </a:p>
        </p:txBody>
      </p:sp>
      <p:sp>
        <p:nvSpPr>
          <p:cNvPr id="5" name="Text Placeholder 4">
            <a:extLst>
              <a:ext uri="{FF2B5EF4-FFF2-40B4-BE49-F238E27FC236}">
                <a16:creationId xmlns:a16="http://schemas.microsoft.com/office/drawing/2014/main" id="{8E84BAE2-CF6F-D2BE-524D-F21F621F4B5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2776946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D8C252C-098F-46D6-B2A5-6099FB82B09D}"/>
              </a:ext>
            </a:extLst>
          </p:cNvPr>
          <p:cNvSpPr/>
          <p:nvPr/>
        </p:nvSpPr>
        <p:spPr>
          <a:xfrm>
            <a:off x="159488" y="-53163"/>
            <a:ext cx="10779857" cy="6801862"/>
          </a:xfrm>
          <a:prstGeom prst="rect">
            <a:avLst/>
          </a:prstGeom>
        </p:spPr>
        <p:txBody>
          <a:bodyPr wrap="square" lIns="91440" tIns="45720" rIns="91440" bIns="45720" numCol="2" spcCol="182880" anchor="t">
            <a:spAutoFit/>
          </a:bodyPr>
          <a:lstStyle/>
          <a:p>
            <a:r>
              <a:rPr lang="en-US" sz="2400" b="1">
                <a:solidFill>
                  <a:srgbClr val="000000"/>
                </a:solidFill>
                <a:ea typeface="+mn-lt"/>
                <a:cs typeface="+mn-lt"/>
              </a:rPr>
              <a:t>Safety Planning Checklist </a:t>
            </a:r>
            <a:endParaRPr lang="en-US"/>
          </a:p>
          <a:p>
            <a:endParaRPr lang="en-US" sz="1600">
              <a:solidFill>
                <a:srgbClr val="000000"/>
              </a:solidFill>
              <a:ea typeface="+mn-lt"/>
              <a:cs typeface="+mn-lt"/>
            </a:endParaRPr>
          </a:p>
          <a:p>
            <a:r>
              <a:rPr lang="en-US" sz="1200">
                <a:solidFill>
                  <a:srgbClr val="000000"/>
                </a:solidFill>
                <a:ea typeface="+mn-lt"/>
                <a:cs typeface="+mn-lt"/>
              </a:rPr>
              <a:t>If needed, additional information can be found in the Full Safety Planning Module. </a:t>
            </a:r>
            <a:endParaRPr lang="en-US"/>
          </a:p>
          <a:p>
            <a:endParaRPr lang="en-US" sz="1200">
              <a:solidFill>
                <a:srgbClr val="000000"/>
              </a:solidFill>
              <a:ea typeface="+mn-lt"/>
              <a:cs typeface="+mn-lt"/>
            </a:endParaRPr>
          </a:p>
          <a:p>
            <a:r>
              <a:rPr lang="en-US" sz="1200">
                <a:solidFill>
                  <a:srgbClr val="000000"/>
                </a:solidFill>
                <a:ea typeface="+mn-lt"/>
                <a:cs typeface="+mn-lt"/>
              </a:rPr>
              <a:t>Persons with dementia face known safety risks that can significantly affect their health outcomes. It is important to screen for existing issues and provide proactive education about other risks that may arise in the future so that caregivers can plan accordingly. </a:t>
            </a:r>
            <a:endParaRPr lang="en-US"/>
          </a:p>
          <a:p>
            <a:endParaRPr lang="en-US" sz="1200">
              <a:solidFill>
                <a:srgbClr val="000000"/>
              </a:solidFill>
              <a:ea typeface="+mn-lt"/>
              <a:cs typeface="+mn-lt"/>
            </a:endParaRPr>
          </a:p>
          <a:p>
            <a:r>
              <a:rPr lang="en-US" sz="1200">
                <a:solidFill>
                  <a:srgbClr val="000000"/>
                </a:solidFill>
                <a:ea typeface="+mn-lt"/>
                <a:cs typeface="+mn-lt"/>
              </a:rPr>
              <a:t>Checklist: </a:t>
            </a:r>
            <a:endParaRPr lang="en-US"/>
          </a:p>
          <a:p>
            <a:endParaRPr lang="en-US" sz="1200">
              <a:solidFill>
                <a:srgbClr val="000000"/>
              </a:solidFill>
              <a:ea typeface="+mn-lt"/>
              <a:cs typeface="+mn-lt"/>
            </a:endParaRPr>
          </a:p>
          <a:p>
            <a:r>
              <a:rPr lang="en-US" sz="1200" b="1">
                <a:solidFill>
                  <a:srgbClr val="FF0000"/>
                </a:solidFill>
                <a:ea typeface="+mn-lt"/>
                <a:cs typeface="+mn-lt"/>
              </a:rPr>
              <a:t>1. SCREEN </a:t>
            </a:r>
            <a:endParaRPr lang="en-US"/>
          </a:p>
          <a:p>
            <a:endParaRPr lang="en-US" sz="1200">
              <a:solidFill>
                <a:srgbClr val="000000"/>
              </a:solidFill>
              <a:ea typeface="+mn-lt"/>
              <a:cs typeface="+mn-lt"/>
            </a:endParaRPr>
          </a:p>
          <a:p>
            <a:r>
              <a:rPr lang="en-US" sz="1200">
                <a:solidFill>
                  <a:srgbClr val="000000"/>
                </a:solidFill>
                <a:ea typeface="+mn-lt"/>
                <a:cs typeface="+mn-lt"/>
              </a:rPr>
              <a:t>□ Screen for safety risks: Review Needs Assessment Safety Section  </a:t>
            </a:r>
            <a:endParaRPr lang="en-US"/>
          </a:p>
          <a:p>
            <a:endParaRPr lang="en-US" sz="1200">
              <a:solidFill>
                <a:srgbClr val="000000"/>
              </a:solidFill>
              <a:ea typeface="+mn-lt"/>
              <a:cs typeface="+mn-lt"/>
            </a:endParaRPr>
          </a:p>
          <a:p>
            <a:r>
              <a:rPr lang="en-US" sz="1200">
                <a:solidFill>
                  <a:srgbClr val="000000"/>
                </a:solidFill>
                <a:ea typeface="+mn-lt"/>
                <a:cs typeface="+mn-lt"/>
              </a:rPr>
              <a:t>Additional items </a:t>
            </a:r>
            <a:endParaRPr lang="en-US"/>
          </a:p>
          <a:p>
            <a:endParaRPr lang="en-US" sz="1200">
              <a:solidFill>
                <a:srgbClr val="000000"/>
              </a:solidFill>
              <a:ea typeface="+mn-lt"/>
              <a:cs typeface="+mn-lt"/>
            </a:endParaRPr>
          </a:p>
          <a:p>
            <a:r>
              <a:rPr lang="en-US" sz="1200">
                <a:solidFill>
                  <a:srgbClr val="000000"/>
                </a:solidFill>
                <a:ea typeface="+mn-lt"/>
                <a:cs typeface="+mn-lt"/>
              </a:rPr>
              <a:t>If the PLWD has had falls or injuries, describe the situation and suspected reason for fall/injury (i.e., poor vision, weakness, loss of balance, trip hazard, syncope) </a:t>
            </a:r>
            <a:endParaRPr lang="en-US"/>
          </a:p>
          <a:p>
            <a:endParaRPr lang="en-US" sz="1200">
              <a:solidFill>
                <a:srgbClr val="000000"/>
              </a:solidFill>
              <a:ea typeface="+mn-lt"/>
              <a:cs typeface="+mn-lt"/>
            </a:endParaRPr>
          </a:p>
          <a:p>
            <a:r>
              <a:rPr lang="en-US" sz="1200">
                <a:solidFill>
                  <a:srgbClr val="000000"/>
                </a:solidFill>
                <a:ea typeface="+mn-lt"/>
                <a:cs typeface="+mn-lt"/>
              </a:rPr>
              <a:t>If guns are in the home, are they secured in a locked cabinet, separately from ammunition.) </a:t>
            </a:r>
            <a:endParaRPr lang="en-US"/>
          </a:p>
          <a:p>
            <a:endParaRPr lang="en-US" sz="1200">
              <a:solidFill>
                <a:srgbClr val="000000"/>
              </a:solidFill>
              <a:ea typeface="+mn-lt"/>
              <a:cs typeface="+mn-lt"/>
            </a:endParaRPr>
          </a:p>
          <a:p>
            <a:r>
              <a:rPr lang="en-US" sz="1200">
                <a:solidFill>
                  <a:srgbClr val="000000"/>
                </a:solidFill>
                <a:ea typeface="+mn-lt"/>
                <a:cs typeface="+mn-lt"/>
              </a:rPr>
              <a:t>If PLWD still driving, are they driving alone or with others? </a:t>
            </a:r>
            <a:endParaRPr lang="en-US"/>
          </a:p>
          <a:p>
            <a:endParaRPr lang="en-US" sz="1200">
              <a:solidFill>
                <a:srgbClr val="000000"/>
              </a:solidFill>
              <a:ea typeface="+mn-lt"/>
              <a:cs typeface="+mn-lt"/>
            </a:endParaRPr>
          </a:p>
          <a:p>
            <a:r>
              <a:rPr lang="en-US" sz="1200">
                <a:solidFill>
                  <a:srgbClr val="000000"/>
                </a:solidFill>
                <a:ea typeface="+mn-lt"/>
                <a:cs typeface="+mn-lt"/>
              </a:rPr>
              <a:t>Has PLWD accidentally eaten spoiled food or household products? (e.g. soap, lotion, mouth rinse, cleaning agents) </a:t>
            </a:r>
            <a:endParaRPr lang="en-US"/>
          </a:p>
          <a:p>
            <a:endParaRPr lang="en-US" sz="1200">
              <a:solidFill>
                <a:srgbClr val="000000"/>
              </a:solidFill>
              <a:ea typeface="+mn-lt"/>
              <a:cs typeface="+mn-lt"/>
            </a:endParaRPr>
          </a:p>
          <a:p>
            <a:r>
              <a:rPr lang="en-US" sz="1200">
                <a:solidFill>
                  <a:srgbClr val="000000"/>
                </a:solidFill>
                <a:ea typeface="+mn-lt"/>
                <a:cs typeface="+mn-lt"/>
              </a:rPr>
              <a:t>If PLWD has wandered, does PLWD have identification bracelet, cell phone, or tracking device? </a:t>
            </a:r>
            <a:endParaRPr lang="en-US"/>
          </a:p>
          <a:p>
            <a:endParaRPr lang="en-US" sz="1200">
              <a:solidFill>
                <a:srgbClr val="000000"/>
              </a:solidFill>
              <a:ea typeface="+mn-lt"/>
              <a:cs typeface="+mn-lt"/>
            </a:endParaRPr>
          </a:p>
          <a:p>
            <a:r>
              <a:rPr lang="en-US" sz="1200">
                <a:solidFill>
                  <a:srgbClr val="000000"/>
                </a:solidFill>
                <a:ea typeface="+mn-lt"/>
                <a:cs typeface="+mn-lt"/>
              </a:rPr>
              <a:t>Does PLWD use alcohol, smoke, or have substance abuse issues? </a:t>
            </a:r>
            <a:endParaRPr lang="en-US"/>
          </a:p>
          <a:p>
            <a:endParaRPr lang="en-US" sz="1200">
              <a:solidFill>
                <a:srgbClr val="000000"/>
              </a:solidFill>
              <a:ea typeface="+mn-lt"/>
              <a:cs typeface="+mn-lt"/>
            </a:endParaRPr>
          </a:p>
          <a:p>
            <a:r>
              <a:rPr lang="en-US" sz="1200">
                <a:solidFill>
                  <a:srgbClr val="000000"/>
                </a:solidFill>
                <a:ea typeface="+mn-lt"/>
                <a:cs typeface="+mn-lt"/>
              </a:rPr>
              <a:t>Does CG have concerns about violence or not feeling safe? </a:t>
            </a:r>
            <a:endParaRPr lang="en-US"/>
          </a:p>
          <a:p>
            <a:endParaRPr lang="en-US" sz="1200">
              <a:solidFill>
                <a:srgbClr val="000000"/>
              </a:solidFill>
              <a:ea typeface="+mn-lt"/>
              <a:cs typeface="+mn-lt"/>
            </a:endParaRPr>
          </a:p>
          <a:p>
            <a:r>
              <a:rPr lang="en-US" sz="1200">
                <a:solidFill>
                  <a:srgbClr val="000000"/>
                </a:solidFill>
                <a:ea typeface="+mn-lt"/>
                <a:cs typeface="+mn-lt"/>
              </a:rPr>
              <a:t>Does CG have concerns about keeping patient clean or in </a:t>
            </a:r>
            <a:r>
              <a:rPr lang="en-US" sz="1200" err="1">
                <a:solidFill>
                  <a:srgbClr val="000000"/>
                </a:solidFill>
                <a:ea typeface="+mn-lt"/>
                <a:cs typeface="+mn-lt"/>
              </a:rPr>
              <a:t>clean</a:t>
            </a:r>
            <a:r>
              <a:rPr lang="en-US" sz="1200">
                <a:solidFill>
                  <a:srgbClr val="000000"/>
                </a:solidFill>
                <a:ea typeface="+mn-lt"/>
                <a:cs typeface="+mn-lt"/>
              </a:rPr>
              <a:t> clothes? </a:t>
            </a:r>
            <a:endParaRPr lang="en-US"/>
          </a:p>
          <a:p>
            <a:endParaRPr lang="en-US" sz="1200">
              <a:solidFill>
                <a:srgbClr val="000000"/>
              </a:solidFill>
              <a:ea typeface="+mn-lt"/>
              <a:cs typeface="+mn-lt"/>
            </a:endParaRPr>
          </a:p>
          <a:p>
            <a:r>
              <a:rPr lang="en-US" sz="1200">
                <a:solidFill>
                  <a:srgbClr val="000000"/>
                </a:solidFill>
                <a:ea typeface="+mn-lt"/>
                <a:cs typeface="+mn-lt"/>
              </a:rPr>
              <a:t>Does CG have concerns about PLWD losing money, people taking money, or bad spending habits? </a:t>
            </a:r>
            <a:endParaRPr lang="en-US"/>
          </a:p>
          <a:p>
            <a:endParaRPr lang="en-US" sz="1200">
              <a:solidFill>
                <a:srgbClr val="000000"/>
              </a:solidFill>
              <a:ea typeface="+mn-lt"/>
              <a:cs typeface="+mn-lt"/>
            </a:endParaRPr>
          </a:p>
          <a:p>
            <a:r>
              <a:rPr lang="en-US" sz="1200">
                <a:solidFill>
                  <a:srgbClr val="000000"/>
                </a:solidFill>
                <a:ea typeface="+mn-lt"/>
                <a:cs typeface="+mn-lt"/>
              </a:rPr>
              <a:t>Do you have any concerns about home safety or the PWD’s ability to move around the home without tripping or falling? (i.e., stairs, lack of handrails or grab bars, poor lighting, clutter, infestations, uneven flooring) </a:t>
            </a:r>
            <a:endParaRPr lang="en-US"/>
          </a:p>
          <a:p>
            <a:endParaRPr lang="en-US" sz="1200">
              <a:solidFill>
                <a:srgbClr val="000000"/>
              </a:solidFill>
              <a:ea typeface="+mn-lt"/>
              <a:cs typeface="+mn-lt"/>
            </a:endParaRPr>
          </a:p>
          <a:p>
            <a:endParaRPr lang="en-US"/>
          </a:p>
          <a:p>
            <a:endParaRPr lang="en-US" sz="1200">
              <a:solidFill>
                <a:srgbClr val="000000"/>
              </a:solidFill>
              <a:ea typeface="+mn-lt"/>
              <a:cs typeface="+mn-lt"/>
            </a:endParaRPr>
          </a:p>
          <a:p>
            <a:r>
              <a:rPr lang="en-US" sz="1200" b="1">
                <a:solidFill>
                  <a:srgbClr val="FF0000"/>
                </a:solidFill>
                <a:ea typeface="+mn-lt"/>
                <a:cs typeface="+mn-lt"/>
              </a:rPr>
              <a:t>2. CARE PLANNING: </a:t>
            </a:r>
            <a:endParaRPr lang="en-US" b="1">
              <a:solidFill>
                <a:srgbClr val="FF0000"/>
              </a:solidFill>
            </a:endParaRPr>
          </a:p>
          <a:p>
            <a:endParaRPr lang="en-US" sz="1200">
              <a:solidFill>
                <a:srgbClr val="000000"/>
              </a:solidFill>
              <a:ea typeface="+mn-lt"/>
              <a:cs typeface="+mn-lt"/>
            </a:endParaRPr>
          </a:p>
          <a:p>
            <a:r>
              <a:rPr lang="en-US" sz="1200">
                <a:solidFill>
                  <a:srgbClr val="000000"/>
                </a:solidFill>
                <a:ea typeface="+mn-lt"/>
                <a:cs typeface="+mn-lt"/>
              </a:rPr>
              <a:t>IDENTIFY A ‘BACK-UP CAREGIVER’ IN CASE CAREGIVER GETS SICK OR INJURED  </a:t>
            </a:r>
            <a:endParaRPr lang="en-US"/>
          </a:p>
          <a:p>
            <a:endParaRPr lang="en-US" sz="1200">
              <a:solidFill>
                <a:srgbClr val="000000"/>
              </a:solidFill>
              <a:ea typeface="+mn-lt"/>
              <a:cs typeface="+mn-lt"/>
            </a:endParaRPr>
          </a:p>
          <a:p>
            <a:r>
              <a:rPr lang="en-US" sz="1200">
                <a:solidFill>
                  <a:srgbClr val="000000"/>
                </a:solidFill>
                <a:ea typeface="+mn-lt"/>
                <a:cs typeface="+mn-lt"/>
              </a:rPr>
              <a:t>Some ideas to consider for those who are more isolated: </a:t>
            </a:r>
            <a:endParaRPr lang="en-US"/>
          </a:p>
          <a:p>
            <a:endParaRPr lang="en-US" sz="1200">
              <a:solidFill>
                <a:srgbClr val="000000"/>
              </a:solidFill>
              <a:ea typeface="+mn-lt"/>
              <a:cs typeface="+mn-lt"/>
            </a:endParaRPr>
          </a:p>
          <a:p>
            <a:r>
              <a:rPr lang="en-US" sz="1200">
                <a:solidFill>
                  <a:srgbClr val="000000"/>
                </a:solidFill>
                <a:ea typeface="+mn-lt"/>
                <a:cs typeface="+mn-lt"/>
              </a:rPr>
              <a:t>Other family members who live nearby </a:t>
            </a:r>
            <a:endParaRPr lang="en-US"/>
          </a:p>
          <a:p>
            <a:endParaRPr lang="en-US" sz="1200">
              <a:solidFill>
                <a:srgbClr val="000000"/>
              </a:solidFill>
              <a:ea typeface="+mn-lt"/>
              <a:cs typeface="+mn-lt"/>
            </a:endParaRPr>
          </a:p>
          <a:p>
            <a:r>
              <a:rPr lang="en-US" sz="1200">
                <a:solidFill>
                  <a:srgbClr val="000000"/>
                </a:solidFill>
                <a:ea typeface="+mn-lt"/>
                <a:cs typeface="+mn-lt"/>
              </a:rPr>
              <a:t>Talk to neighbors about helping to keep an eye out for the PLWD. </a:t>
            </a:r>
            <a:endParaRPr lang="en-US"/>
          </a:p>
          <a:p>
            <a:endParaRPr lang="en-US" sz="1200">
              <a:solidFill>
                <a:srgbClr val="000000"/>
              </a:solidFill>
              <a:ea typeface="+mn-lt"/>
              <a:cs typeface="+mn-lt"/>
            </a:endParaRPr>
          </a:p>
          <a:p>
            <a:r>
              <a:rPr lang="en-US" sz="1200">
                <a:solidFill>
                  <a:srgbClr val="000000"/>
                </a:solidFill>
                <a:ea typeface="+mn-lt"/>
                <a:cs typeface="+mn-lt"/>
              </a:rPr>
              <a:t>Reach out to a local church, county senior services agency, or volunteer organization. </a:t>
            </a:r>
            <a:endParaRPr lang="en-US"/>
          </a:p>
          <a:p>
            <a:endParaRPr lang="en-US" sz="1200">
              <a:solidFill>
                <a:srgbClr val="000000"/>
              </a:solidFill>
              <a:ea typeface="+mn-lt"/>
              <a:cs typeface="+mn-lt"/>
            </a:endParaRPr>
          </a:p>
          <a:p>
            <a:r>
              <a:rPr lang="en-US" sz="1200">
                <a:solidFill>
                  <a:srgbClr val="000000"/>
                </a:solidFill>
                <a:ea typeface="+mn-lt"/>
                <a:cs typeface="+mn-lt"/>
              </a:rPr>
              <a:t>Hire a Care Manager or in-home caregiver. </a:t>
            </a:r>
            <a:endParaRPr lang="en-US"/>
          </a:p>
          <a:p>
            <a:endParaRPr lang="en-US" sz="1200">
              <a:solidFill>
                <a:srgbClr val="000000"/>
              </a:solidFill>
              <a:ea typeface="+mn-lt"/>
              <a:cs typeface="+mn-lt"/>
            </a:endParaRPr>
          </a:p>
          <a:p>
            <a:r>
              <a:rPr lang="en-US" sz="1200">
                <a:solidFill>
                  <a:srgbClr val="000000"/>
                </a:solidFill>
                <a:ea typeface="+mn-lt"/>
                <a:cs typeface="+mn-lt"/>
              </a:rPr>
              <a:t>COMPLETE A Safety Plan </a:t>
            </a:r>
            <a:endParaRPr lang="en-US"/>
          </a:p>
          <a:p>
            <a:endParaRPr lang="en-US" sz="1200">
              <a:solidFill>
                <a:srgbClr val="000000"/>
              </a:solidFill>
              <a:ea typeface="+mn-lt"/>
              <a:cs typeface="+mn-lt"/>
            </a:endParaRPr>
          </a:p>
          <a:p>
            <a:r>
              <a:rPr lang="en-US" sz="1200">
                <a:solidFill>
                  <a:srgbClr val="000000"/>
                </a:solidFill>
                <a:ea typeface="+mn-lt"/>
                <a:cs typeface="+mn-lt"/>
              </a:rPr>
              <a:t>Complete Safety Plan and provide information and referrals. </a:t>
            </a:r>
            <a:endParaRPr lang="en-US"/>
          </a:p>
          <a:p>
            <a:endParaRPr lang="en-US" sz="1200">
              <a:solidFill>
                <a:srgbClr val="000000"/>
              </a:solidFill>
              <a:ea typeface="+mn-lt"/>
              <a:cs typeface="+mn-lt"/>
            </a:endParaRPr>
          </a:p>
          <a:p>
            <a:r>
              <a:rPr lang="en-US" sz="1200">
                <a:solidFill>
                  <a:srgbClr val="000000"/>
                </a:solidFill>
                <a:ea typeface="+mn-lt"/>
                <a:cs typeface="+mn-lt"/>
              </a:rPr>
              <a:t>Follow-up on identified risks and referrals. </a:t>
            </a:r>
            <a:endParaRPr lang="en-US"/>
          </a:p>
          <a:p>
            <a:endParaRPr lang="en-US" sz="1200">
              <a:solidFill>
                <a:srgbClr val="000000"/>
              </a:solidFill>
              <a:ea typeface="+mn-lt"/>
              <a:cs typeface="+mn-lt"/>
            </a:endParaRPr>
          </a:p>
          <a:p>
            <a:r>
              <a:rPr lang="en-US" sz="1200" b="1">
                <a:solidFill>
                  <a:srgbClr val="FF0000"/>
                </a:solidFill>
                <a:ea typeface="+mn-lt"/>
                <a:cs typeface="+mn-lt"/>
              </a:rPr>
              <a:t>3. EDUCATE PATIENT/CAREGIVER AND FOLLOW UP WITH HBPC TEAM </a:t>
            </a:r>
            <a:endParaRPr lang="en-US" b="1">
              <a:solidFill>
                <a:srgbClr val="FF0000"/>
              </a:solidFill>
            </a:endParaRPr>
          </a:p>
          <a:p>
            <a:endParaRPr lang="en-US" sz="1200">
              <a:ea typeface="Calibri"/>
              <a:cs typeface="Calibri"/>
            </a:endParaRPr>
          </a:p>
          <a:p>
            <a:pPr lvl="0"/>
            <a:endParaRPr lang="en-US" sz="160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7598891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AEA31D6-05AE-459A-A57A-BEC4F2537F07}"/>
              </a:ext>
            </a:extLst>
          </p:cNvPr>
          <p:cNvSpPr/>
          <p:nvPr/>
        </p:nvSpPr>
        <p:spPr>
          <a:xfrm>
            <a:off x="-2" y="99881"/>
            <a:ext cx="12192001" cy="6001643"/>
          </a:xfrm>
          <a:prstGeom prst="rect">
            <a:avLst/>
          </a:prstGeom>
        </p:spPr>
        <p:txBody>
          <a:bodyPr wrap="square" numCol="2">
            <a:spAutoFit/>
          </a:bodyPr>
          <a:lstStyle/>
          <a:p>
            <a:pPr lvl="0"/>
            <a:r>
              <a:rPr lang="en-US" sz="2400" b="1" dirty="0">
                <a:solidFill>
                  <a:srgbClr val="000000"/>
                </a:solidFill>
                <a:latin typeface="Calibri" panose="020F0502020204030204" pitchFamily="34" charset="0"/>
                <a:ea typeface="Calibri" panose="020F0502020204030204" pitchFamily="34" charset="0"/>
              </a:rPr>
              <a:t>Safety Planning Protocol Checklist</a:t>
            </a:r>
            <a:endParaRPr lang="en-US" sz="2400" dirty="0">
              <a:solidFill>
                <a:srgbClr val="000000"/>
              </a:solidFill>
              <a:latin typeface="Calibri" panose="020F0502020204030204" pitchFamily="34" charset="0"/>
              <a:ea typeface="Calibri" panose="020F0502020204030204" pitchFamily="34" charset="0"/>
            </a:endParaRPr>
          </a:p>
          <a:p>
            <a:endParaRPr lang="en-US" sz="1400" b="1" u="sng" dirty="0"/>
          </a:p>
          <a:p>
            <a:pPr lvl="0"/>
            <a:r>
              <a:rPr lang="en-US" sz="1400" b="1" dirty="0">
                <a:solidFill>
                  <a:srgbClr val="000000"/>
                </a:solidFill>
                <a:latin typeface="Calibri" panose="020F0502020204030204" pitchFamily="34" charset="0"/>
                <a:ea typeface="Calibri" panose="020F0502020204030204" pitchFamily="34" charset="0"/>
              </a:rPr>
              <a:t>Resources </a:t>
            </a:r>
          </a:p>
          <a:p>
            <a:pPr lvl="0"/>
            <a:endParaRPr lang="en-US" sz="1400" dirty="0">
              <a:solidFill>
                <a:srgbClr val="000000"/>
              </a:solidFill>
              <a:latin typeface="Calibri" panose="020F0502020204030204" pitchFamily="34" charset="0"/>
              <a:ea typeface="Calibri" panose="020F0502020204030204" pitchFamily="34" charset="0"/>
            </a:endParaRPr>
          </a:p>
          <a:p>
            <a:pPr lvl="0"/>
            <a:r>
              <a:rPr lang="en-US" sz="1400" dirty="0">
                <a:solidFill>
                  <a:srgbClr val="000000"/>
                </a:solidFill>
                <a:latin typeface="Calibri" panose="020F0502020204030204" pitchFamily="34" charset="0"/>
                <a:ea typeface="Calibri" panose="020F0502020204030204" pitchFamily="34" charset="0"/>
              </a:rPr>
              <a:t>Falls Protocol </a:t>
            </a:r>
          </a:p>
          <a:p>
            <a:pPr lvl="0"/>
            <a:endParaRPr lang="en-US" sz="1400" dirty="0">
              <a:solidFill>
                <a:srgbClr val="000000"/>
              </a:solidFill>
              <a:latin typeface="Calibri" panose="020F0502020204030204" pitchFamily="34" charset="0"/>
              <a:ea typeface="Calibri" panose="020F0502020204030204" pitchFamily="34" charset="0"/>
            </a:endParaRPr>
          </a:p>
          <a:p>
            <a:pPr lvl="0"/>
            <a:r>
              <a:rPr lang="en-US" sz="1400" dirty="0">
                <a:solidFill>
                  <a:srgbClr val="000000"/>
                </a:solidFill>
                <a:latin typeface="Calibri" panose="020F0502020204030204" pitchFamily="34" charset="0"/>
                <a:ea typeface="Calibri" panose="020F0502020204030204" pitchFamily="34" charset="0"/>
              </a:rPr>
              <a:t>Wandering </a:t>
            </a:r>
          </a:p>
          <a:p>
            <a:pPr lvl="0"/>
            <a:endParaRPr lang="en-US" sz="1400" dirty="0">
              <a:solidFill>
                <a:srgbClr val="000000"/>
              </a:solidFill>
              <a:latin typeface="Calibri" panose="020F0502020204030204" pitchFamily="34" charset="0"/>
              <a:ea typeface="Calibri" panose="020F0502020204030204" pitchFamily="34" charset="0"/>
            </a:endParaRPr>
          </a:p>
          <a:p>
            <a:pPr lvl="0"/>
            <a:r>
              <a:rPr lang="en-US" sz="1400" dirty="0">
                <a:solidFill>
                  <a:srgbClr val="000000"/>
                </a:solidFill>
                <a:latin typeface="Calibri" panose="020F0502020204030204" pitchFamily="34" charset="0"/>
                <a:ea typeface="Calibri" panose="020F0502020204030204" pitchFamily="34" charset="0"/>
              </a:rPr>
              <a:t>Tips for Bathing and Grooming </a:t>
            </a:r>
          </a:p>
          <a:p>
            <a:pPr lvl="0"/>
            <a:endParaRPr lang="en-US" sz="1400" dirty="0">
              <a:solidFill>
                <a:srgbClr val="000000"/>
              </a:solidFill>
              <a:latin typeface="Calibri" panose="020F0502020204030204" pitchFamily="34" charset="0"/>
              <a:ea typeface="Calibri" panose="020F0502020204030204" pitchFamily="34" charset="0"/>
            </a:endParaRPr>
          </a:p>
          <a:p>
            <a:pPr lvl="0"/>
            <a:r>
              <a:rPr lang="en-US" sz="1400" dirty="0">
                <a:solidFill>
                  <a:srgbClr val="000000"/>
                </a:solidFill>
                <a:latin typeface="Calibri" panose="020F0502020204030204" pitchFamily="34" charset="0"/>
                <a:ea typeface="Calibri" panose="020F0502020204030204" pitchFamily="34" charset="0"/>
              </a:rPr>
              <a:t>Changes in Eating </a:t>
            </a:r>
          </a:p>
          <a:p>
            <a:pPr lvl="0"/>
            <a:endParaRPr lang="en-US" sz="1400" dirty="0">
              <a:solidFill>
                <a:srgbClr val="000000"/>
              </a:solidFill>
              <a:latin typeface="Calibri" panose="020F0502020204030204" pitchFamily="34" charset="0"/>
              <a:ea typeface="Calibri" panose="020F0502020204030204" pitchFamily="34" charset="0"/>
            </a:endParaRPr>
          </a:p>
          <a:p>
            <a:pPr lvl="0"/>
            <a:r>
              <a:rPr lang="en-US" sz="1400" dirty="0">
                <a:solidFill>
                  <a:srgbClr val="000000"/>
                </a:solidFill>
                <a:latin typeface="Calibri" panose="020F0502020204030204" pitchFamily="34" charset="0"/>
                <a:ea typeface="Calibri" panose="020F0502020204030204" pitchFamily="34" charset="0"/>
              </a:rPr>
              <a:t>Safety Plan </a:t>
            </a:r>
          </a:p>
          <a:p>
            <a:pPr lvl="0"/>
            <a:endParaRPr lang="en-US" sz="1400" dirty="0">
              <a:solidFill>
                <a:srgbClr val="000000"/>
              </a:solidFill>
              <a:latin typeface="Calibri" panose="020F0502020204030204" pitchFamily="34" charset="0"/>
              <a:ea typeface="Calibri" panose="020F0502020204030204" pitchFamily="34" charset="0"/>
            </a:endParaRPr>
          </a:p>
          <a:p>
            <a:pPr lvl="0"/>
            <a:r>
              <a:rPr lang="en-US" sz="1400" dirty="0">
                <a:solidFill>
                  <a:srgbClr val="000000"/>
                </a:solidFill>
                <a:latin typeface="Calibri" panose="020F0502020204030204" pitchFamily="34" charset="0"/>
                <a:ea typeface="Calibri" panose="020F0502020204030204" pitchFamily="34" charset="0"/>
              </a:rPr>
              <a:t>Incontinence </a:t>
            </a:r>
          </a:p>
          <a:p>
            <a:pPr lvl="0"/>
            <a:endParaRPr lang="en-US" sz="1400" dirty="0">
              <a:solidFill>
                <a:srgbClr val="000000"/>
              </a:solidFill>
              <a:latin typeface="Calibri" panose="020F0502020204030204" pitchFamily="34" charset="0"/>
              <a:ea typeface="Calibri" panose="020F0502020204030204" pitchFamily="34" charset="0"/>
            </a:endParaRPr>
          </a:p>
          <a:p>
            <a:pPr lvl="0"/>
            <a:r>
              <a:rPr lang="en-US" sz="1400" dirty="0">
                <a:solidFill>
                  <a:srgbClr val="000000"/>
                </a:solidFill>
                <a:latin typeface="Calibri" panose="020F0502020204030204" pitchFamily="34" charset="0"/>
                <a:ea typeface="Calibri" panose="020F0502020204030204" pitchFamily="34" charset="0"/>
              </a:rPr>
              <a:t>Balancing Safety and Independence </a:t>
            </a:r>
          </a:p>
          <a:p>
            <a:pPr lvl="0"/>
            <a:endParaRPr lang="en-US" sz="1400" dirty="0">
              <a:solidFill>
                <a:srgbClr val="000000"/>
              </a:solidFill>
              <a:latin typeface="Calibri" panose="020F0502020204030204" pitchFamily="34" charset="0"/>
              <a:ea typeface="Calibri" panose="020F0502020204030204" pitchFamily="34" charset="0"/>
            </a:endParaRPr>
          </a:p>
          <a:p>
            <a:pPr lvl="0"/>
            <a:r>
              <a:rPr lang="en-US" sz="1400" dirty="0">
                <a:solidFill>
                  <a:srgbClr val="000000"/>
                </a:solidFill>
                <a:latin typeface="Calibri" panose="020F0502020204030204" pitchFamily="34" charset="0"/>
                <a:ea typeface="Calibri" panose="020F0502020204030204" pitchFamily="34" charset="0"/>
              </a:rPr>
              <a:t>Abuse and Neglect Protocol </a:t>
            </a:r>
          </a:p>
          <a:p>
            <a:pPr lvl="0"/>
            <a:endParaRPr lang="en-US" sz="1400" dirty="0">
              <a:solidFill>
                <a:srgbClr val="000000"/>
              </a:solidFill>
              <a:latin typeface="Calibri" panose="020F0502020204030204" pitchFamily="34" charset="0"/>
              <a:ea typeface="Calibri" panose="020F0502020204030204" pitchFamily="34" charset="0"/>
            </a:endParaRPr>
          </a:p>
          <a:p>
            <a:pPr lvl="0"/>
            <a:r>
              <a:rPr lang="en-US" sz="1400" dirty="0">
                <a:solidFill>
                  <a:srgbClr val="000000"/>
                </a:solidFill>
                <a:latin typeface="Calibri" panose="020F0502020204030204" pitchFamily="34" charset="0"/>
                <a:ea typeface="Calibri" panose="020F0502020204030204" pitchFamily="34" charset="0"/>
              </a:rPr>
              <a:t>Scam and Fraud Prevention Websites </a:t>
            </a:r>
          </a:p>
          <a:p>
            <a:pPr lvl="0"/>
            <a:endParaRPr lang="en-US" sz="1400" dirty="0">
              <a:solidFill>
                <a:srgbClr val="000000"/>
              </a:solidFill>
              <a:latin typeface="Calibri" panose="020F0502020204030204" pitchFamily="34" charset="0"/>
              <a:ea typeface="Calibri" panose="020F0502020204030204" pitchFamily="34" charset="0"/>
            </a:endParaRPr>
          </a:p>
          <a:p>
            <a:pPr lvl="0"/>
            <a:r>
              <a:rPr lang="en-US" sz="1400" dirty="0">
                <a:solidFill>
                  <a:srgbClr val="000000"/>
                </a:solidFill>
                <a:latin typeface="Calibri" panose="020F0502020204030204" pitchFamily="34" charset="0"/>
                <a:ea typeface="Calibri" panose="020F0502020204030204" pitchFamily="34" charset="0"/>
              </a:rPr>
              <a:t>Warning Signs of Scams and Fraud </a:t>
            </a:r>
          </a:p>
          <a:p>
            <a:pPr lvl="0"/>
            <a:endParaRPr lang="en-US" sz="1400" dirty="0">
              <a:solidFill>
                <a:srgbClr val="000000"/>
              </a:solidFill>
              <a:latin typeface="Calibri" panose="020F0502020204030204" pitchFamily="34" charset="0"/>
              <a:ea typeface="Calibri" panose="020F0502020204030204" pitchFamily="34" charset="0"/>
            </a:endParaRPr>
          </a:p>
          <a:p>
            <a:pPr lvl="0"/>
            <a:r>
              <a:rPr lang="en-US" sz="1400" dirty="0">
                <a:solidFill>
                  <a:srgbClr val="000000"/>
                </a:solidFill>
                <a:latin typeface="Calibri" panose="020F0502020204030204" pitchFamily="34" charset="0"/>
                <a:ea typeface="Calibri" panose="020F0502020204030204" pitchFamily="34" charset="0"/>
              </a:rPr>
              <a:t>Dementia and the Risk for Getting Lost </a:t>
            </a:r>
          </a:p>
          <a:p>
            <a:pPr lvl="0"/>
            <a:endParaRPr lang="en-US" sz="1400" dirty="0">
              <a:solidFill>
                <a:srgbClr val="000000"/>
              </a:solidFill>
              <a:latin typeface="Calibri" panose="020F0502020204030204" pitchFamily="34" charset="0"/>
              <a:ea typeface="Calibri" panose="020F0502020204030204" pitchFamily="34" charset="0"/>
            </a:endParaRPr>
          </a:p>
          <a:p>
            <a:pPr lvl="0"/>
            <a:r>
              <a:rPr lang="en-US" sz="1400" dirty="0">
                <a:solidFill>
                  <a:srgbClr val="000000"/>
                </a:solidFill>
                <a:latin typeface="Calibri" panose="020F0502020204030204" pitchFamily="34" charset="0"/>
                <a:ea typeface="Calibri" panose="020F0502020204030204" pitchFamily="34" charset="0"/>
              </a:rPr>
              <a:t>Dementia Card for PLWD </a:t>
            </a:r>
          </a:p>
          <a:p>
            <a:r>
              <a:rPr lang="en-US" sz="1400" dirty="0"/>
              <a:t> </a:t>
            </a:r>
          </a:p>
          <a:p>
            <a:r>
              <a:rPr lang="en-US" sz="1400" dirty="0"/>
              <a:t> </a:t>
            </a:r>
          </a:p>
          <a:p>
            <a:endParaRPr lang="en-US" dirty="0">
              <a:solidFill>
                <a:srgbClr val="000000"/>
              </a:solidFill>
              <a:effectLst/>
              <a:latin typeface="Calibri" panose="020F0502020204030204" pitchFamily="34" charset="0"/>
              <a:ea typeface="Calibri" panose="020F0502020204030204" pitchFamily="34" charset="0"/>
            </a:endParaRPr>
          </a:p>
        </p:txBody>
      </p:sp>
      <p:sp>
        <p:nvSpPr>
          <p:cNvPr id="8" name="TextBox 7">
            <a:extLst>
              <a:ext uri="{FF2B5EF4-FFF2-40B4-BE49-F238E27FC236}">
                <a16:creationId xmlns:a16="http://schemas.microsoft.com/office/drawing/2014/main" id="{83DD87F1-90C4-7454-D0DA-41105FA56651}"/>
              </a:ext>
            </a:extLst>
          </p:cNvPr>
          <p:cNvSpPr txBox="1"/>
          <p:nvPr/>
        </p:nvSpPr>
        <p:spPr>
          <a:xfrm>
            <a:off x="6497844" y="620300"/>
            <a:ext cx="6144322" cy="581697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FF0000"/>
                </a:solidFill>
                <a:effectLst/>
                <a:uLnTx/>
                <a:uFillTx/>
                <a:latin typeface="Calibri" panose="020F0502020204030204" pitchFamily="34" charset="0"/>
                <a:ea typeface="Calibri" panose="020F0502020204030204" pitchFamily="34" charset="0"/>
                <a:cs typeface="+mn-cs"/>
              </a:rPr>
              <a:t>4. DOCUMENT IN EPIC:</a:t>
            </a:r>
            <a:r>
              <a:rPr kumimoji="0" lang="en-US" sz="1800" b="0" i="0" u="none" strike="noStrike" kern="1200" cap="none" spc="0" normalizeH="0" baseline="0" noProof="0">
                <a:ln>
                  <a:noFill/>
                </a:ln>
                <a:solidFill>
                  <a:srgbClr val="FF0000"/>
                </a:solidFill>
                <a:effectLst/>
                <a:uLnTx/>
                <a:uFillTx/>
                <a:latin typeface="Calibri" panose="020F0502020204030204" pitchFamily="34" charset="0"/>
                <a:ea typeface="Calibri" panose="020F0502020204030204" pitchFamily="34" charset="0"/>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err="1">
                <a:ln>
                  <a:noFill/>
                </a:ln>
                <a:solidFill>
                  <a:prstClr val="black"/>
                </a:solidFill>
                <a:effectLst/>
                <a:highlight>
                  <a:srgbClr val="FFFF00"/>
                </a:highlight>
                <a:uLnTx/>
                <a:uFillTx/>
                <a:latin typeface="Calibri" panose="020F0502020204030204"/>
                <a:ea typeface="+mn-ea"/>
                <a:cs typeface="+mn-cs"/>
              </a:rPr>
              <a:t>Smartphrase</a:t>
            </a:r>
            <a:r>
              <a:rPr kumimoji="0" lang="en-US" sz="1800" b="0" i="0" u="none" strike="noStrike" kern="1200" cap="none" spc="0" normalizeH="0" baseline="0" noProof="0">
                <a:ln>
                  <a:noFill/>
                </a:ln>
                <a:solidFill>
                  <a:prstClr val="black"/>
                </a:solidFill>
                <a:effectLst/>
                <a:highlight>
                  <a:srgbClr val="FFFF00"/>
                </a:highlight>
                <a:uLnTx/>
                <a:uFillTx/>
                <a:latin typeface="Calibri" panose="020F0502020204030204"/>
                <a:ea typeface="+mn-ea"/>
                <a:cs typeface="+mn-cs"/>
              </a:rPr>
              <a:t>: </a:t>
            </a:r>
            <a:endParaRPr kumimoji="0" lang="en-US" sz="1800" b="0" i="0" u="none" strike="noStrike" kern="1200" cap="none" spc="0" normalizeH="0" baseline="0" noProof="0">
              <a:ln>
                <a:noFill/>
              </a:ln>
              <a:solidFill>
                <a:srgbClr val="FF0000"/>
              </a:solidFill>
              <a:effectLst/>
              <a:uLnTx/>
              <a:uFillTx/>
              <a:latin typeface="Calibri" panose="020F0502020204030204" pitchFamily="34" charset="0"/>
              <a:ea typeface="Calibri" panose="020F0502020204030204" pitchFamily="34"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1" u="sng" strike="noStrike" kern="1200" cap="none" spc="0" normalizeH="0" baseline="0" noProof="0">
                <a:ln>
                  <a:noFill/>
                </a:ln>
                <a:solidFill>
                  <a:prstClr val="black"/>
                </a:solidFill>
                <a:effectLst/>
                <a:uLnTx/>
                <a:uFillTx/>
                <a:latin typeface="Calibri" panose="020F0502020204030204"/>
                <a:ea typeface="+mn-ea"/>
                <a:cs typeface="+mn-cs"/>
              </a:rPr>
              <a:t>Current issues/needs</a:t>
            </a:r>
            <a:r>
              <a:rPr kumimoji="0" lang="en-US" sz="1400" b="1" i="1" u="none" strike="noStrike" kern="1200" cap="none" spc="0" normalizeH="0" baseline="0" noProof="0">
                <a:ln>
                  <a:noFill/>
                </a:ln>
                <a:solidFill>
                  <a:prstClr val="black"/>
                </a:solidFill>
                <a:effectLst/>
                <a:uLnTx/>
                <a:uFillTx/>
                <a:latin typeface="Calibri" panose="020F0502020204030204"/>
                <a:ea typeface="+mn-ea"/>
                <a:cs typeface="+mn-cs"/>
              </a:rPr>
              <a:t>: </a:t>
            </a:r>
            <a:endParaRPr kumimoji="0" lang="en-US" sz="1400" b="0"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a:ln>
                  <a:noFill/>
                </a:ln>
                <a:solidFill>
                  <a:prstClr val="black"/>
                </a:solidFill>
                <a:effectLst/>
                <a:uLnTx/>
                <a:uFillTx/>
                <a:latin typeface="Calibri" panose="020F0502020204030204"/>
                <a:ea typeface="+mn-ea"/>
                <a:cs typeface="+mn-cs"/>
              </a:rPr>
              <a:t>Safety Risks: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a:ln>
                  <a:noFill/>
                </a:ln>
                <a:solidFill>
                  <a:prstClr val="black"/>
                </a:solidFill>
                <a:effectLst/>
                <a:uLnTx/>
                <a:uFillTx/>
                <a:latin typeface="Calibri" panose="020F0502020204030204"/>
                <a:ea typeface="+mn-ea"/>
                <a:cs typeface="+mn-cs"/>
              </a:rPr>
              <a:t>Falls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a:ln>
                  <a:noFill/>
                </a:ln>
                <a:solidFill>
                  <a:prstClr val="black"/>
                </a:solidFill>
                <a:effectLst/>
                <a:uLnTx/>
                <a:uFillTx/>
                <a:latin typeface="Calibri" panose="020F0502020204030204"/>
                <a:ea typeface="+mn-ea"/>
                <a:cs typeface="+mn-cs"/>
              </a:rPr>
              <a:t>Wandering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a:ln>
                  <a:noFill/>
                </a:ln>
                <a:solidFill>
                  <a:prstClr val="black"/>
                </a:solidFill>
                <a:effectLst/>
                <a:uLnTx/>
                <a:uFillTx/>
                <a:latin typeface="Calibri" panose="020F0502020204030204"/>
                <a:ea typeface="+mn-ea"/>
                <a:cs typeface="+mn-cs"/>
              </a:rPr>
              <a:t>Accidents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a:ln>
                  <a:noFill/>
                </a:ln>
                <a:solidFill>
                  <a:prstClr val="black"/>
                </a:solidFill>
                <a:effectLst/>
                <a:uLnTx/>
                <a:uFillTx/>
                <a:latin typeface="Calibri" panose="020F0502020204030204"/>
                <a:ea typeface="+mn-ea"/>
                <a:cs typeface="+mn-cs"/>
              </a:rPr>
              <a:t>Leaving the Stove 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a:ln>
                  <a:noFill/>
                </a:ln>
                <a:solidFill>
                  <a:prstClr val="black"/>
                </a:solidFill>
                <a:effectLst/>
                <a:uLnTx/>
                <a:uFillTx/>
                <a:latin typeface="Calibri" panose="020F0502020204030204"/>
                <a:ea typeface="+mn-ea"/>
                <a:cs typeface="+mn-cs"/>
              </a:rPr>
              <a:t>Weapons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a:ln>
                  <a:noFill/>
                </a:ln>
                <a:solidFill>
                  <a:prstClr val="black"/>
                </a:solidFill>
                <a:effectLst/>
                <a:uLnTx/>
                <a:uFillTx/>
                <a:latin typeface="Calibri" panose="020F0502020204030204"/>
                <a:ea typeface="+mn-ea"/>
                <a:cs typeface="+mn-cs"/>
              </a:rPr>
              <a:t>Driving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a:ln>
                  <a:noFill/>
                </a:ln>
                <a:solidFill>
                  <a:prstClr val="black"/>
                </a:solidFill>
                <a:effectLst/>
                <a:uLnTx/>
                <a:uFillTx/>
                <a:latin typeface="Calibri" panose="020F0502020204030204"/>
                <a:ea typeface="+mn-ea"/>
                <a:cs typeface="+mn-cs"/>
              </a:rPr>
              <a:t>Choking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a:ln>
                  <a:noFill/>
                </a:ln>
                <a:solidFill>
                  <a:prstClr val="black"/>
                </a:solidFill>
                <a:effectLst/>
                <a:uLnTx/>
                <a:uFillTx/>
                <a:latin typeface="Calibri" panose="020F0502020204030204"/>
                <a:ea typeface="+mn-ea"/>
                <a:cs typeface="+mn-cs"/>
              </a:rPr>
              <a:t>Left alone/supervision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1" u="none" strike="noStrike" kern="1200" cap="none" spc="0" normalizeH="0" baseline="0" noProof="0">
                <a:ln>
                  <a:noFill/>
                </a:ln>
                <a:solidFill>
                  <a:prstClr val="black"/>
                </a:solidFill>
                <a:effectLst/>
                <a:uLnTx/>
                <a:uFillTx/>
                <a:latin typeface="Calibri" panose="020F0502020204030204"/>
                <a:ea typeface="+mn-ea"/>
                <a:cs typeface="+mn-cs"/>
              </a:rPr>
              <a:t> </a:t>
            </a:r>
            <a:endParaRPr kumimoji="0" lang="en-US" sz="1400" b="0"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1" u="sng" strike="noStrike" kern="1200" cap="none" spc="0" normalizeH="0" baseline="0" noProof="0">
                <a:ln>
                  <a:noFill/>
                </a:ln>
                <a:solidFill>
                  <a:prstClr val="black"/>
                </a:solidFill>
                <a:effectLst/>
                <a:uLnTx/>
                <a:uFillTx/>
                <a:latin typeface="Calibri" panose="020F0502020204030204"/>
                <a:ea typeface="+mn-ea"/>
                <a:cs typeface="+mn-cs"/>
              </a:rPr>
              <a:t>Adaptations/Interventions</a:t>
            </a:r>
            <a:r>
              <a:rPr kumimoji="0" lang="en-US" sz="1400" b="1" i="1" u="none" strike="noStrike" kern="1200" cap="none" spc="0" normalizeH="0" baseline="0" noProof="0">
                <a:ln>
                  <a:noFill/>
                </a:ln>
                <a:solidFill>
                  <a:prstClr val="black"/>
                </a:solidFill>
                <a:effectLst/>
                <a:uLnTx/>
                <a:uFillTx/>
                <a:latin typeface="Calibri" panose="020F0502020204030204"/>
                <a:ea typeface="+mn-ea"/>
                <a:cs typeface="+mn-cs"/>
              </a:rPr>
              <a:t>:</a:t>
            </a:r>
            <a:endParaRPr kumimoji="0" lang="en-US" sz="1400" b="0"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a:ln>
                  <a:noFill/>
                </a:ln>
                <a:solidFill>
                  <a:prstClr val="black"/>
                </a:solidFill>
                <a:effectLst/>
                <a:uLnTx/>
                <a:uFillTx/>
                <a:latin typeface="Calibri" panose="020F0502020204030204"/>
                <a:ea typeface="+mn-ea"/>
                <a:cs typeface="+mn-cs"/>
              </a:rPr>
              <a:t>Home modifications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a:ln>
                  <a:noFill/>
                </a:ln>
                <a:solidFill>
                  <a:prstClr val="black"/>
                </a:solidFill>
                <a:effectLst/>
                <a:uLnTx/>
                <a:uFillTx/>
                <a:latin typeface="Calibri" panose="020F0502020204030204"/>
                <a:ea typeface="+mn-ea"/>
                <a:cs typeface="+mn-cs"/>
              </a:rPr>
              <a:t>Assistive devices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a:ln>
                  <a:noFill/>
                </a:ln>
                <a:solidFill>
                  <a:prstClr val="black"/>
                </a:solidFill>
                <a:effectLst/>
                <a:uLnTx/>
                <a:uFillTx/>
                <a:latin typeface="Calibri" panose="020F0502020204030204"/>
                <a:ea typeface="+mn-ea"/>
                <a:cs typeface="+mn-cs"/>
              </a:rPr>
              <a:t>Safety Technology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a:ln>
                  <a:noFill/>
                </a:ln>
                <a:solidFill>
                  <a:prstClr val="black"/>
                </a:solidFill>
                <a:effectLst/>
                <a:uLnTx/>
                <a:uFillTx/>
                <a:latin typeface="Calibri" panose="020F0502020204030204"/>
                <a:ea typeface="+mn-ea"/>
                <a:cs typeface="+mn-cs"/>
              </a:rPr>
              <a:t>Medical alert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a:ln>
                  <a:noFill/>
                </a:ln>
                <a:solidFill>
                  <a:prstClr val="black"/>
                </a:solidFill>
                <a:effectLst/>
                <a:uLnTx/>
                <a:uFillTx/>
                <a:latin typeface="Calibri" panose="020F0502020204030204"/>
                <a:ea typeface="+mn-ea"/>
                <a:cs typeface="+mn-cs"/>
              </a:rPr>
              <a:t>Adaptive phone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1" u="none" strike="noStrike" kern="1200" cap="none" spc="0" normalizeH="0" baseline="0" noProof="0">
                <a:ln>
                  <a:noFill/>
                </a:ln>
                <a:solidFill>
                  <a:prstClr val="black"/>
                </a:solidFill>
                <a:effectLst/>
                <a:uLnTx/>
                <a:uFillTx/>
                <a:latin typeface="Calibri" panose="020F0502020204030204"/>
                <a:ea typeface="+mn-ea"/>
                <a:cs typeface="+mn-cs"/>
              </a:rPr>
              <a:t> </a:t>
            </a:r>
            <a:endParaRPr kumimoji="0" lang="en-US" sz="1400" b="0"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1" u="sng" strike="noStrike" kern="1200" cap="none" spc="0" normalizeH="0" baseline="0" noProof="0">
                <a:ln>
                  <a:noFill/>
                </a:ln>
                <a:solidFill>
                  <a:prstClr val="black"/>
                </a:solidFill>
                <a:effectLst/>
                <a:uLnTx/>
                <a:uFillTx/>
                <a:latin typeface="Calibri" panose="020F0502020204030204"/>
                <a:ea typeface="+mn-ea"/>
                <a:cs typeface="+mn-cs"/>
              </a:rPr>
              <a:t>Care Plan</a:t>
            </a:r>
            <a:r>
              <a:rPr kumimoji="0" lang="en-US" sz="1400" b="1" i="1" u="none" strike="noStrike" kern="1200" cap="none" spc="0" normalizeH="0" baseline="0" noProof="0">
                <a:ln>
                  <a:noFill/>
                </a:ln>
                <a:solidFill>
                  <a:prstClr val="black"/>
                </a:solidFill>
                <a:effectLst/>
                <a:uLnTx/>
                <a:uFillTx/>
                <a:latin typeface="Calibri" panose="020F0502020204030204"/>
                <a:ea typeface="+mn-ea"/>
                <a:cs typeface="+mn-cs"/>
              </a:rPr>
              <a:t>: </a:t>
            </a:r>
            <a:endParaRPr kumimoji="0" lang="en-US" sz="1400" b="0" i="1"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a:ln>
                  <a:noFill/>
                </a:ln>
                <a:solidFill>
                  <a:prstClr val="black"/>
                </a:solidFill>
                <a:effectLst/>
                <a:uLnTx/>
                <a:uFillTx/>
                <a:latin typeface="Calibri" panose="020F0502020204030204"/>
                <a:ea typeface="+mn-ea"/>
                <a:cs typeface="+mn-cs"/>
              </a:rPr>
              <a:t>Follow-up with provider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a:ln>
                  <a:noFill/>
                </a:ln>
                <a:solidFill>
                  <a:prstClr val="black"/>
                </a:solidFill>
                <a:effectLst/>
                <a:uLnTx/>
                <a:uFillTx/>
                <a:latin typeface="Calibri" panose="020F0502020204030204"/>
                <a:ea typeface="+mn-ea"/>
                <a:cs typeface="+mn-cs"/>
              </a:rPr>
              <a:t>Rehab services (PT/OT/ST)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a:ln>
                  <a:noFill/>
                </a:ln>
                <a:solidFill>
                  <a:prstClr val="black"/>
                </a:solidFill>
                <a:effectLst/>
                <a:uLnTx/>
                <a:uFillTx/>
                <a:latin typeface="Calibri" panose="020F0502020204030204"/>
                <a:ea typeface="+mn-ea"/>
                <a:cs typeface="+mn-cs"/>
              </a:rPr>
              <a:t>Education materials for patient and CG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a:ln>
                  <a:noFill/>
                </a:ln>
                <a:solidFill>
                  <a:prstClr val="black"/>
                </a:solidFill>
                <a:effectLst/>
                <a:uLnTx/>
                <a:uFillTx/>
                <a:latin typeface="Calibri" panose="020F0502020204030204"/>
                <a:ea typeface="+mn-ea"/>
                <a:cs typeface="+mn-cs"/>
              </a:rPr>
              <a:t>Referrals (e.g. in-home care, day program, exercise, device/equipment)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prstClr val="black"/>
                </a:solidFill>
                <a:effectLst/>
                <a:uLnTx/>
                <a:uFillTx/>
                <a:latin typeface="Calibri" panose="020F0502020204030204"/>
                <a:ea typeface="+mn-ea"/>
                <a:cs typeface="+mn-cs"/>
              </a:rPr>
              <a:t> </a:t>
            </a: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24683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798A48C-03B9-74FB-1A7F-FDC7883AC50B}"/>
              </a:ext>
            </a:extLst>
          </p:cNvPr>
          <p:cNvSpPr>
            <a:spLocks noGrp="1"/>
          </p:cNvSpPr>
          <p:nvPr>
            <p:ph type="title"/>
          </p:nvPr>
        </p:nvSpPr>
        <p:spPr/>
        <p:txBody>
          <a:bodyPr>
            <a:normAutofit/>
          </a:bodyPr>
          <a:lstStyle/>
          <a:p>
            <a:r>
              <a:rPr lang="en-US" sz="4400"/>
              <a:t>Caregiver Well-Being</a:t>
            </a:r>
          </a:p>
        </p:txBody>
      </p:sp>
      <p:sp>
        <p:nvSpPr>
          <p:cNvPr id="5" name="Text Placeholder 4">
            <a:extLst>
              <a:ext uri="{FF2B5EF4-FFF2-40B4-BE49-F238E27FC236}">
                <a16:creationId xmlns:a16="http://schemas.microsoft.com/office/drawing/2014/main" id="{D6A33C03-819D-18B8-0897-6AC746C8019F}"/>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40414300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D8C252C-098F-46D6-B2A5-6099FB82B09D}"/>
              </a:ext>
            </a:extLst>
          </p:cNvPr>
          <p:cNvSpPr/>
          <p:nvPr/>
        </p:nvSpPr>
        <p:spPr>
          <a:xfrm>
            <a:off x="207818" y="165603"/>
            <a:ext cx="11776363" cy="5914889"/>
          </a:xfrm>
          <a:prstGeom prst="rect">
            <a:avLst/>
          </a:prstGeom>
        </p:spPr>
        <p:txBody>
          <a:bodyPr wrap="square" lIns="91440" tIns="45720" rIns="91440" bIns="45720" numCol="2" spcCol="91440" anchor="t">
            <a:spAutoFit/>
          </a:bodyPr>
          <a:lstStyle/>
          <a:p>
            <a:r>
              <a:rPr lang="en-US" sz="2400" b="1">
                <a:solidFill>
                  <a:srgbClr val="000000"/>
                </a:solidFill>
                <a:latin typeface="Calibri"/>
                <a:ea typeface="Calibri"/>
                <a:cs typeface="Calibri"/>
              </a:rPr>
              <a:t>Caregiver Well-Being Checklist</a:t>
            </a:r>
            <a:r>
              <a:rPr lang="en-US" sz="2400">
                <a:solidFill>
                  <a:srgbClr val="000000"/>
                </a:solidFill>
                <a:latin typeface="Calibri"/>
                <a:ea typeface="Calibri"/>
                <a:cs typeface="Calibri"/>
              </a:rPr>
              <a:t> </a:t>
            </a:r>
            <a:endParaRPr lang="en-US" sz="2400">
              <a:solidFill>
                <a:srgbClr val="000000"/>
              </a:solidFill>
              <a:latin typeface="Calibri" panose="020F0502020204030204" pitchFamily="34" charset="0"/>
              <a:ea typeface="Calibri" panose="020F0502020204030204" pitchFamily="34" charset="0"/>
              <a:cs typeface="Calibri"/>
            </a:endParaRPr>
          </a:p>
          <a:p>
            <a:pPr lvl="0"/>
            <a:endParaRPr lang="en-US" sz="1000">
              <a:solidFill>
                <a:srgbClr val="000000"/>
              </a:solidFill>
              <a:latin typeface="Calibri"/>
              <a:ea typeface="Calibri"/>
              <a:cs typeface="Calibri"/>
            </a:endParaRPr>
          </a:p>
          <a:p>
            <a:r>
              <a:rPr lang="en-US" sz="1200">
                <a:solidFill>
                  <a:srgbClr val="211D1E"/>
                </a:solidFill>
                <a:latin typeface="Calibri"/>
                <a:ea typeface="Calibri"/>
                <a:cs typeface="Calibri"/>
              </a:rPr>
              <a:t>If needed, additional information can be found in the Full Caregiver Well-Being Module</a:t>
            </a:r>
          </a:p>
          <a:p>
            <a:r>
              <a:rPr lang="en-US" sz="1200" b="1">
                <a:solidFill>
                  <a:srgbClr val="FF0000"/>
                </a:solidFill>
                <a:latin typeface="Calibri"/>
                <a:ea typeface="Calibri"/>
                <a:cs typeface="Calibri"/>
              </a:rPr>
              <a:t>1. SCREEN</a:t>
            </a:r>
            <a:r>
              <a:rPr lang="en-US" sz="1200">
                <a:solidFill>
                  <a:srgbClr val="FF0000"/>
                </a:solidFill>
                <a:latin typeface="Calibri"/>
                <a:ea typeface="Calibri"/>
                <a:cs typeface="Calibri"/>
              </a:rPr>
              <a:t> </a:t>
            </a:r>
          </a:p>
          <a:p>
            <a:r>
              <a:rPr lang="en-US" sz="1200" b="1">
                <a:latin typeface="Calibri"/>
                <a:ea typeface="Calibri"/>
                <a:cs typeface="Calibri"/>
              </a:rPr>
              <a:t>□ Review </a:t>
            </a:r>
            <a:r>
              <a:rPr lang="en-US" sz="1200" b="1">
                <a:solidFill>
                  <a:srgbClr val="000000"/>
                </a:solidFill>
                <a:latin typeface="Calibri"/>
                <a:ea typeface="Calibri"/>
                <a:cs typeface="Calibri"/>
              </a:rPr>
              <a:t>assessment for Behavior Symptoms </a:t>
            </a:r>
            <a:r>
              <a:rPr lang="en-US" sz="1200">
                <a:solidFill>
                  <a:srgbClr val="000000"/>
                </a:solidFill>
                <a:latin typeface="Calibri"/>
                <a:ea typeface="Calibri"/>
                <a:cs typeface="Calibri"/>
              </a:rPr>
              <a:t>from Needs Assessment </a:t>
            </a:r>
            <a:r>
              <a:rPr lang="en-US" sz="1200">
                <a:latin typeface="Calibri"/>
                <a:ea typeface="Calibri"/>
                <a:cs typeface="Calibri"/>
              </a:rPr>
              <a:t>NPI-Q and </a:t>
            </a:r>
            <a:r>
              <a:rPr lang="en-US" sz="1200" b="1">
                <a:latin typeface="Calibri"/>
                <a:ea typeface="Calibri"/>
                <a:cs typeface="Calibri"/>
              </a:rPr>
              <a:t>Caregiver Stress </a:t>
            </a:r>
            <a:r>
              <a:rPr lang="en-US" sz="1200">
                <a:latin typeface="Calibri"/>
                <a:ea typeface="Calibri"/>
                <a:cs typeface="Calibri"/>
              </a:rPr>
              <a:t>from the Caregiver Strain Index </a:t>
            </a:r>
          </a:p>
          <a:p>
            <a:r>
              <a:rPr lang="en-US" sz="1200" b="1">
                <a:latin typeface="Calibri"/>
                <a:ea typeface="Calibri"/>
                <a:cs typeface="Calibri"/>
              </a:rPr>
              <a:t>NOTE: </a:t>
            </a:r>
            <a:r>
              <a:rPr lang="en-US" sz="1200">
                <a:latin typeface="Calibri"/>
                <a:ea typeface="Calibri"/>
                <a:cs typeface="Calibri"/>
              </a:rPr>
              <a:t>Also screen </a:t>
            </a:r>
            <a:r>
              <a:rPr lang="en-US" sz="1200">
                <a:solidFill>
                  <a:srgbClr val="000000"/>
                </a:solidFill>
                <a:latin typeface="Calibri"/>
                <a:ea typeface="Calibri"/>
                <a:cs typeface="Calibri"/>
              </a:rPr>
              <a:t>for behavior/function changes and changes in medications </a:t>
            </a:r>
            <a:endParaRPr lang="en-US" sz="1200">
              <a:latin typeface="Calibri"/>
              <a:ea typeface="Calibri"/>
              <a:cs typeface="Calibri"/>
            </a:endParaRPr>
          </a:p>
          <a:p>
            <a:endParaRPr lang="en-US" sz="1200">
              <a:solidFill>
                <a:srgbClr val="000000"/>
              </a:solidFill>
              <a:latin typeface="Calibri"/>
              <a:ea typeface="Calibri"/>
              <a:cs typeface="Calibri"/>
            </a:endParaRPr>
          </a:p>
          <a:p>
            <a:r>
              <a:rPr lang="en-US" sz="1200" b="1">
                <a:solidFill>
                  <a:srgbClr val="000000"/>
                </a:solidFill>
                <a:latin typeface="Calibri"/>
                <a:ea typeface="Calibri"/>
                <a:cs typeface="Calibri"/>
              </a:rPr>
              <a:t> □ Ask empathic questions</a:t>
            </a:r>
            <a:r>
              <a:rPr lang="en-US" sz="1200">
                <a:solidFill>
                  <a:srgbClr val="000000"/>
                </a:solidFill>
                <a:latin typeface="Calibri"/>
                <a:ea typeface="Calibri"/>
                <a:cs typeface="Calibri"/>
              </a:rPr>
              <a:t>  (note other </a:t>
            </a:r>
          </a:p>
          <a:p>
            <a:pPr marL="742950" lvl="1" indent="-285750">
              <a:buFont typeface="Arial"/>
              <a:buChar char="•"/>
            </a:pPr>
            <a:r>
              <a:rPr lang="en-US" sz="1200">
                <a:latin typeface="Calibri"/>
                <a:ea typeface="Calibri"/>
                <a:cs typeface="Calibri"/>
              </a:rPr>
              <a:t>Tell me about two of the most difficult things you are dealing with right now. </a:t>
            </a:r>
          </a:p>
          <a:p>
            <a:pPr marL="742950" lvl="1" indent="-285750">
              <a:buFont typeface="Arial"/>
              <a:buChar char="•"/>
            </a:pPr>
            <a:r>
              <a:rPr lang="en-US" sz="1200">
                <a:latin typeface="Calibri"/>
                <a:ea typeface="Calibri"/>
                <a:cs typeface="Calibri"/>
              </a:rPr>
              <a:t>What do you think might be most helpful to you in the next month or so? </a:t>
            </a:r>
          </a:p>
          <a:p>
            <a:pPr marL="742950" lvl="1" indent="-285750">
              <a:buFont typeface="Arial"/>
              <a:buChar char="•"/>
            </a:pPr>
            <a:r>
              <a:rPr lang="en-US" sz="1200">
                <a:latin typeface="Calibri"/>
                <a:ea typeface="Calibri"/>
                <a:cs typeface="Calibri"/>
              </a:rPr>
              <a:t>How are you managing everything? </a:t>
            </a:r>
          </a:p>
          <a:p>
            <a:pPr lvl="1"/>
            <a:endParaRPr lang="en-US" sz="1200">
              <a:solidFill>
                <a:srgbClr val="000000"/>
              </a:solidFill>
              <a:latin typeface="Calibri"/>
              <a:ea typeface="Calibri"/>
              <a:cs typeface="Calibri"/>
            </a:endParaRPr>
          </a:p>
          <a:p>
            <a:pPr lvl="1"/>
            <a:r>
              <a:rPr lang="en-US" sz="1200" b="1">
                <a:solidFill>
                  <a:srgbClr val="FF0000"/>
                </a:solidFill>
                <a:latin typeface="Calibri"/>
                <a:ea typeface="Calibri"/>
                <a:cs typeface="Calibri"/>
              </a:rPr>
              <a:t>2. CARE PLANNING: ENGAGE IN COLLABORATIVE GOAL SETTING/ESTABLISH A FOLLOW-UP PLAN</a:t>
            </a:r>
            <a:r>
              <a:rPr lang="en-US" sz="1200">
                <a:solidFill>
                  <a:srgbClr val="FF0000"/>
                </a:solidFill>
                <a:latin typeface="Calibri"/>
                <a:ea typeface="Calibri"/>
                <a:cs typeface="Calibri"/>
              </a:rPr>
              <a:t> </a:t>
            </a:r>
          </a:p>
          <a:p>
            <a:pPr marL="285750" indent="-285750">
              <a:buFont typeface="Symbol"/>
              <a:buChar char="•"/>
            </a:pPr>
            <a:r>
              <a:rPr lang="en-US" sz="1200">
                <a:solidFill>
                  <a:srgbClr val="000000"/>
                </a:solidFill>
                <a:latin typeface="Calibri"/>
                <a:ea typeface="Calibri"/>
                <a:cs typeface="Calibri"/>
              </a:rPr>
              <a:t>Here are some questions to help clarify goals and support success.  </a:t>
            </a:r>
          </a:p>
          <a:p>
            <a:pPr marL="742950" lvl="1" indent="-285750">
              <a:buFont typeface="Courier New"/>
              <a:buChar char="○"/>
            </a:pPr>
            <a:r>
              <a:rPr lang="en-US" sz="1200">
                <a:solidFill>
                  <a:srgbClr val="000000"/>
                </a:solidFill>
                <a:latin typeface="Calibri"/>
                <a:ea typeface="Calibri"/>
                <a:cs typeface="Calibri"/>
              </a:rPr>
              <a:t>Why is a follow-up plan important to you?  </a:t>
            </a:r>
          </a:p>
          <a:p>
            <a:pPr marL="742950" lvl="1" indent="-285750">
              <a:buFont typeface="Courier New"/>
              <a:buChar char="○"/>
            </a:pPr>
            <a:r>
              <a:rPr lang="en-US" sz="1200">
                <a:solidFill>
                  <a:srgbClr val="000000"/>
                </a:solidFill>
                <a:latin typeface="Calibri"/>
                <a:ea typeface="Calibri"/>
                <a:cs typeface="Calibri"/>
              </a:rPr>
              <a:t>How do you want to feel?  </a:t>
            </a:r>
          </a:p>
          <a:p>
            <a:pPr marL="742950" lvl="1" indent="-285750">
              <a:buFont typeface="Courier New"/>
              <a:buChar char="○"/>
            </a:pPr>
            <a:r>
              <a:rPr lang="en-US" sz="1200">
                <a:solidFill>
                  <a:srgbClr val="000000"/>
                </a:solidFill>
                <a:latin typeface="Calibri"/>
                <a:ea typeface="Calibri"/>
                <a:cs typeface="Calibri"/>
              </a:rPr>
              <a:t>How does this goal/change reflect your values or who you are?  </a:t>
            </a:r>
          </a:p>
          <a:p>
            <a:pPr marL="742950" lvl="1" indent="-285750">
              <a:buFont typeface="Courier New"/>
              <a:buChar char="○"/>
            </a:pPr>
            <a:r>
              <a:rPr lang="en-US" sz="1200">
                <a:solidFill>
                  <a:srgbClr val="000000"/>
                </a:solidFill>
                <a:latin typeface="Calibri"/>
                <a:ea typeface="Calibri"/>
                <a:cs typeface="Calibri"/>
              </a:rPr>
              <a:t>What are some baby steps towards your goal that you could do today or this week? </a:t>
            </a:r>
          </a:p>
          <a:p>
            <a:pPr marL="742950" lvl="1" indent="-285750">
              <a:spcBef>
                <a:spcPts val="0"/>
              </a:spcBef>
              <a:spcAft>
                <a:spcPts val="0"/>
              </a:spcAft>
              <a:buFont typeface="Courier New"/>
              <a:buChar char="○"/>
            </a:pPr>
            <a:r>
              <a:rPr lang="en-US" sz="1200">
                <a:solidFill>
                  <a:srgbClr val="000000"/>
                </a:solidFill>
                <a:latin typeface="Calibri"/>
                <a:ea typeface="Calibri"/>
                <a:cs typeface="Calibri"/>
              </a:rPr>
              <a:t>How can you change things in your environment to make this easier? (calendar reminders, inspirational cues, limit temptations/distractions) </a:t>
            </a:r>
          </a:p>
          <a:p>
            <a:pPr lvl="1"/>
            <a:endParaRPr lang="en-US" sz="1200">
              <a:solidFill>
                <a:srgbClr val="000000"/>
              </a:solidFill>
              <a:latin typeface="Calibri"/>
              <a:ea typeface="Calibri"/>
              <a:cs typeface="Calibri"/>
            </a:endParaRPr>
          </a:p>
          <a:p>
            <a:pPr lvl="1"/>
            <a:r>
              <a:rPr lang="en-US" sz="1200" b="1">
                <a:solidFill>
                  <a:srgbClr val="FF0000"/>
                </a:solidFill>
                <a:latin typeface="Calibri"/>
                <a:ea typeface="Calibri"/>
                <a:cs typeface="Calibri"/>
              </a:rPr>
              <a:t>3. EDUCATE: PROVIDE MATERIALS AND ARRANGE FOLLOW-UP</a:t>
            </a:r>
            <a:r>
              <a:rPr lang="en-US" sz="1200">
                <a:solidFill>
                  <a:srgbClr val="FF0000"/>
                </a:solidFill>
                <a:latin typeface="Calibri"/>
                <a:ea typeface="Calibri"/>
                <a:cs typeface="Calibri"/>
              </a:rPr>
              <a:t> </a:t>
            </a:r>
          </a:p>
          <a:p>
            <a:pPr lvl="1"/>
            <a:r>
              <a:rPr lang="en-US" sz="1200" b="1">
                <a:solidFill>
                  <a:srgbClr val="000000"/>
                </a:solidFill>
                <a:latin typeface="Calibri"/>
                <a:ea typeface="Calibri"/>
                <a:cs typeface="Calibri"/>
              </a:rPr>
              <a:t>Pull Caregiver materials from Resources in Dropbox</a:t>
            </a:r>
            <a:endParaRPr lang="en-US" sz="1200">
              <a:solidFill>
                <a:srgbClr val="000000"/>
              </a:solidFill>
              <a:latin typeface="Calibri"/>
              <a:ea typeface="Calibri"/>
              <a:cs typeface="Calibri"/>
            </a:endParaRPr>
          </a:p>
          <a:p>
            <a:pPr lvl="1"/>
            <a:r>
              <a:rPr lang="en-US" sz="1200" u="sng">
                <a:solidFill>
                  <a:srgbClr val="0563C1"/>
                </a:solidFill>
                <a:latin typeface="Calibri"/>
                <a:ea typeface="Calibri"/>
                <a:cs typeface="Calibri"/>
                <a:hlinkClick r:id="rId2"/>
              </a:rPr>
              <a:t>Caregiver Wellbeing Packet (customize for individual needs): LOTS OF GREAT COMMUNICATION TIPS IN ACTUAL PROTOCOL </a:t>
            </a:r>
            <a:endParaRPr lang="en-US" sz="1200">
              <a:solidFill>
                <a:srgbClr val="000000"/>
              </a:solidFill>
              <a:latin typeface="Calibri"/>
              <a:ea typeface="Calibri"/>
              <a:cs typeface="Calibri"/>
            </a:endParaRPr>
          </a:p>
          <a:p>
            <a:pPr lvl="1"/>
            <a:r>
              <a:rPr lang="en-US" sz="1200" u="sng">
                <a:solidFill>
                  <a:srgbClr val="0563C1"/>
                </a:solidFill>
                <a:latin typeface="Calibri"/>
                <a:ea typeface="Calibri"/>
                <a:cs typeface="Calibri"/>
                <a:hlinkClick r:id="rId3"/>
              </a:rPr>
              <a:t>The Art of Asking for Help </a:t>
            </a:r>
            <a:endParaRPr lang="en-US" sz="1200">
              <a:solidFill>
                <a:srgbClr val="000000"/>
              </a:solidFill>
              <a:latin typeface="Calibri"/>
              <a:ea typeface="Calibri"/>
              <a:cs typeface="Calibri"/>
            </a:endParaRPr>
          </a:p>
          <a:p>
            <a:pPr lvl="1"/>
            <a:r>
              <a:rPr lang="en-US" sz="1200" u="sng">
                <a:solidFill>
                  <a:srgbClr val="0563C1"/>
                </a:solidFill>
                <a:latin typeface="Calibri"/>
                <a:ea typeface="Calibri"/>
                <a:cs typeface="Calibri"/>
                <a:hlinkClick r:id="rId4"/>
              </a:rPr>
              <a:t>Ambiguous Loss (FCA) </a:t>
            </a:r>
            <a:endParaRPr lang="en-US" sz="1200">
              <a:solidFill>
                <a:srgbClr val="000000"/>
              </a:solidFill>
              <a:latin typeface="Calibri"/>
              <a:ea typeface="Calibri"/>
              <a:cs typeface="Calibri"/>
            </a:endParaRPr>
          </a:p>
          <a:p>
            <a:pPr lvl="1"/>
            <a:r>
              <a:rPr lang="en-US" sz="1200" u="sng">
                <a:solidFill>
                  <a:srgbClr val="0563C1"/>
                </a:solidFill>
                <a:latin typeface="Calibri"/>
                <a:ea typeface="Calibri"/>
                <a:cs typeface="Calibri"/>
                <a:hlinkClick r:id="rId5"/>
              </a:rPr>
              <a:t>Finding the Joy in Caregiving </a:t>
            </a:r>
            <a:endParaRPr lang="en-US" sz="1200">
              <a:solidFill>
                <a:srgbClr val="000000"/>
              </a:solidFill>
              <a:latin typeface="Calibri"/>
              <a:ea typeface="Calibri"/>
              <a:cs typeface="Calibri"/>
            </a:endParaRPr>
          </a:p>
          <a:p>
            <a:pPr lvl="1"/>
            <a:r>
              <a:rPr lang="en-US" sz="1200" u="sng">
                <a:solidFill>
                  <a:srgbClr val="0563C1"/>
                </a:solidFill>
                <a:latin typeface="Calibri"/>
                <a:ea typeface="Calibri"/>
                <a:cs typeface="Calibri"/>
                <a:hlinkClick r:id="rId6"/>
              </a:rPr>
              <a:t>Dementia, Caregiving, and Controlling Frustration (FCA) </a:t>
            </a:r>
            <a:endParaRPr lang="en-US" sz="1200">
              <a:solidFill>
                <a:srgbClr val="000000"/>
              </a:solidFill>
              <a:latin typeface="Calibri"/>
              <a:ea typeface="Calibri"/>
              <a:cs typeface="Calibri"/>
            </a:endParaRPr>
          </a:p>
          <a:p>
            <a:pPr lvl="1"/>
            <a:r>
              <a:rPr lang="en-US" sz="1200" u="sng">
                <a:solidFill>
                  <a:srgbClr val="0563C1"/>
                </a:solidFill>
                <a:latin typeface="Calibri"/>
                <a:ea typeface="Calibri"/>
                <a:cs typeface="Calibri"/>
                <a:hlinkClick r:id="rId7"/>
              </a:rPr>
              <a:t>Dealing with Guilt (Alzheimer’s Society) </a:t>
            </a:r>
            <a:endParaRPr lang="en-US" sz="1200">
              <a:solidFill>
                <a:srgbClr val="000000"/>
              </a:solidFill>
              <a:latin typeface="Calibri"/>
              <a:ea typeface="Calibri"/>
              <a:cs typeface="Calibri"/>
            </a:endParaRPr>
          </a:p>
          <a:p>
            <a:pPr lvl="1"/>
            <a:r>
              <a:rPr lang="en-US" sz="1200" u="sng">
                <a:solidFill>
                  <a:srgbClr val="0563C1"/>
                </a:solidFill>
                <a:latin typeface="Calibri"/>
                <a:ea typeface="Calibri"/>
                <a:cs typeface="Calibri"/>
                <a:hlinkClick r:id="rId8"/>
              </a:rPr>
              <a:t>Taking Care of Yourself (Alzheimer’s Association) </a:t>
            </a:r>
            <a:endParaRPr lang="en-US" sz="1200">
              <a:solidFill>
                <a:srgbClr val="000000"/>
              </a:solidFill>
              <a:latin typeface="Calibri"/>
              <a:ea typeface="Calibri"/>
              <a:cs typeface="Calibri"/>
            </a:endParaRPr>
          </a:p>
          <a:p>
            <a:pPr lvl="1"/>
            <a:r>
              <a:rPr lang="en-US" sz="1200" u="sng">
                <a:solidFill>
                  <a:srgbClr val="0563C1"/>
                </a:solidFill>
                <a:latin typeface="Calibri"/>
                <a:ea typeface="Calibri"/>
                <a:cs typeface="Calibri"/>
                <a:hlinkClick r:id="rId9"/>
              </a:rPr>
              <a:t>Self Check Tool for Caregivers</a:t>
            </a:r>
            <a:endParaRPr lang="en-US" sz="1200">
              <a:solidFill>
                <a:srgbClr val="000000"/>
              </a:solidFill>
              <a:latin typeface="Calibri"/>
              <a:ea typeface="Calibri"/>
              <a:cs typeface="Calibri"/>
            </a:endParaRPr>
          </a:p>
          <a:p>
            <a:pPr lvl="1"/>
            <a:r>
              <a:rPr lang="en-US" sz="1200" u="sng">
                <a:solidFill>
                  <a:srgbClr val="0563C1"/>
                </a:solidFill>
                <a:latin typeface="Calibri"/>
                <a:ea typeface="Calibri"/>
                <a:cs typeface="Calibri"/>
                <a:hlinkClick r:id="rId10"/>
              </a:rPr>
              <a:t>Self Check Tool for PWD</a:t>
            </a:r>
            <a:endParaRPr lang="en-US" sz="1200">
              <a:solidFill>
                <a:srgbClr val="000000"/>
              </a:solidFill>
              <a:latin typeface="Calibri"/>
              <a:ea typeface="Calibri"/>
              <a:cs typeface="Calibri"/>
            </a:endParaRPr>
          </a:p>
          <a:p>
            <a:pPr lvl="1"/>
            <a:r>
              <a:rPr lang="en-US" sz="1200" u="sng">
                <a:solidFill>
                  <a:srgbClr val="0563C1"/>
                </a:solidFill>
                <a:latin typeface="Calibri"/>
                <a:ea typeface="Calibri"/>
                <a:cs typeface="Calibri"/>
                <a:hlinkClick r:id="rId11"/>
              </a:rPr>
              <a:t>Tips for Introducing a New Home</a:t>
            </a:r>
            <a:endParaRPr lang="en-US" sz="1200">
              <a:solidFill>
                <a:srgbClr val="000000"/>
              </a:solidFill>
              <a:latin typeface="Calibri"/>
              <a:ea typeface="Calibri"/>
              <a:cs typeface="Calibri"/>
            </a:endParaRPr>
          </a:p>
          <a:p>
            <a:pPr lvl="1"/>
            <a:r>
              <a:rPr lang="en-US" sz="1200" u="sng">
                <a:solidFill>
                  <a:srgbClr val="0563C1"/>
                </a:solidFill>
                <a:latin typeface="Calibri"/>
                <a:ea typeface="Calibri"/>
                <a:cs typeface="Calibri"/>
                <a:hlinkClick r:id="rId12"/>
              </a:rPr>
              <a:t>Supportive Communication Tips</a:t>
            </a:r>
            <a:endParaRPr lang="en-US" sz="1200">
              <a:solidFill>
                <a:srgbClr val="000000"/>
              </a:solidFill>
              <a:latin typeface="Calibri"/>
              <a:ea typeface="Calibri"/>
              <a:cs typeface="Calibri"/>
            </a:endParaRPr>
          </a:p>
          <a:p>
            <a:pPr lvl="1"/>
            <a:r>
              <a:rPr lang="en-US" sz="1200" u="sng">
                <a:solidFill>
                  <a:srgbClr val="0563C1"/>
                </a:solidFill>
                <a:latin typeface="Calibri"/>
                <a:ea typeface="Calibri"/>
                <a:cs typeface="Calibri"/>
                <a:hlinkClick r:id="rId13"/>
              </a:rPr>
              <a:t>Alzheimer’s Association Activities at Home</a:t>
            </a:r>
            <a:endParaRPr lang="en-US" sz="1200">
              <a:solidFill>
                <a:srgbClr val="000000"/>
              </a:solidFill>
              <a:latin typeface="Calibri"/>
              <a:ea typeface="Calibri"/>
              <a:cs typeface="Calibri"/>
            </a:endParaRPr>
          </a:p>
          <a:p>
            <a:pPr lvl="1"/>
            <a:endParaRPr lang="en-US" sz="1000">
              <a:solidFill>
                <a:srgbClr val="000000"/>
              </a:solidFill>
              <a:latin typeface="Calibri"/>
              <a:ea typeface="Calibri"/>
              <a:cs typeface="Calibri"/>
            </a:endParaRPr>
          </a:p>
          <a:p>
            <a:pPr lvl="0"/>
            <a:endParaRPr lang="en-US" sz="2400" b="1">
              <a:solidFill>
                <a:srgbClr val="000000"/>
              </a:solidFill>
              <a:latin typeface="Calibri" panose="020F0502020204030204" pitchFamily="34" charset="0"/>
              <a:ea typeface="Calibri" panose="020F0502020204030204" pitchFamily="34" charset="0"/>
              <a:cs typeface="Calibri"/>
            </a:endParaRPr>
          </a:p>
        </p:txBody>
      </p:sp>
    </p:spTree>
    <p:extLst>
      <p:ext uri="{BB962C8B-B14F-4D97-AF65-F5344CB8AC3E}">
        <p14:creationId xmlns:p14="http://schemas.microsoft.com/office/powerpoint/2010/main" val="9476989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AEA31D6-05AE-459A-A57A-BEC4F2537F07}"/>
              </a:ext>
            </a:extLst>
          </p:cNvPr>
          <p:cNvSpPr/>
          <p:nvPr/>
        </p:nvSpPr>
        <p:spPr>
          <a:xfrm>
            <a:off x="0" y="99883"/>
            <a:ext cx="11951854" cy="5324535"/>
          </a:xfrm>
          <a:prstGeom prst="rect">
            <a:avLst/>
          </a:prstGeom>
        </p:spPr>
        <p:txBody>
          <a:bodyPr wrap="square" lIns="91440" tIns="45720" rIns="91440" bIns="45720" anchor="t">
            <a:spAutoFit/>
          </a:bodyPr>
          <a:lstStyle/>
          <a:p>
            <a:pPr lvl="0"/>
            <a:r>
              <a:rPr lang="en-US" sz="2400" b="1">
                <a:solidFill>
                  <a:srgbClr val="000000"/>
                </a:solidFill>
                <a:latin typeface="Calibri" panose="020F0502020204030204" pitchFamily="34" charset="0"/>
                <a:ea typeface="Calibri" panose="020F0502020204030204" pitchFamily="34" charset="0"/>
              </a:rPr>
              <a:t>Caregiver Well-Being Protocol Checklist</a:t>
            </a:r>
            <a:endParaRPr lang="en-US" sz="2400">
              <a:solidFill>
                <a:srgbClr val="000000"/>
              </a:solidFill>
              <a:latin typeface="Calibri" panose="020F0502020204030204" pitchFamily="34" charset="0"/>
              <a:ea typeface="Calibri" panose="020F0502020204030204" pitchFamily="34" charset="0"/>
            </a:endParaRPr>
          </a:p>
          <a:p>
            <a:r>
              <a:rPr lang="en-US" sz="1400" b="1">
                <a:solidFill>
                  <a:srgbClr val="FF0000"/>
                </a:solidFill>
                <a:latin typeface="Calibri"/>
                <a:ea typeface="Calibri"/>
                <a:cs typeface="Calibri"/>
              </a:rPr>
              <a:t>4</a:t>
            </a:r>
            <a:r>
              <a:rPr lang="en-US" sz="1400" b="1">
                <a:solidFill>
                  <a:srgbClr val="FF0000"/>
                </a:solidFill>
                <a:effectLst/>
                <a:latin typeface="Calibri"/>
                <a:ea typeface="Calibri"/>
                <a:cs typeface="Calibri"/>
              </a:rPr>
              <a:t>. DOCUMENT IN EPIC</a:t>
            </a:r>
            <a:r>
              <a:rPr lang="en-US" sz="1400" b="1">
                <a:solidFill>
                  <a:srgbClr val="FF0000"/>
                </a:solidFill>
                <a:latin typeface="Calibri"/>
                <a:ea typeface="Calibri"/>
                <a:cs typeface="Calibri"/>
              </a:rPr>
              <a:t>:</a:t>
            </a:r>
            <a:r>
              <a:rPr lang="en-US" sz="1400">
                <a:solidFill>
                  <a:srgbClr val="FF0000"/>
                </a:solidFill>
                <a:latin typeface="Calibri"/>
                <a:ea typeface="Calibri"/>
                <a:cs typeface="Calibri"/>
              </a:rPr>
              <a:t> </a:t>
            </a:r>
            <a:r>
              <a:rPr lang="en-US" sz="1400">
                <a:solidFill>
                  <a:srgbClr val="FF0000"/>
                </a:solidFill>
              </a:rPr>
              <a:t> </a:t>
            </a:r>
            <a:endParaRPr lang="en-US" sz="1400">
              <a:solidFill>
                <a:srgbClr val="FF0000"/>
              </a:solidFill>
              <a:latin typeface="Calibri" panose="020F0502020204030204" pitchFamily="34" charset="0"/>
              <a:ea typeface="Calibri" panose="020F0502020204030204" pitchFamily="34" charset="0"/>
              <a:cs typeface="Calibri"/>
            </a:endParaRPr>
          </a:p>
          <a:p>
            <a:r>
              <a:rPr lang="en-US" sz="1400" err="1">
                <a:highlight>
                  <a:srgbClr val="FFFF00"/>
                </a:highlight>
              </a:rPr>
              <a:t>Smartphrase</a:t>
            </a:r>
            <a:r>
              <a:rPr lang="en-US" sz="1400">
                <a:highlight>
                  <a:srgbClr val="FFFF00"/>
                </a:highlight>
              </a:rPr>
              <a:t>:  </a:t>
            </a:r>
            <a:endParaRPr lang="en-US" sz="1400">
              <a:solidFill>
                <a:srgbClr val="000000"/>
              </a:solidFill>
              <a:highlight>
                <a:srgbClr val="FFFF00"/>
              </a:highlight>
              <a:latin typeface="Calibri" panose="020F0502020204030204" pitchFamily="34" charset="0"/>
              <a:ea typeface="Calibri" panose="020F0502020204030204" pitchFamily="34" charset="0"/>
              <a:cs typeface="Calibri"/>
            </a:endParaRPr>
          </a:p>
          <a:p>
            <a:r>
              <a:rPr lang="en-US" sz="1400"/>
              <a:t>Current issues/needs:</a:t>
            </a:r>
            <a:endParaRPr lang="en-US" sz="1400">
              <a:ea typeface="Calibri"/>
              <a:cs typeface="Calibri"/>
            </a:endParaRPr>
          </a:p>
          <a:p>
            <a:r>
              <a:rPr lang="en-US" sz="1400"/>
              <a:t>Behavior/function changes:</a:t>
            </a:r>
            <a:endParaRPr lang="en-US" sz="1400">
              <a:ea typeface="Calibri"/>
              <a:cs typeface="Calibri"/>
            </a:endParaRPr>
          </a:p>
          <a:p>
            <a:r>
              <a:rPr lang="en-US" sz="1400"/>
              <a:t>Medication changes/issues</a:t>
            </a:r>
            <a:endParaRPr lang="en-US" sz="1400">
              <a:ea typeface="Calibri"/>
              <a:cs typeface="Calibri"/>
            </a:endParaRPr>
          </a:p>
          <a:p>
            <a:r>
              <a:rPr lang="en-US" sz="1400"/>
              <a:t>Caregiver strengths:</a:t>
            </a:r>
            <a:endParaRPr lang="en-US" sz="1400">
              <a:ea typeface="Calibri"/>
              <a:cs typeface="Calibri"/>
            </a:endParaRPr>
          </a:p>
          <a:p>
            <a:r>
              <a:rPr lang="en-US" sz="1400"/>
              <a:t>Caregiver physical/mental health promotion</a:t>
            </a:r>
            <a:endParaRPr lang="en-US" sz="1400">
              <a:ea typeface="Calibri"/>
              <a:cs typeface="Calibri"/>
            </a:endParaRPr>
          </a:p>
          <a:p>
            <a:r>
              <a:rPr lang="en-US" sz="1400"/>
              <a:t>Medical/dental/psych visits</a:t>
            </a:r>
            <a:endParaRPr lang="en-US" sz="1400">
              <a:ea typeface="Calibri"/>
              <a:cs typeface="Calibri"/>
            </a:endParaRPr>
          </a:p>
          <a:p>
            <a:r>
              <a:rPr lang="en-US" sz="1400"/>
              <a:t>Sleep :</a:t>
            </a:r>
            <a:endParaRPr lang="en-US" sz="1400">
              <a:ea typeface="Calibri"/>
              <a:cs typeface="Calibri"/>
            </a:endParaRPr>
          </a:p>
          <a:p>
            <a:r>
              <a:rPr lang="en-US" sz="1400"/>
              <a:t>Exercise :</a:t>
            </a:r>
            <a:endParaRPr lang="en-US" sz="1400">
              <a:ea typeface="Calibri"/>
              <a:cs typeface="Calibri"/>
            </a:endParaRPr>
          </a:p>
          <a:p>
            <a:r>
              <a:rPr lang="en-US" sz="1400"/>
              <a:t>Diet :</a:t>
            </a:r>
            <a:endParaRPr lang="en-US" sz="1400">
              <a:ea typeface="Calibri"/>
              <a:cs typeface="Calibri"/>
            </a:endParaRPr>
          </a:p>
          <a:p>
            <a:r>
              <a:rPr lang="en-US" sz="1400"/>
              <a:t>Grief/loss :</a:t>
            </a:r>
            <a:endParaRPr lang="en-US" sz="1400">
              <a:ea typeface="Calibri"/>
              <a:cs typeface="Calibri"/>
            </a:endParaRPr>
          </a:p>
          <a:p>
            <a:r>
              <a:rPr lang="en-US" sz="1400"/>
              <a:t>Social Support: </a:t>
            </a:r>
            <a:endParaRPr lang="en-US" sz="1400">
              <a:ea typeface="Calibri"/>
              <a:cs typeface="Calibri"/>
            </a:endParaRPr>
          </a:p>
          <a:p>
            <a:r>
              <a:rPr lang="en-US" sz="1400"/>
              <a:t>Hobbies/Cultural/Spiritual Practices: </a:t>
            </a:r>
            <a:endParaRPr lang="en-US" sz="1400">
              <a:ea typeface="Calibri"/>
              <a:cs typeface="Calibri"/>
            </a:endParaRPr>
          </a:p>
          <a:p>
            <a:r>
              <a:rPr lang="en-US" sz="1400"/>
              <a:t>Caregiver Goals:  </a:t>
            </a:r>
            <a:endParaRPr lang="en-US" sz="1400">
              <a:ea typeface="Calibri"/>
              <a:cs typeface="Calibri"/>
            </a:endParaRPr>
          </a:p>
          <a:p>
            <a:r>
              <a:rPr lang="en-US" sz="1400"/>
              <a:t>  </a:t>
            </a:r>
            <a:endParaRPr lang="en-US" sz="1400">
              <a:ea typeface="Calibri"/>
              <a:cs typeface="Calibri"/>
            </a:endParaRPr>
          </a:p>
          <a:p>
            <a:r>
              <a:rPr lang="en-US" sz="1400" u="sng"/>
              <a:t>Care Plan</a:t>
            </a:r>
            <a:r>
              <a:rPr lang="en-US" sz="1400"/>
              <a:t>:  </a:t>
            </a:r>
            <a:endParaRPr lang="en-US" sz="1400">
              <a:ea typeface="Calibri"/>
              <a:cs typeface="Calibri"/>
            </a:endParaRPr>
          </a:p>
          <a:p>
            <a:r>
              <a:rPr lang="en-US" sz="1400"/>
              <a:t>Identify personal goals :</a:t>
            </a:r>
            <a:endParaRPr lang="en-US" sz="1400">
              <a:ea typeface="Calibri"/>
              <a:cs typeface="Calibri"/>
            </a:endParaRPr>
          </a:p>
          <a:p>
            <a:r>
              <a:rPr lang="en-US" sz="1400"/>
              <a:t>Education materials :</a:t>
            </a:r>
            <a:endParaRPr lang="en-US" sz="1400">
              <a:ea typeface="Calibri"/>
              <a:cs typeface="Calibri"/>
            </a:endParaRPr>
          </a:p>
          <a:p>
            <a:r>
              <a:rPr lang="en-US" sz="1400"/>
              <a:t>Referrals (i.e., respite, counseling, support group, workshop, exercise program):</a:t>
            </a:r>
            <a:endParaRPr lang="en-US" sz="1400">
              <a:ea typeface="Calibri"/>
              <a:cs typeface="Calibri"/>
            </a:endParaRPr>
          </a:p>
          <a:p>
            <a:endParaRPr lang="en-US">
              <a:solidFill>
                <a:srgbClr val="FF0000"/>
              </a:solidFill>
              <a:ea typeface="Calibri"/>
              <a:cs typeface="Calibri"/>
            </a:endParaRPr>
          </a:p>
          <a:p>
            <a:endParaRPr lang="en-US">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3255749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A7706AD-FE1B-7635-D8AB-A39CD045FB4E}"/>
              </a:ext>
            </a:extLst>
          </p:cNvPr>
          <p:cNvSpPr>
            <a:spLocks noGrp="1"/>
          </p:cNvSpPr>
          <p:nvPr>
            <p:ph type="title"/>
          </p:nvPr>
        </p:nvSpPr>
        <p:spPr/>
        <p:txBody>
          <a:bodyPr>
            <a:normAutofit/>
          </a:bodyPr>
          <a:lstStyle/>
          <a:p>
            <a:r>
              <a:rPr lang="en-US" sz="4400"/>
              <a:t>Behavior Management</a:t>
            </a:r>
          </a:p>
        </p:txBody>
      </p:sp>
      <p:sp>
        <p:nvSpPr>
          <p:cNvPr id="5" name="Text Placeholder 4">
            <a:extLst>
              <a:ext uri="{FF2B5EF4-FFF2-40B4-BE49-F238E27FC236}">
                <a16:creationId xmlns:a16="http://schemas.microsoft.com/office/drawing/2014/main" id="{560D2C50-7972-55D7-1D4E-EF6D2D68E3B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0172373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A59666C-9CB3-4560-B9E3-DA3964FEA200}"/>
              </a:ext>
            </a:extLst>
          </p:cNvPr>
          <p:cNvSpPr/>
          <p:nvPr/>
        </p:nvSpPr>
        <p:spPr>
          <a:xfrm>
            <a:off x="539986" y="69341"/>
            <a:ext cx="11011174" cy="6403976"/>
          </a:xfrm>
          <a:prstGeom prst="rect">
            <a:avLst/>
          </a:prstGeom>
        </p:spPr>
        <p:txBody>
          <a:bodyPr wrap="square" lIns="91440" tIns="45720" rIns="91440" bIns="45720" numCol="2" spcCol="91440" anchor="t">
            <a:spAutoFit/>
          </a:bodyPr>
          <a:lstStyle/>
          <a:p>
            <a:r>
              <a:rPr lang="en-US" sz="2400" b="1">
                <a:solidFill>
                  <a:srgbClr val="000000"/>
                </a:solidFill>
                <a:effectLst/>
                <a:latin typeface="Calibri"/>
                <a:ea typeface="Calibri"/>
                <a:cs typeface="Calibri"/>
              </a:rPr>
              <a:t>Behavior Management Checklist</a:t>
            </a:r>
            <a:endParaRPr lang="en-US" sz="2400">
              <a:solidFill>
                <a:srgbClr val="000000"/>
              </a:solidFill>
              <a:effectLst/>
              <a:latin typeface="Calibri"/>
              <a:ea typeface="Calibri"/>
              <a:cs typeface="Calibri"/>
            </a:endParaRPr>
          </a:p>
          <a:p>
            <a:r>
              <a:rPr lang="en-US" sz="1200">
                <a:solidFill>
                  <a:srgbClr val="211D1E"/>
                </a:solidFill>
                <a:effectLst/>
                <a:latin typeface="Calibri"/>
                <a:ea typeface="Calibri"/>
                <a:cs typeface="Calibri"/>
              </a:rPr>
              <a:t>Behavioral symptoms such as apathy, irritability, sleep disturbance, anxiety, and delusions are common in dementia and are a significant source of stress and burden for Caregivers. The goal of this protocol is to help you identify behavioral challenges and tailor interventions for individual behaviors.</a:t>
            </a:r>
            <a:endParaRPr lang="en-US" sz="1200">
              <a:solidFill>
                <a:srgbClr val="211D1E"/>
              </a:solidFill>
              <a:latin typeface="Calibri"/>
              <a:ea typeface="Calibri"/>
              <a:cs typeface="Calibri"/>
            </a:endParaRPr>
          </a:p>
          <a:p>
            <a:r>
              <a:rPr lang="en-US" sz="1200">
                <a:solidFill>
                  <a:srgbClr val="211D1E"/>
                </a:solidFill>
                <a:latin typeface="Calibri"/>
                <a:ea typeface="Calibri"/>
                <a:cs typeface="Calibri"/>
              </a:rPr>
              <a:t>If needed, additional information can be found in the Full Behavior Management Module</a:t>
            </a:r>
          </a:p>
          <a:p>
            <a:r>
              <a:rPr lang="en-US" sz="1200" b="1">
                <a:effectLst/>
                <a:latin typeface="Calibri"/>
                <a:ea typeface="Calibri"/>
                <a:cs typeface="Calibri"/>
              </a:rPr>
              <a:t>Checklist:</a:t>
            </a:r>
            <a:endParaRPr lang="en-US" sz="1200">
              <a:effectLst/>
              <a:latin typeface="Calibri"/>
              <a:ea typeface="Calibri"/>
              <a:cs typeface="Calibri"/>
            </a:endParaRPr>
          </a:p>
          <a:p>
            <a:r>
              <a:rPr lang="en-US" sz="1200" b="1">
                <a:solidFill>
                  <a:srgbClr val="FF0000"/>
                </a:solidFill>
                <a:effectLst/>
                <a:latin typeface="Calibri"/>
                <a:ea typeface="Calibri"/>
                <a:cs typeface="Calibri"/>
              </a:rPr>
              <a:t>1. SCREEN/ASSESS</a:t>
            </a:r>
            <a:endParaRPr lang="en-US" sz="1200">
              <a:solidFill>
                <a:srgbClr val="FF0000"/>
              </a:solidFill>
              <a:effectLst/>
              <a:latin typeface="Calibri"/>
              <a:ea typeface="Calibri"/>
              <a:cs typeface="Calibri"/>
            </a:endParaRPr>
          </a:p>
          <a:p>
            <a:r>
              <a:rPr lang="en-US" sz="1200" b="1">
                <a:solidFill>
                  <a:srgbClr val="000000"/>
                </a:solidFill>
                <a:effectLst/>
                <a:latin typeface="Calibri"/>
                <a:ea typeface="Calibri"/>
                <a:cs typeface="Calibri"/>
              </a:rPr>
              <a:t>□ </a:t>
            </a:r>
            <a:r>
              <a:rPr lang="en-US" sz="1200" b="1">
                <a:solidFill>
                  <a:srgbClr val="000000"/>
                </a:solidFill>
                <a:latin typeface="Calibri"/>
                <a:ea typeface="Calibri"/>
                <a:cs typeface="Calibri"/>
              </a:rPr>
              <a:t>Review Screening </a:t>
            </a:r>
            <a:r>
              <a:rPr lang="en-US" sz="1200" b="1">
                <a:solidFill>
                  <a:srgbClr val="000000"/>
                </a:solidFill>
                <a:effectLst/>
                <a:latin typeface="Calibri"/>
                <a:ea typeface="Calibri"/>
                <a:cs typeface="Calibri"/>
              </a:rPr>
              <a:t>for Behavior Symptoms </a:t>
            </a:r>
            <a:r>
              <a:rPr lang="en-US" sz="1200" b="1">
                <a:solidFill>
                  <a:srgbClr val="000000"/>
                </a:solidFill>
                <a:latin typeface="Calibri"/>
                <a:ea typeface="Calibri"/>
                <a:cs typeface="Calibri"/>
              </a:rPr>
              <a:t>from </a:t>
            </a:r>
            <a:r>
              <a:rPr lang="en-US" sz="1200" b="1">
                <a:solidFill>
                  <a:srgbClr val="000000"/>
                </a:solidFill>
                <a:effectLst/>
                <a:latin typeface="Calibri"/>
                <a:ea typeface="Calibri"/>
                <a:cs typeface="Calibri"/>
              </a:rPr>
              <a:t>the NPI-Q </a:t>
            </a:r>
            <a:r>
              <a:rPr lang="en-US" sz="1200" b="1">
                <a:solidFill>
                  <a:srgbClr val="000000"/>
                </a:solidFill>
                <a:latin typeface="Calibri"/>
                <a:ea typeface="Calibri"/>
                <a:cs typeface="Calibri"/>
              </a:rPr>
              <a:t>from Needs Assessment. </a:t>
            </a:r>
            <a:r>
              <a:rPr lang="en-US" sz="1200">
                <a:solidFill>
                  <a:srgbClr val="000000"/>
                </a:solidFill>
                <a:latin typeface="Calibri"/>
                <a:ea typeface="Calibri"/>
                <a:cs typeface="Calibri"/>
              </a:rPr>
              <a:t>Review information from </a:t>
            </a:r>
            <a:r>
              <a:rPr lang="en-US" sz="1200">
                <a:solidFill>
                  <a:srgbClr val="000000"/>
                </a:solidFill>
                <a:effectLst/>
                <a:latin typeface="Calibri"/>
                <a:ea typeface="Calibri"/>
                <a:cs typeface="Calibri"/>
              </a:rPr>
              <a:t>the </a:t>
            </a:r>
            <a:r>
              <a:rPr lang="en-US" sz="1200">
                <a:solidFill>
                  <a:srgbClr val="000000"/>
                </a:solidFill>
                <a:latin typeface="Calibri"/>
                <a:ea typeface="Calibri"/>
                <a:cs typeface="Calibri"/>
              </a:rPr>
              <a:t>NPI-Q </a:t>
            </a:r>
            <a:r>
              <a:rPr lang="en-US" sz="1200">
                <a:solidFill>
                  <a:srgbClr val="000000"/>
                </a:solidFill>
                <a:effectLst/>
                <a:latin typeface="Calibri"/>
                <a:ea typeface="Calibri"/>
                <a:cs typeface="Calibri"/>
              </a:rPr>
              <a:t>and </a:t>
            </a:r>
            <a:r>
              <a:rPr lang="en-US" sz="1200" err="1">
                <a:solidFill>
                  <a:srgbClr val="000000"/>
                </a:solidFill>
                <a:effectLst/>
                <a:latin typeface="Calibri"/>
                <a:ea typeface="Calibri"/>
                <a:cs typeface="Calibri"/>
              </a:rPr>
              <a:t>and</a:t>
            </a:r>
            <a:r>
              <a:rPr lang="en-US" sz="1200">
                <a:solidFill>
                  <a:srgbClr val="000000"/>
                </a:solidFill>
                <a:effectLst/>
                <a:latin typeface="Calibri"/>
                <a:ea typeface="Calibri"/>
                <a:cs typeface="Calibri"/>
              </a:rPr>
              <a:t> ask which behavioral symptom</a:t>
            </a:r>
            <a:r>
              <a:rPr lang="en-US" sz="1200">
                <a:solidFill>
                  <a:srgbClr val="000000"/>
                </a:solidFill>
                <a:latin typeface="Calibri"/>
                <a:ea typeface="Calibri"/>
                <a:cs typeface="Calibri"/>
              </a:rPr>
              <a:t>(s)</a:t>
            </a:r>
            <a:r>
              <a:rPr lang="en-US" sz="1200">
                <a:solidFill>
                  <a:srgbClr val="000000"/>
                </a:solidFill>
                <a:effectLst/>
                <a:latin typeface="Calibri"/>
                <a:ea typeface="Calibri"/>
                <a:cs typeface="Calibri"/>
              </a:rPr>
              <a:t> is </a:t>
            </a:r>
            <a:r>
              <a:rPr lang="en-US" sz="1200">
                <a:solidFill>
                  <a:srgbClr val="000000"/>
                </a:solidFill>
                <a:latin typeface="Calibri"/>
                <a:ea typeface="Calibri"/>
                <a:cs typeface="Calibri"/>
              </a:rPr>
              <a:t>(are) </a:t>
            </a:r>
            <a:r>
              <a:rPr lang="en-US" sz="1200">
                <a:solidFill>
                  <a:srgbClr val="000000"/>
                </a:solidFill>
                <a:effectLst/>
                <a:latin typeface="Calibri"/>
                <a:ea typeface="Calibri"/>
                <a:cs typeface="Calibri"/>
              </a:rPr>
              <a:t>the most bothersome or distressing. </a:t>
            </a:r>
          </a:p>
          <a:p>
            <a:pPr marL="285750" indent="-285750">
              <a:buFont typeface="Symbol"/>
              <a:buChar char="•"/>
            </a:pPr>
            <a:r>
              <a:rPr lang="en-US" sz="1200" b="1">
                <a:solidFill>
                  <a:srgbClr val="000000"/>
                </a:solidFill>
                <a:effectLst/>
                <a:latin typeface="Calibri"/>
                <a:ea typeface="Calibri"/>
                <a:cs typeface="Calibri"/>
              </a:rPr>
              <a:t>GO DEEPER FOR THE MOST BOTHERSOME/DISTRESSING BEHAVIORS</a:t>
            </a:r>
            <a:endParaRPr lang="en-US" sz="1200">
              <a:solidFill>
                <a:srgbClr val="000000"/>
              </a:solidFill>
              <a:effectLst/>
              <a:latin typeface="Calibri"/>
              <a:ea typeface="Calibri"/>
              <a:cs typeface="Calibri"/>
            </a:endParaRPr>
          </a:p>
          <a:p>
            <a:r>
              <a:rPr lang="en-US" sz="1200" b="1">
                <a:solidFill>
                  <a:srgbClr val="000000"/>
                </a:solidFill>
                <a:effectLst/>
                <a:latin typeface="Calibri"/>
                <a:ea typeface="Calibri"/>
                <a:cs typeface="Calibri"/>
              </a:rPr>
              <a:t>□ </a:t>
            </a:r>
            <a:r>
              <a:rPr lang="en-US" sz="1200">
                <a:solidFill>
                  <a:srgbClr val="000000"/>
                </a:solidFill>
                <a:effectLst/>
                <a:latin typeface="Calibri"/>
                <a:ea typeface="Calibri"/>
                <a:cs typeface="Calibri"/>
              </a:rPr>
              <a:t>When did the behavior start?</a:t>
            </a:r>
          </a:p>
          <a:p>
            <a:r>
              <a:rPr lang="en-US" sz="1200">
                <a:solidFill>
                  <a:srgbClr val="000000"/>
                </a:solidFill>
                <a:effectLst/>
                <a:latin typeface="Calibri"/>
                <a:ea typeface="Calibri"/>
                <a:cs typeface="Calibri"/>
              </a:rPr>
              <a:t>□ </a:t>
            </a:r>
            <a:r>
              <a:rPr lang="en-US" sz="1200">
                <a:solidFill>
                  <a:srgbClr val="000000"/>
                </a:solidFill>
                <a:latin typeface="Calibri"/>
                <a:ea typeface="Calibri"/>
                <a:cs typeface="Calibri"/>
              </a:rPr>
              <a:t>Can </a:t>
            </a:r>
            <a:r>
              <a:rPr lang="en-US" sz="1200">
                <a:solidFill>
                  <a:srgbClr val="000000"/>
                </a:solidFill>
                <a:effectLst/>
                <a:latin typeface="Calibri"/>
                <a:ea typeface="Calibri"/>
                <a:cs typeface="Calibri"/>
              </a:rPr>
              <a:t>the CG identify potential triggers, if any, for the behavior (i.e., person, time of day, activity, environment, change in medication)?</a:t>
            </a:r>
            <a:r>
              <a:rPr lang="en-US" sz="1200">
                <a:solidFill>
                  <a:srgbClr val="000000"/>
                </a:solidFill>
                <a:latin typeface="Calibri"/>
                <a:ea typeface="Calibri"/>
                <a:cs typeface="Calibri"/>
              </a:rPr>
              <a:t> </a:t>
            </a:r>
            <a:endParaRPr lang="en-US" sz="1200">
              <a:solidFill>
                <a:srgbClr val="000000"/>
              </a:solidFill>
              <a:effectLst/>
              <a:latin typeface="Calibri" panose="020F0502020204030204" pitchFamily="34" charset="0"/>
              <a:ea typeface="Calibri" panose="020F0502020204030204" pitchFamily="34" charset="0"/>
              <a:cs typeface="Calibri"/>
            </a:endParaRPr>
          </a:p>
          <a:p>
            <a:r>
              <a:rPr lang="en-US" sz="1200">
                <a:solidFill>
                  <a:srgbClr val="000000"/>
                </a:solidFill>
                <a:effectLst/>
                <a:latin typeface="Calibri"/>
                <a:ea typeface="Calibri"/>
                <a:cs typeface="Calibri"/>
              </a:rPr>
              <a:t>□ What has the CG tried (how have they responded?) and has this helped or made things worse?</a:t>
            </a:r>
            <a:r>
              <a:rPr lang="en-US" sz="1200">
                <a:solidFill>
                  <a:srgbClr val="000000"/>
                </a:solidFill>
                <a:latin typeface="Calibri"/>
                <a:ea typeface="Calibri"/>
                <a:cs typeface="Calibri"/>
              </a:rPr>
              <a:t> </a:t>
            </a:r>
            <a:endParaRPr lang="en-US" sz="1200">
              <a:solidFill>
                <a:srgbClr val="000000"/>
              </a:solidFill>
              <a:effectLst/>
              <a:latin typeface="Calibri" panose="020F0502020204030204" pitchFamily="34" charset="0"/>
              <a:ea typeface="Calibri" panose="020F0502020204030204" pitchFamily="34" charset="0"/>
              <a:cs typeface="Calibri"/>
            </a:endParaRPr>
          </a:p>
          <a:p>
            <a:r>
              <a:rPr lang="en-US" sz="1200">
                <a:solidFill>
                  <a:srgbClr val="000000"/>
                </a:solidFill>
                <a:effectLst/>
                <a:latin typeface="Calibri"/>
                <a:ea typeface="Calibri"/>
                <a:cs typeface="Calibri"/>
              </a:rPr>
              <a:t>□ </a:t>
            </a:r>
            <a:r>
              <a:rPr lang="en-US" sz="1200">
                <a:solidFill>
                  <a:srgbClr val="000000"/>
                </a:solidFill>
                <a:latin typeface="Calibri"/>
                <a:ea typeface="Calibri"/>
                <a:cs typeface="Calibri"/>
              </a:rPr>
              <a:t>What </a:t>
            </a:r>
            <a:r>
              <a:rPr lang="en-US" sz="1200">
                <a:solidFill>
                  <a:srgbClr val="000000"/>
                </a:solidFill>
                <a:effectLst/>
                <a:latin typeface="Calibri"/>
                <a:ea typeface="Calibri"/>
                <a:cs typeface="Calibri"/>
              </a:rPr>
              <a:t>does the CG thinks is causing the behavior (sometimes CG think the PWD is doing things on purpose to irritate them and this can contribute to the problem)?</a:t>
            </a:r>
          </a:p>
          <a:p>
            <a:pPr marL="285750" indent="-285750">
              <a:buFont typeface="Symbol"/>
              <a:buChar char="•"/>
            </a:pPr>
            <a:r>
              <a:rPr lang="en-US" sz="1200" b="1">
                <a:solidFill>
                  <a:srgbClr val="000000"/>
                </a:solidFill>
                <a:effectLst/>
                <a:latin typeface="Calibri"/>
                <a:ea typeface="Calibri"/>
                <a:cs typeface="Calibri"/>
              </a:rPr>
              <a:t>DETERMINE LEVEL OF DISTRESS OR RISK</a:t>
            </a:r>
            <a:r>
              <a:rPr lang="en-US" sz="1200" b="1">
                <a:solidFill>
                  <a:srgbClr val="000000"/>
                </a:solidFill>
                <a:latin typeface="Calibri"/>
                <a:ea typeface="Calibri"/>
                <a:cs typeface="Calibri"/>
              </a:rPr>
              <a:t> </a:t>
            </a:r>
            <a:endParaRPr lang="en-US" sz="1200">
              <a:solidFill>
                <a:srgbClr val="000000"/>
              </a:solidFill>
              <a:effectLst/>
              <a:latin typeface="Calibri" panose="020F0502020204030204" pitchFamily="34" charset="0"/>
              <a:ea typeface="Calibri" panose="020F0502020204030204" pitchFamily="34" charset="0"/>
              <a:cs typeface="Calibri"/>
            </a:endParaRPr>
          </a:p>
          <a:p>
            <a:r>
              <a:rPr lang="en-US" sz="1200" b="1">
                <a:solidFill>
                  <a:srgbClr val="000000"/>
                </a:solidFill>
                <a:effectLst/>
                <a:latin typeface="Calibri"/>
                <a:ea typeface="Calibri"/>
                <a:cs typeface="Calibri"/>
              </a:rPr>
              <a:t>□</a:t>
            </a:r>
            <a:r>
              <a:rPr lang="en-US" sz="1200" b="1">
                <a:solidFill>
                  <a:srgbClr val="000000"/>
                </a:solidFill>
                <a:latin typeface="Calibri"/>
                <a:ea typeface="Calibri"/>
                <a:cs typeface="Calibri"/>
              </a:rPr>
              <a:t> </a:t>
            </a:r>
            <a:r>
              <a:rPr lang="en-US" sz="1200" b="1">
                <a:solidFill>
                  <a:srgbClr val="000000"/>
                </a:solidFill>
                <a:effectLst/>
                <a:latin typeface="Calibri"/>
                <a:ea typeface="Calibri"/>
                <a:cs typeface="Calibri"/>
              </a:rPr>
              <a:t>High Distress or High Risk</a:t>
            </a:r>
            <a:r>
              <a:rPr lang="en-US" sz="1200" b="1">
                <a:solidFill>
                  <a:srgbClr val="000000"/>
                </a:solidFill>
                <a:latin typeface="Calibri"/>
                <a:ea typeface="Calibri"/>
                <a:cs typeface="Calibri"/>
              </a:rPr>
              <a:t> that involve immediate or ongoing safety risks</a:t>
            </a:r>
            <a:endParaRPr lang="en-US" sz="1200">
              <a:solidFill>
                <a:srgbClr val="000000"/>
              </a:solidFill>
              <a:effectLst/>
              <a:latin typeface="Calibri" panose="020F0502020204030204" pitchFamily="34" charset="0"/>
              <a:ea typeface="Calibri" panose="020F0502020204030204" pitchFamily="34" charset="0"/>
              <a:cs typeface="Calibri"/>
            </a:endParaRPr>
          </a:p>
          <a:p>
            <a:r>
              <a:rPr lang="en-US" sz="1200">
                <a:solidFill>
                  <a:srgbClr val="000000"/>
                </a:solidFill>
                <a:effectLst/>
                <a:latin typeface="Calibri"/>
                <a:ea typeface="Calibri"/>
                <a:cs typeface="Calibri"/>
              </a:rPr>
              <a:t>-Remain calm and supportive and allow the CG to talk about what is happening when they are distressed. You can use the NURSE acronym for supportive communication (See Resources below).</a:t>
            </a:r>
          </a:p>
          <a:p>
            <a:r>
              <a:rPr lang="en-US" sz="1200">
                <a:solidFill>
                  <a:srgbClr val="000000"/>
                </a:solidFill>
                <a:effectLst/>
                <a:latin typeface="Calibri"/>
                <a:ea typeface="Calibri"/>
                <a:cs typeface="Calibri"/>
              </a:rPr>
              <a:t>-</a:t>
            </a:r>
            <a:r>
              <a:rPr lang="en-US" sz="1200">
                <a:solidFill>
                  <a:srgbClr val="000000"/>
                </a:solidFill>
                <a:latin typeface="Calibri"/>
                <a:ea typeface="Calibri"/>
                <a:cs typeface="Calibri"/>
              </a:rPr>
              <a:t>Develop </a:t>
            </a:r>
            <a:r>
              <a:rPr lang="en-US" sz="1200">
                <a:solidFill>
                  <a:srgbClr val="000000"/>
                </a:solidFill>
                <a:effectLst/>
                <a:latin typeface="Calibri"/>
                <a:ea typeface="Calibri"/>
                <a:cs typeface="Calibri"/>
              </a:rPr>
              <a:t>a safety plan</a:t>
            </a:r>
            <a:r>
              <a:rPr lang="en-US" sz="1200">
                <a:solidFill>
                  <a:srgbClr val="000000"/>
                </a:solidFill>
                <a:latin typeface="Calibri"/>
                <a:ea typeface="Calibri"/>
                <a:cs typeface="Calibri"/>
              </a:rPr>
              <a:t> in collaboration with your full team</a:t>
            </a:r>
            <a:r>
              <a:rPr lang="en-US" sz="1200">
                <a:solidFill>
                  <a:srgbClr val="000000"/>
                </a:solidFill>
                <a:effectLst/>
                <a:latin typeface="Calibri"/>
                <a:ea typeface="Calibri"/>
                <a:cs typeface="Calibri"/>
              </a:rPr>
              <a:t>.</a:t>
            </a:r>
            <a:r>
              <a:rPr lang="en-US" sz="1200">
                <a:solidFill>
                  <a:srgbClr val="000000"/>
                </a:solidFill>
                <a:latin typeface="Calibri"/>
                <a:ea typeface="Calibri"/>
                <a:cs typeface="Calibri"/>
              </a:rPr>
              <a:t> </a:t>
            </a:r>
            <a:endParaRPr lang="en-US" sz="1200">
              <a:solidFill>
                <a:srgbClr val="000000"/>
              </a:solidFill>
              <a:effectLst/>
              <a:latin typeface="Calibri" panose="020F0502020204030204" pitchFamily="34" charset="0"/>
              <a:ea typeface="Calibri" panose="020F0502020204030204" pitchFamily="34" charset="0"/>
              <a:cs typeface="Calibri"/>
            </a:endParaRPr>
          </a:p>
          <a:p>
            <a:r>
              <a:rPr lang="en-US" sz="1200" b="1" u="sng">
                <a:solidFill>
                  <a:srgbClr val="000000"/>
                </a:solidFill>
                <a:effectLst/>
                <a:latin typeface="Calibri"/>
                <a:ea typeface="Calibri"/>
                <a:cs typeface="Calibri"/>
              </a:rPr>
              <a:t>□</a:t>
            </a:r>
            <a:r>
              <a:rPr lang="en-US" sz="1200" b="1">
                <a:solidFill>
                  <a:srgbClr val="000000"/>
                </a:solidFill>
                <a:effectLst/>
                <a:latin typeface="Calibri"/>
                <a:ea typeface="Calibri"/>
                <a:cs typeface="Calibri"/>
              </a:rPr>
              <a:t> Moderate Distress or Risk</a:t>
            </a:r>
            <a:r>
              <a:rPr lang="en-US" sz="1200">
                <a:solidFill>
                  <a:srgbClr val="000000"/>
                </a:solidFill>
                <a:effectLst/>
                <a:latin typeface="Calibri"/>
                <a:ea typeface="Calibri"/>
                <a:cs typeface="Calibri"/>
              </a:rPr>
              <a:t>: Examples might </a:t>
            </a:r>
            <a:r>
              <a:rPr lang="en-US" sz="1200">
                <a:solidFill>
                  <a:srgbClr val="000000"/>
                </a:solidFill>
                <a:latin typeface="Calibri"/>
                <a:ea typeface="Calibri"/>
                <a:cs typeface="Calibri"/>
              </a:rPr>
              <a:t>include </a:t>
            </a:r>
            <a:r>
              <a:rPr lang="en-US" sz="1200">
                <a:solidFill>
                  <a:srgbClr val="000000"/>
                </a:solidFill>
                <a:effectLst/>
                <a:latin typeface="Calibri"/>
                <a:ea typeface="Calibri"/>
                <a:cs typeface="Calibri"/>
              </a:rPr>
              <a:t>new behaviors (apathy, irritability, sleep disruption, resistance to personal care) that are intermittently distressing for the CG but that do not involve immediate or ongoing safety risks. There may be times when the CG is not distressed about situations that the </a:t>
            </a:r>
            <a:r>
              <a:rPr lang="en-US" sz="1200">
                <a:solidFill>
                  <a:srgbClr val="000000"/>
                </a:solidFill>
                <a:latin typeface="Calibri"/>
                <a:ea typeface="Calibri"/>
                <a:cs typeface="Calibri"/>
              </a:rPr>
              <a:t>Dementia Champion </a:t>
            </a:r>
            <a:r>
              <a:rPr lang="en-US" sz="1200">
                <a:solidFill>
                  <a:srgbClr val="000000"/>
                </a:solidFill>
                <a:effectLst/>
                <a:latin typeface="Calibri"/>
                <a:ea typeface="Calibri"/>
                <a:cs typeface="Calibri"/>
              </a:rPr>
              <a:t>identifies as risky. Use Resources in </a:t>
            </a:r>
            <a:r>
              <a:rPr lang="en-US" sz="1200">
                <a:solidFill>
                  <a:srgbClr val="000000"/>
                </a:solidFill>
                <a:latin typeface="Calibri"/>
                <a:ea typeface="Calibri"/>
                <a:cs typeface="Calibri"/>
              </a:rPr>
              <a:t>Dropbox</a:t>
            </a:r>
            <a:r>
              <a:rPr lang="en-US" sz="1200">
                <a:solidFill>
                  <a:srgbClr val="000000"/>
                </a:solidFill>
                <a:effectLst/>
                <a:latin typeface="Calibri"/>
                <a:ea typeface="Calibri"/>
                <a:cs typeface="Calibri"/>
              </a:rPr>
              <a:t>. </a:t>
            </a:r>
          </a:p>
          <a:p>
            <a:r>
              <a:rPr lang="en-US" sz="1200" b="1">
                <a:solidFill>
                  <a:srgbClr val="000000"/>
                </a:solidFill>
                <a:effectLst/>
                <a:latin typeface="Calibri"/>
                <a:ea typeface="Calibri"/>
                <a:cs typeface="Calibri"/>
              </a:rPr>
              <a:t>□ Low Distress or Risk</a:t>
            </a:r>
            <a:r>
              <a:rPr lang="en-US" sz="1200">
                <a:solidFill>
                  <a:srgbClr val="000000"/>
                </a:solidFill>
                <a:effectLst/>
                <a:latin typeface="Calibri"/>
                <a:ea typeface="Calibri"/>
                <a:cs typeface="Calibri"/>
              </a:rPr>
              <a:t>: Provide tips and strategies learned in training, referring to community resources, as available, as well as providing written educational materials. </a:t>
            </a:r>
          </a:p>
          <a:p>
            <a:r>
              <a:rPr lang="en-US" sz="1200" b="1">
                <a:solidFill>
                  <a:srgbClr val="FF0000"/>
                </a:solidFill>
                <a:latin typeface="Calibri"/>
                <a:ea typeface="Calibri"/>
                <a:cs typeface="Calibri"/>
              </a:rPr>
              <a:t>2</a:t>
            </a:r>
            <a:r>
              <a:rPr lang="en-US" sz="1200" b="1">
                <a:solidFill>
                  <a:srgbClr val="FF0000"/>
                </a:solidFill>
                <a:effectLst/>
                <a:latin typeface="Calibri"/>
                <a:ea typeface="Calibri"/>
                <a:cs typeface="Calibri"/>
              </a:rPr>
              <a:t>. CREATE A </a:t>
            </a:r>
            <a:r>
              <a:rPr lang="en-US" sz="1200" b="1">
                <a:solidFill>
                  <a:srgbClr val="FF0000"/>
                </a:solidFill>
                <a:latin typeface="Calibri"/>
                <a:ea typeface="Calibri"/>
                <a:cs typeface="Calibri"/>
              </a:rPr>
              <a:t>CARE </a:t>
            </a:r>
            <a:r>
              <a:rPr lang="en-US" sz="1200" b="1">
                <a:solidFill>
                  <a:srgbClr val="FF0000"/>
                </a:solidFill>
                <a:effectLst/>
                <a:latin typeface="Calibri"/>
                <a:ea typeface="Calibri"/>
                <a:cs typeface="Calibri"/>
              </a:rPr>
              <a:t>PLAN</a:t>
            </a:r>
            <a:endParaRPr lang="en-US" sz="1200">
              <a:solidFill>
                <a:srgbClr val="FF0000"/>
              </a:solidFill>
              <a:effectLst/>
              <a:latin typeface="Calibri"/>
              <a:ea typeface="Calibri"/>
              <a:cs typeface="Calibri"/>
            </a:endParaRPr>
          </a:p>
          <a:p>
            <a:r>
              <a:rPr lang="en-US" sz="1200" b="1">
                <a:solidFill>
                  <a:srgbClr val="000000"/>
                </a:solidFill>
                <a:effectLst/>
                <a:latin typeface="Calibri"/>
                <a:ea typeface="Calibri"/>
                <a:cs typeface="Calibri"/>
              </a:rPr>
              <a:t>□ </a:t>
            </a:r>
            <a:r>
              <a:rPr lang="en-US" sz="1200">
                <a:solidFill>
                  <a:srgbClr val="000000"/>
                </a:solidFill>
                <a:effectLst/>
                <a:latin typeface="Calibri"/>
                <a:ea typeface="Calibri"/>
                <a:cs typeface="Calibri"/>
              </a:rPr>
              <a:t>Use</a:t>
            </a:r>
            <a:r>
              <a:rPr lang="en-US" sz="1200">
                <a:solidFill>
                  <a:srgbClr val="000000"/>
                </a:solidFill>
                <a:latin typeface="Calibri"/>
                <a:ea typeface="Calibri"/>
                <a:cs typeface="Calibri"/>
              </a:rPr>
              <a:t> </a:t>
            </a:r>
            <a:r>
              <a:rPr lang="en-US" sz="1200">
                <a:solidFill>
                  <a:srgbClr val="000000"/>
                </a:solidFill>
                <a:effectLst/>
                <a:latin typeface="Calibri"/>
                <a:ea typeface="Calibri"/>
                <a:cs typeface="Calibri"/>
              </a:rPr>
              <a:t> the </a:t>
            </a:r>
            <a:r>
              <a:rPr lang="en-US" sz="1200" u="sng">
                <a:solidFill>
                  <a:srgbClr val="0563C1"/>
                </a:solidFill>
                <a:effectLst/>
                <a:latin typeface="Calibri"/>
                <a:ea typeface="Calibri"/>
                <a:cs typeface="Calibri"/>
                <a:hlinkClick r:id="rId2"/>
              </a:rPr>
              <a:t>DICE </a:t>
            </a:r>
            <a:r>
              <a:rPr lang="en-US" sz="1200" u="sng">
                <a:solidFill>
                  <a:srgbClr val="0563C1"/>
                </a:solidFill>
                <a:latin typeface="Calibri"/>
                <a:ea typeface="Calibri"/>
                <a:cs typeface="Calibri"/>
                <a:hlinkClick r:id="rId2"/>
              </a:rPr>
              <a:t>Framework</a:t>
            </a:r>
            <a:r>
              <a:rPr lang="en-US" sz="1200">
                <a:solidFill>
                  <a:srgbClr val="000000"/>
                </a:solidFill>
                <a:latin typeface="Calibri"/>
                <a:ea typeface="Calibri"/>
                <a:cs typeface="Calibri"/>
              </a:rPr>
              <a:t> </a:t>
            </a:r>
            <a:r>
              <a:rPr lang="en-US" sz="1200">
                <a:solidFill>
                  <a:srgbClr val="000000"/>
                </a:solidFill>
                <a:effectLst/>
                <a:latin typeface="Calibri"/>
                <a:ea typeface="Calibri"/>
                <a:cs typeface="Calibri"/>
              </a:rPr>
              <a:t>to create a comprehensive plan to prevent, minimize, or increase tolerance for behavioral symptoms. Care plans should include clear goals, personalized tips and strategies, information, referrals, and other action items.</a:t>
            </a:r>
            <a:endParaRPr lang="en-US" sz="1200">
              <a:solidFill>
                <a:srgbClr val="000000"/>
              </a:solidFill>
              <a:latin typeface="Calibri"/>
              <a:ea typeface="Calibri"/>
              <a:cs typeface="Calibri"/>
            </a:endParaRPr>
          </a:p>
          <a:p>
            <a:r>
              <a:rPr lang="en-US" sz="1200">
                <a:solidFill>
                  <a:srgbClr val="000000"/>
                </a:solidFill>
                <a:latin typeface="Calibri"/>
                <a:ea typeface="Calibri"/>
                <a:cs typeface="Calibri"/>
              </a:rPr>
              <a:t> </a:t>
            </a:r>
            <a:r>
              <a:rPr lang="en-US" sz="1200" u="sng">
                <a:solidFill>
                  <a:srgbClr val="000000"/>
                </a:solidFill>
                <a:effectLst/>
                <a:latin typeface="Calibri"/>
                <a:ea typeface="Calibri"/>
                <a:cs typeface="Calibri"/>
              </a:rPr>
              <a:t>NURSE Acronym for Supportive Language for Distressed Caregivers</a:t>
            </a:r>
            <a:endParaRPr lang="en-US" sz="1200">
              <a:solidFill>
                <a:srgbClr val="000000"/>
              </a:solidFill>
              <a:effectLst/>
              <a:latin typeface="Calibri"/>
              <a:ea typeface="Calibri"/>
              <a:cs typeface="Calibri"/>
            </a:endParaRPr>
          </a:p>
          <a:p>
            <a:pPr marL="285750" indent="-285750">
              <a:buFont typeface="Arial"/>
              <a:buChar char="•"/>
            </a:pPr>
            <a:r>
              <a:rPr lang="en-US" sz="1200" b="1">
                <a:solidFill>
                  <a:srgbClr val="000000"/>
                </a:solidFill>
                <a:effectLst/>
                <a:latin typeface="Calibri"/>
                <a:ea typeface="Calibri"/>
                <a:cs typeface="Calibri"/>
              </a:rPr>
              <a:t>Name </a:t>
            </a:r>
            <a:r>
              <a:rPr lang="en-US" sz="1200">
                <a:solidFill>
                  <a:srgbClr val="000000"/>
                </a:solidFill>
                <a:effectLst/>
                <a:latin typeface="Calibri"/>
                <a:ea typeface="Calibri"/>
                <a:cs typeface="Calibri"/>
              </a:rPr>
              <a:t>the emotions, for example, “You sound worried” or “That seems scary</a:t>
            </a:r>
            <a:r>
              <a:rPr lang="en-US" sz="1200">
                <a:solidFill>
                  <a:srgbClr val="000000"/>
                </a:solidFill>
                <a:latin typeface="Calibri"/>
                <a:ea typeface="Calibri"/>
                <a:cs typeface="Calibri"/>
              </a:rPr>
              <a:t>”.</a:t>
            </a:r>
            <a:endParaRPr lang="en-US" sz="1200">
              <a:solidFill>
                <a:srgbClr val="000000"/>
              </a:solidFill>
              <a:effectLst/>
              <a:latin typeface="Calibri" panose="020F0502020204030204" pitchFamily="34" charset="0"/>
              <a:ea typeface="Calibri" panose="020F0502020204030204" pitchFamily="34" charset="0"/>
              <a:cs typeface="Calibri"/>
            </a:endParaRPr>
          </a:p>
          <a:p>
            <a:pPr marL="285750" indent="-285750">
              <a:spcBef>
                <a:spcPts val="0"/>
              </a:spcBef>
              <a:spcAft>
                <a:spcPts val="0"/>
              </a:spcAft>
              <a:buFont typeface="Arial"/>
              <a:buChar char="•"/>
            </a:pPr>
            <a:r>
              <a:rPr lang="en-US" sz="1200" b="1">
                <a:solidFill>
                  <a:srgbClr val="000000"/>
                </a:solidFill>
                <a:effectLst/>
                <a:latin typeface="Calibri"/>
                <a:ea typeface="Calibri"/>
                <a:cs typeface="Calibri"/>
              </a:rPr>
              <a:t>Understand</a:t>
            </a:r>
            <a:r>
              <a:rPr lang="en-US" sz="1200">
                <a:solidFill>
                  <a:srgbClr val="000000"/>
                </a:solidFill>
                <a:effectLst/>
                <a:latin typeface="Calibri"/>
                <a:ea typeface="Calibri"/>
                <a:cs typeface="Calibri"/>
              </a:rPr>
              <a:t> the emotion, “I can see why that would be scary” or “I imagine this is really difficult”. You can reflect back the words the CG uses to describe their feelings.</a:t>
            </a:r>
          </a:p>
          <a:p>
            <a:pPr marL="285750" indent="-285750">
              <a:buFont typeface="Arial"/>
              <a:buChar char="•"/>
            </a:pPr>
            <a:r>
              <a:rPr lang="en-US" sz="1200" b="1">
                <a:solidFill>
                  <a:srgbClr val="000000"/>
                </a:solidFill>
                <a:effectLst/>
                <a:latin typeface="Calibri"/>
                <a:ea typeface="Calibri"/>
                <a:cs typeface="Calibri"/>
              </a:rPr>
              <a:t>Respect</a:t>
            </a:r>
            <a:r>
              <a:rPr lang="en-US" sz="1200">
                <a:solidFill>
                  <a:srgbClr val="000000"/>
                </a:solidFill>
                <a:effectLst/>
                <a:latin typeface="Calibri"/>
                <a:ea typeface="Calibri"/>
                <a:cs typeface="Calibri"/>
              </a:rPr>
              <a:t> the emotion, “That must take a lot of strength” or “You have been coping with a lot</a:t>
            </a:r>
            <a:r>
              <a:rPr lang="en-US" sz="1200">
                <a:solidFill>
                  <a:srgbClr val="000000"/>
                </a:solidFill>
                <a:latin typeface="Calibri"/>
                <a:ea typeface="Calibri"/>
                <a:cs typeface="Calibri"/>
              </a:rPr>
              <a:t>”. </a:t>
            </a:r>
            <a:endParaRPr lang="en-US" sz="1200">
              <a:solidFill>
                <a:srgbClr val="000000"/>
              </a:solidFill>
              <a:effectLst/>
              <a:latin typeface="Calibri" panose="020F0502020204030204" pitchFamily="34" charset="0"/>
              <a:ea typeface="Calibri" panose="020F0502020204030204" pitchFamily="34" charset="0"/>
              <a:cs typeface="Calibri"/>
            </a:endParaRPr>
          </a:p>
          <a:p>
            <a:pPr marL="285750" indent="-285750">
              <a:buFont typeface="Arial"/>
              <a:buChar char="•"/>
            </a:pPr>
            <a:r>
              <a:rPr lang="en-US" sz="1200" b="1">
                <a:solidFill>
                  <a:srgbClr val="000000"/>
                </a:solidFill>
                <a:effectLst/>
                <a:latin typeface="Calibri"/>
                <a:ea typeface="Calibri"/>
                <a:cs typeface="Calibri"/>
              </a:rPr>
              <a:t>Support</a:t>
            </a:r>
            <a:r>
              <a:rPr lang="en-US" sz="1200">
                <a:solidFill>
                  <a:srgbClr val="000000"/>
                </a:solidFill>
                <a:effectLst/>
                <a:latin typeface="Calibri"/>
                <a:ea typeface="Calibri"/>
                <a:cs typeface="Calibri"/>
              </a:rPr>
              <a:t> the person, “I am glad you called me today, I want to help you get through this” or “I want to help you, </a:t>
            </a:r>
            <a:r>
              <a:rPr lang="en-US" sz="1200">
                <a:solidFill>
                  <a:srgbClr val="000000"/>
                </a:solidFill>
                <a:latin typeface="Calibri"/>
                <a:ea typeface="Calibri"/>
                <a:cs typeface="Calibri"/>
              </a:rPr>
              <a:t>I am going to consult with my team, and </a:t>
            </a:r>
            <a:r>
              <a:rPr lang="en-US" sz="1200">
                <a:solidFill>
                  <a:srgbClr val="000000"/>
                </a:solidFill>
                <a:effectLst/>
                <a:latin typeface="Calibri"/>
                <a:ea typeface="Calibri"/>
                <a:cs typeface="Calibri"/>
              </a:rPr>
              <a:t>we’re going to work with you on this</a:t>
            </a:r>
            <a:r>
              <a:rPr lang="en-US" sz="1200">
                <a:solidFill>
                  <a:srgbClr val="000000"/>
                </a:solidFill>
                <a:latin typeface="Calibri"/>
                <a:ea typeface="Calibri"/>
                <a:cs typeface="Calibri"/>
              </a:rPr>
              <a:t>”.</a:t>
            </a:r>
            <a:endParaRPr lang="en-US" sz="1200">
              <a:solidFill>
                <a:srgbClr val="000000"/>
              </a:solidFill>
              <a:effectLst/>
              <a:latin typeface="Calibri" panose="020F0502020204030204" pitchFamily="34" charset="0"/>
              <a:ea typeface="Calibri" panose="020F0502020204030204" pitchFamily="34" charset="0"/>
              <a:cs typeface="Calibri"/>
            </a:endParaRPr>
          </a:p>
          <a:p>
            <a:pPr marL="285750" indent="-285750">
              <a:spcBef>
                <a:spcPts val="0"/>
              </a:spcBef>
              <a:spcAft>
                <a:spcPts val="0"/>
              </a:spcAft>
              <a:buFont typeface="Arial"/>
              <a:buChar char="•"/>
            </a:pPr>
            <a:r>
              <a:rPr lang="en-US" sz="1200" b="1">
                <a:solidFill>
                  <a:srgbClr val="000000"/>
                </a:solidFill>
                <a:effectLst/>
                <a:latin typeface="Calibri"/>
                <a:ea typeface="Calibri"/>
                <a:cs typeface="Calibri"/>
              </a:rPr>
              <a:t>Explore</a:t>
            </a:r>
            <a:r>
              <a:rPr lang="en-US" sz="1200">
                <a:solidFill>
                  <a:srgbClr val="000000"/>
                </a:solidFill>
                <a:effectLst/>
                <a:latin typeface="Calibri"/>
                <a:ea typeface="Calibri"/>
                <a:cs typeface="Calibri"/>
              </a:rPr>
              <a:t> the emotion, “What is worrying you the most?”, “How do you feel when…?” or “Tell me more about…”</a:t>
            </a:r>
          </a:p>
          <a:p>
            <a:r>
              <a:rPr lang="en-US" sz="1200">
                <a:solidFill>
                  <a:srgbClr val="000000"/>
                </a:solidFill>
                <a:effectLst/>
                <a:latin typeface="Calibri"/>
                <a:ea typeface="Calibri"/>
                <a:cs typeface="Calibri"/>
              </a:rPr>
              <a:t>During acute behavioral crises, the clinical team should follow-up every couple of days or at least weekly until the situation has stabilized. Monthly follow-up is often appropriate for low to moderate issues, depending on the situation.</a:t>
            </a:r>
            <a:r>
              <a:rPr lang="en-US" sz="1200">
                <a:solidFill>
                  <a:srgbClr val="000000"/>
                </a:solidFill>
                <a:latin typeface="Calibri"/>
                <a:ea typeface="Calibri"/>
                <a:cs typeface="Calibri"/>
              </a:rPr>
              <a:t>  </a:t>
            </a:r>
            <a:endParaRPr lang="en-US" sz="1200">
              <a:solidFill>
                <a:srgbClr val="000000"/>
              </a:solidFill>
              <a:effectLst/>
              <a:latin typeface="Calibri" panose="020F0502020204030204" pitchFamily="34" charset="0"/>
              <a:ea typeface="Calibri" panose="020F0502020204030204" pitchFamily="34" charset="0"/>
              <a:cs typeface="Calibri"/>
            </a:endParaRPr>
          </a:p>
          <a:p>
            <a:endParaRPr lang="en-US" sz="1200" b="1">
              <a:solidFill>
                <a:srgbClr val="000000"/>
              </a:solidFill>
              <a:effectLst/>
              <a:latin typeface="Calibri" panose="020F0502020204030204" pitchFamily="34" charset="0"/>
              <a:ea typeface="Calibri" panose="020F0502020204030204" pitchFamily="34" charset="0"/>
              <a:cs typeface="Calibri"/>
            </a:endParaRPr>
          </a:p>
        </p:txBody>
      </p:sp>
    </p:spTree>
    <p:extLst>
      <p:ext uri="{BB962C8B-B14F-4D97-AF65-F5344CB8AC3E}">
        <p14:creationId xmlns:p14="http://schemas.microsoft.com/office/powerpoint/2010/main" val="35769195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A59666C-9CB3-4560-B9E3-DA3964FEA200}"/>
              </a:ext>
            </a:extLst>
          </p:cNvPr>
          <p:cNvSpPr/>
          <p:nvPr/>
        </p:nvSpPr>
        <p:spPr>
          <a:xfrm>
            <a:off x="313768" y="557497"/>
            <a:ext cx="11570767" cy="4770537"/>
          </a:xfrm>
          <a:prstGeom prst="rect">
            <a:avLst/>
          </a:prstGeom>
        </p:spPr>
        <p:txBody>
          <a:bodyPr wrap="square" lIns="91440" tIns="45720" rIns="91440" bIns="45720" numCol="2" spcCol="91440" anchor="t">
            <a:spAutoFit/>
          </a:bodyPr>
          <a:lstStyle/>
          <a:p>
            <a:r>
              <a:rPr lang="en-US" sz="2400" b="1">
                <a:solidFill>
                  <a:srgbClr val="000000"/>
                </a:solidFill>
                <a:effectLst/>
                <a:latin typeface="Calibri"/>
                <a:ea typeface="Calibri"/>
                <a:cs typeface="Calibri"/>
              </a:rPr>
              <a:t>Behavior Management Checklist</a:t>
            </a:r>
            <a:endParaRPr lang="en-US" sz="2400">
              <a:solidFill>
                <a:srgbClr val="000000"/>
              </a:solidFill>
              <a:effectLst/>
              <a:latin typeface="Calibri"/>
              <a:ea typeface="Calibri"/>
              <a:cs typeface="Calibri"/>
            </a:endParaRPr>
          </a:p>
          <a:p>
            <a:r>
              <a:rPr lang="en-US" sz="1600" b="1">
                <a:solidFill>
                  <a:srgbClr val="FF0000"/>
                </a:solidFill>
                <a:latin typeface="Calibri"/>
                <a:ea typeface="Calibri"/>
                <a:cs typeface="Calibri"/>
              </a:rPr>
              <a:t>3</a:t>
            </a:r>
            <a:r>
              <a:rPr lang="en-US" sz="1600" b="1">
                <a:solidFill>
                  <a:srgbClr val="FF0000"/>
                </a:solidFill>
                <a:effectLst/>
                <a:latin typeface="Calibri"/>
                <a:ea typeface="Calibri"/>
                <a:cs typeface="Calibri"/>
              </a:rPr>
              <a:t>. </a:t>
            </a:r>
            <a:r>
              <a:rPr lang="en-US" sz="1600" b="1">
                <a:solidFill>
                  <a:srgbClr val="FF0000"/>
                </a:solidFill>
                <a:latin typeface="Calibri"/>
                <a:ea typeface="Calibri"/>
                <a:cs typeface="Calibri"/>
              </a:rPr>
              <a:t>EDUCATE: PROVIDE MATERIALS AND ARRANGE FOLLOW-UP</a:t>
            </a:r>
            <a:endParaRPr lang="en-US" sz="1600">
              <a:solidFill>
                <a:srgbClr val="FF0000"/>
              </a:solidFill>
              <a:latin typeface="Calibri"/>
              <a:ea typeface="Calibri"/>
              <a:cs typeface="Calibri"/>
            </a:endParaRPr>
          </a:p>
          <a:p>
            <a:r>
              <a:rPr lang="en-US" sz="1600" b="1">
                <a:solidFill>
                  <a:srgbClr val="000000"/>
                </a:solidFill>
                <a:latin typeface="Calibri"/>
                <a:ea typeface="Calibri"/>
                <a:cs typeface="Calibri"/>
              </a:rPr>
              <a:t>Resources </a:t>
            </a:r>
            <a:endParaRPr lang="en-US" sz="1600">
              <a:solidFill>
                <a:srgbClr val="000000"/>
              </a:solidFill>
              <a:latin typeface="Calibri"/>
              <a:ea typeface="Calibri"/>
              <a:cs typeface="Calibri"/>
            </a:endParaRPr>
          </a:p>
          <a:p>
            <a:pPr marL="285750" indent="-285750">
              <a:buFont typeface="Calibri,Sans-Serif"/>
              <a:buChar char="•"/>
            </a:pPr>
            <a:r>
              <a:rPr lang="en-US" sz="1600" u="sng">
                <a:solidFill>
                  <a:srgbClr val="0563C1"/>
                </a:solidFill>
                <a:latin typeface="Calibri"/>
                <a:ea typeface="Calibri"/>
                <a:cs typeface="Calibri"/>
                <a:hlinkClick r:id="rId2"/>
              </a:rPr>
              <a:t>Anxiety Related </a:t>
            </a:r>
            <a:r>
              <a:rPr lang="en-US" sz="1600" u="sng">
                <a:solidFill>
                  <a:srgbClr val="0563C1"/>
                </a:solidFill>
                <a:effectLst/>
                <a:latin typeface="Calibri"/>
                <a:ea typeface="Calibri"/>
                <a:cs typeface="Calibri"/>
                <a:hlinkClick r:id="rId2"/>
              </a:rPr>
              <a:t>to </a:t>
            </a:r>
            <a:r>
              <a:rPr lang="en-US" sz="1600" u="sng">
                <a:solidFill>
                  <a:srgbClr val="0563C1"/>
                </a:solidFill>
                <a:latin typeface="Calibri"/>
                <a:ea typeface="Calibri"/>
                <a:cs typeface="Calibri"/>
                <a:hlinkClick r:id="rId2"/>
              </a:rPr>
              <a:t>Dementia</a:t>
            </a:r>
            <a:endParaRPr lang="en-US" sz="1600">
              <a:solidFill>
                <a:srgbClr val="000000"/>
              </a:solidFill>
              <a:latin typeface="Calibri"/>
              <a:ea typeface="Calibri"/>
              <a:cs typeface="Calibri"/>
            </a:endParaRPr>
          </a:p>
          <a:p>
            <a:pPr marL="285750" indent="-285750">
              <a:buFont typeface="Calibri,Sans-Serif"/>
              <a:buChar char="•"/>
            </a:pPr>
            <a:r>
              <a:rPr lang="en-US" sz="1600" u="sng">
                <a:solidFill>
                  <a:srgbClr val="0563C1"/>
                </a:solidFill>
                <a:latin typeface="Calibri"/>
                <a:ea typeface="Calibri"/>
                <a:cs typeface="Calibri"/>
                <a:hlinkClick r:id="rId3"/>
              </a:rPr>
              <a:t>Apathy</a:t>
            </a:r>
            <a:endParaRPr lang="en-US" sz="1600">
              <a:solidFill>
                <a:srgbClr val="000000"/>
              </a:solidFill>
              <a:latin typeface="Calibri"/>
              <a:ea typeface="Calibri"/>
              <a:cs typeface="Calibri"/>
            </a:endParaRPr>
          </a:p>
          <a:p>
            <a:pPr marL="285750" indent="-285750">
              <a:buFont typeface="Calibri,Sans-Serif"/>
              <a:buChar char="•"/>
            </a:pPr>
            <a:r>
              <a:rPr lang="en-US" sz="1600" u="sng">
                <a:solidFill>
                  <a:srgbClr val="0563C1"/>
                </a:solidFill>
                <a:latin typeface="Calibri"/>
                <a:ea typeface="Calibri"/>
                <a:cs typeface="Calibri"/>
                <a:hlinkClick r:id="rId4"/>
              </a:rPr>
              <a:t>Changes in Eating</a:t>
            </a:r>
            <a:endParaRPr lang="en-US" sz="1600">
              <a:effectLst/>
              <a:latin typeface="Calibri"/>
              <a:ea typeface="Calibri"/>
              <a:cs typeface="Calibri"/>
            </a:endParaRPr>
          </a:p>
          <a:p>
            <a:pPr marL="285750" indent="-285750">
              <a:buFont typeface="Calibri,Sans-Serif"/>
              <a:buChar char="•"/>
            </a:pPr>
            <a:r>
              <a:rPr lang="en-US" sz="1600" u="sng">
                <a:solidFill>
                  <a:srgbClr val="0563C1"/>
                </a:solidFill>
                <a:latin typeface="Calibri"/>
                <a:ea typeface="Calibri"/>
                <a:cs typeface="Calibri"/>
                <a:hlinkClick r:id="rId5"/>
              </a:rPr>
              <a:t>Communication</a:t>
            </a:r>
            <a:endParaRPr lang="en-US" sz="1600">
              <a:solidFill>
                <a:srgbClr val="000000"/>
              </a:solidFill>
              <a:effectLst/>
              <a:latin typeface="Calibri"/>
              <a:ea typeface="Calibri"/>
              <a:cs typeface="Calibri"/>
            </a:endParaRPr>
          </a:p>
          <a:p>
            <a:pPr marL="285750" indent="-285750">
              <a:buFont typeface="Calibri,Sans-Serif"/>
              <a:buChar char="•"/>
            </a:pPr>
            <a:r>
              <a:rPr lang="en-US" sz="1600" u="sng">
                <a:solidFill>
                  <a:srgbClr val="0563C1"/>
                </a:solidFill>
                <a:latin typeface="Calibri"/>
                <a:ea typeface="Calibri"/>
                <a:cs typeface="Calibri"/>
                <a:hlinkClick r:id="rId6"/>
              </a:rPr>
              <a:t>Coping with Agitation </a:t>
            </a:r>
            <a:r>
              <a:rPr lang="en-US" sz="1600" u="sng">
                <a:solidFill>
                  <a:srgbClr val="0563C1"/>
                </a:solidFill>
                <a:effectLst/>
                <a:latin typeface="Calibri"/>
                <a:ea typeface="Calibri"/>
                <a:cs typeface="Calibri"/>
                <a:hlinkClick r:id="rId6"/>
              </a:rPr>
              <a:t>and </a:t>
            </a:r>
            <a:r>
              <a:rPr lang="en-US" sz="1600" u="sng">
                <a:solidFill>
                  <a:srgbClr val="0563C1"/>
                </a:solidFill>
                <a:latin typeface="Calibri"/>
                <a:ea typeface="Calibri"/>
                <a:cs typeface="Calibri"/>
                <a:hlinkClick r:id="rId6"/>
              </a:rPr>
              <a:t>Aggression (NIA</a:t>
            </a:r>
            <a:r>
              <a:rPr lang="en-US" sz="1600" u="sng">
                <a:solidFill>
                  <a:srgbClr val="0563C1"/>
                </a:solidFill>
                <a:latin typeface="Calibri"/>
                <a:ea typeface="Calibri"/>
                <a:cs typeface="Calibri"/>
                <a:hlinkClick r:id="rId6">
                  <a:extLst>
                    <a:ext uri="{A12FA001-AC4F-418D-AE19-62706E023703}">
                      <ahyp:hlinkClr xmlns:ahyp="http://schemas.microsoft.com/office/drawing/2018/hyperlinkcolor" val="tx"/>
                    </a:ext>
                  </a:extLst>
                </a:hlinkClick>
              </a:rPr>
              <a:t>)</a:t>
            </a:r>
            <a:endParaRPr lang="en-US" sz="1600">
              <a:solidFill>
                <a:srgbClr val="000000"/>
              </a:solidFill>
              <a:effectLst/>
              <a:latin typeface="Calibri"/>
              <a:ea typeface="Calibri"/>
              <a:cs typeface="Calibri"/>
            </a:endParaRPr>
          </a:p>
          <a:p>
            <a:pPr marL="285750" indent="-285750">
              <a:buFont typeface="Calibri,Sans-Serif"/>
              <a:buChar char="•"/>
            </a:pPr>
            <a:r>
              <a:rPr lang="en-US" sz="1600" u="sng">
                <a:solidFill>
                  <a:srgbClr val="0563C1"/>
                </a:solidFill>
                <a:latin typeface="Calibri"/>
                <a:ea typeface="Calibri"/>
                <a:cs typeface="Calibri"/>
                <a:hlinkClick r:id="rId7"/>
              </a:rPr>
              <a:t>Delusions and Hallucinations </a:t>
            </a:r>
            <a:r>
              <a:rPr lang="en-US" sz="1600" u="sng">
                <a:solidFill>
                  <a:srgbClr val="0563C1"/>
                </a:solidFill>
                <a:effectLst/>
                <a:latin typeface="Calibri"/>
                <a:ea typeface="Calibri"/>
                <a:cs typeface="Calibri"/>
                <a:hlinkClick r:id="rId7"/>
              </a:rPr>
              <a:t>in </a:t>
            </a:r>
            <a:r>
              <a:rPr lang="en-US" sz="1600" u="sng">
                <a:solidFill>
                  <a:srgbClr val="0563C1"/>
                </a:solidFill>
                <a:latin typeface="Calibri"/>
                <a:ea typeface="Calibri"/>
                <a:cs typeface="Calibri"/>
                <a:hlinkClick r:id="rId7"/>
              </a:rPr>
              <a:t>Dementia</a:t>
            </a:r>
            <a:endParaRPr lang="en-US" sz="1600">
              <a:solidFill>
                <a:srgbClr val="000000"/>
              </a:solidFill>
              <a:effectLst/>
              <a:latin typeface="Calibri" panose="020F0502020204030204" pitchFamily="34" charset="0"/>
              <a:ea typeface="Calibri" panose="020F0502020204030204" pitchFamily="34" charset="0"/>
              <a:cs typeface="Calibri"/>
            </a:endParaRPr>
          </a:p>
          <a:p>
            <a:pPr marL="285750" indent="-285750">
              <a:buFont typeface="Calibri,Sans-Serif"/>
              <a:buChar char="•"/>
            </a:pPr>
            <a:r>
              <a:rPr lang="en-US" sz="1600" u="sng">
                <a:solidFill>
                  <a:srgbClr val="0563C1"/>
                </a:solidFill>
                <a:latin typeface="Calibri"/>
                <a:ea typeface="Calibri"/>
                <a:cs typeface="Calibri"/>
                <a:hlinkClick r:id="rId8"/>
              </a:rPr>
              <a:t>Dementia </a:t>
            </a:r>
            <a:r>
              <a:rPr lang="en-US" sz="1600" u="sng">
                <a:solidFill>
                  <a:srgbClr val="0563C1"/>
                </a:solidFill>
                <a:effectLst/>
                <a:latin typeface="Calibri"/>
                <a:ea typeface="Calibri"/>
                <a:cs typeface="Calibri"/>
                <a:hlinkClick r:id="rId8"/>
              </a:rPr>
              <a:t>and the Risk</a:t>
            </a:r>
            <a:r>
              <a:rPr lang="en-US" sz="1600" u="sng">
                <a:solidFill>
                  <a:srgbClr val="0563C1"/>
                </a:solidFill>
                <a:latin typeface="Calibri"/>
                <a:ea typeface="Calibri"/>
                <a:cs typeface="Calibri"/>
                <a:hlinkClick r:id="rId8"/>
              </a:rPr>
              <a:t> </a:t>
            </a:r>
            <a:r>
              <a:rPr lang="en-US" sz="1600" u="sng">
                <a:solidFill>
                  <a:srgbClr val="0563C1"/>
                </a:solidFill>
                <a:effectLst/>
                <a:latin typeface="Calibri"/>
                <a:ea typeface="Calibri"/>
                <a:cs typeface="Calibri"/>
                <a:hlinkClick r:id="rId8"/>
              </a:rPr>
              <a:t>for </a:t>
            </a:r>
            <a:r>
              <a:rPr lang="en-US" sz="1600" u="sng">
                <a:solidFill>
                  <a:srgbClr val="0563C1"/>
                </a:solidFill>
                <a:latin typeface="Calibri"/>
                <a:ea typeface="Calibri"/>
                <a:cs typeface="Calibri"/>
                <a:hlinkClick r:id="rId8"/>
              </a:rPr>
              <a:t>Getting Lost</a:t>
            </a:r>
            <a:endParaRPr lang="en-US" sz="1600">
              <a:solidFill>
                <a:srgbClr val="000000"/>
              </a:solidFill>
              <a:effectLst/>
              <a:latin typeface="Calibri" panose="020F0502020204030204" pitchFamily="34" charset="0"/>
              <a:ea typeface="Calibri" panose="020F0502020204030204" pitchFamily="34" charset="0"/>
              <a:cs typeface="Calibri"/>
            </a:endParaRPr>
          </a:p>
          <a:p>
            <a:pPr marL="285750" indent="-285750">
              <a:buFont typeface="Calibri,Sans-Serif"/>
              <a:buChar char="•"/>
            </a:pPr>
            <a:r>
              <a:rPr lang="en-US" sz="1600" u="sng">
                <a:solidFill>
                  <a:srgbClr val="0563C1"/>
                </a:solidFill>
                <a:latin typeface="Calibri"/>
                <a:ea typeface="Calibri"/>
                <a:cs typeface="Calibri"/>
                <a:hlinkClick r:id="rId9"/>
              </a:rPr>
              <a:t>Depression and </a:t>
            </a:r>
            <a:r>
              <a:rPr lang="en-US" sz="1600" u="sng">
                <a:solidFill>
                  <a:srgbClr val="0563C1"/>
                </a:solidFill>
                <a:latin typeface="Calibri"/>
                <a:ea typeface="Calibri"/>
                <a:cs typeface="Calibri"/>
                <a:hlinkClick r:id="rId9">
                  <a:extLst>
                    <a:ext uri="{A12FA001-AC4F-418D-AE19-62706E023703}">
                      <ahyp:hlinkClr xmlns:ahyp="http://schemas.microsoft.com/office/drawing/2018/hyperlinkcolor" val="tx"/>
                    </a:ext>
                  </a:extLst>
                </a:hlinkClick>
              </a:rPr>
              <a:t>Dementia</a:t>
            </a:r>
            <a:endParaRPr lang="en-US" sz="1600">
              <a:solidFill>
                <a:srgbClr val="000000"/>
              </a:solidFill>
              <a:effectLst/>
              <a:latin typeface="Calibri"/>
              <a:ea typeface="Calibri"/>
              <a:cs typeface="Calibri"/>
            </a:endParaRPr>
          </a:p>
          <a:p>
            <a:pPr marL="285750" indent="-285750">
              <a:buFont typeface="Calibri,Sans-Serif"/>
              <a:buChar char="•"/>
            </a:pPr>
            <a:r>
              <a:rPr lang="en-US" sz="1600" u="sng">
                <a:solidFill>
                  <a:srgbClr val="0563C1"/>
                </a:solidFill>
                <a:effectLst/>
                <a:latin typeface="Calibri"/>
                <a:ea typeface="Calibri"/>
                <a:cs typeface="Calibri"/>
                <a:hlinkClick r:id="rId10">
                  <a:extLst>
                    <a:ext uri="{A12FA001-AC4F-418D-AE19-62706E023703}">
                      <ahyp:hlinkClr xmlns:ahyp="http://schemas.microsoft.com/office/drawing/2018/hyperlinkcolor" val="tx"/>
                    </a:ext>
                  </a:extLst>
                </a:hlinkClick>
              </a:rPr>
              <a:t>DICE </a:t>
            </a:r>
            <a:r>
              <a:rPr lang="en-US" sz="1600" u="sng">
                <a:solidFill>
                  <a:srgbClr val="0563C1"/>
                </a:solidFill>
                <a:latin typeface="Calibri"/>
                <a:ea typeface="Calibri"/>
                <a:cs typeface="Calibri"/>
                <a:hlinkClick r:id="rId10"/>
              </a:rPr>
              <a:t>Behavior Assessment </a:t>
            </a:r>
            <a:r>
              <a:rPr lang="en-US" sz="1600" u="sng">
                <a:solidFill>
                  <a:srgbClr val="0563C1"/>
                </a:solidFill>
                <a:latin typeface="Calibri"/>
                <a:ea typeface="Calibri"/>
                <a:cs typeface="Calibri"/>
                <a:hlinkClick r:id="rId10">
                  <a:extLst>
                    <a:ext uri="{A12FA001-AC4F-418D-AE19-62706E023703}">
                      <ahyp:hlinkClr xmlns:ahyp="http://schemas.microsoft.com/office/drawing/2018/hyperlinkcolor" val="tx"/>
                    </a:ext>
                  </a:extLst>
                </a:hlinkClick>
              </a:rPr>
              <a:t>Tool</a:t>
            </a:r>
            <a:endParaRPr lang="en-US" sz="1600">
              <a:solidFill>
                <a:srgbClr val="000000"/>
              </a:solidFill>
              <a:effectLst/>
              <a:latin typeface="Calibri" panose="020F0502020204030204" pitchFamily="34" charset="0"/>
              <a:ea typeface="Calibri" panose="020F0502020204030204" pitchFamily="34" charset="0"/>
              <a:cs typeface="Calibri"/>
            </a:endParaRPr>
          </a:p>
          <a:p>
            <a:pPr marL="285750" indent="-285750">
              <a:buFont typeface="Calibri,Sans-Serif"/>
              <a:buChar char="•"/>
            </a:pPr>
            <a:r>
              <a:rPr lang="en-US" sz="1600" u="sng">
                <a:solidFill>
                  <a:srgbClr val="0563C1"/>
                </a:solidFill>
                <a:latin typeface="Calibri"/>
                <a:ea typeface="Calibri"/>
                <a:cs typeface="Calibri"/>
                <a:hlinkClick r:id="rId11"/>
              </a:rPr>
              <a:t>Introduction </a:t>
            </a:r>
            <a:r>
              <a:rPr lang="en-US" sz="1600" u="sng">
                <a:solidFill>
                  <a:srgbClr val="0563C1"/>
                </a:solidFill>
                <a:effectLst/>
                <a:latin typeface="Calibri"/>
                <a:ea typeface="Calibri"/>
                <a:cs typeface="Calibri"/>
                <a:hlinkClick r:id="rId11"/>
              </a:rPr>
              <a:t>to </a:t>
            </a:r>
            <a:r>
              <a:rPr lang="en-US" sz="1600" u="sng">
                <a:solidFill>
                  <a:srgbClr val="0563C1"/>
                </a:solidFill>
                <a:latin typeface="Calibri"/>
                <a:ea typeface="Calibri"/>
                <a:cs typeface="Calibri"/>
                <a:hlinkClick r:id="rId11"/>
              </a:rPr>
              <a:t>Behavioral Changes</a:t>
            </a:r>
            <a:endParaRPr lang="en-US" sz="1600">
              <a:solidFill>
                <a:srgbClr val="000000"/>
              </a:solidFill>
              <a:effectLst/>
              <a:latin typeface="Calibri" panose="020F0502020204030204" pitchFamily="34" charset="0"/>
              <a:ea typeface="Calibri" panose="020F0502020204030204" pitchFamily="34" charset="0"/>
              <a:cs typeface="Calibri"/>
            </a:endParaRPr>
          </a:p>
          <a:p>
            <a:pPr marL="285750" indent="-285750">
              <a:buFont typeface="Calibri,Sans-Serif"/>
              <a:buChar char="•"/>
            </a:pPr>
            <a:r>
              <a:rPr lang="en-US" sz="1600" u="sng">
                <a:solidFill>
                  <a:srgbClr val="0563C1"/>
                </a:solidFill>
                <a:latin typeface="Calibri"/>
                <a:ea typeface="Calibri"/>
                <a:cs typeface="Calibri"/>
                <a:hlinkClick r:id="rId12"/>
              </a:rPr>
              <a:t>Responding </a:t>
            </a:r>
            <a:r>
              <a:rPr lang="en-US" sz="1600" u="sng">
                <a:solidFill>
                  <a:srgbClr val="0563C1"/>
                </a:solidFill>
                <a:effectLst/>
                <a:latin typeface="Calibri"/>
                <a:ea typeface="Calibri"/>
                <a:cs typeface="Calibri"/>
                <a:hlinkClick r:id="rId12"/>
              </a:rPr>
              <a:t>to </a:t>
            </a:r>
            <a:r>
              <a:rPr lang="en-US" sz="1600" u="sng">
                <a:solidFill>
                  <a:srgbClr val="0563C1"/>
                </a:solidFill>
                <a:latin typeface="Calibri"/>
                <a:ea typeface="Calibri"/>
                <a:cs typeface="Calibri"/>
                <a:hlinkClick r:id="rId12"/>
              </a:rPr>
              <a:t>Threatening Behavior</a:t>
            </a:r>
            <a:endParaRPr lang="en-US" sz="1600">
              <a:solidFill>
                <a:srgbClr val="000000"/>
              </a:solidFill>
              <a:latin typeface="Calibri"/>
              <a:ea typeface="Calibri"/>
              <a:cs typeface="Calibri"/>
            </a:endParaRPr>
          </a:p>
          <a:p>
            <a:pPr marL="285750" indent="-285750">
              <a:buFont typeface="Calibri,Sans-Serif"/>
              <a:buChar char="•"/>
            </a:pPr>
            <a:r>
              <a:rPr lang="en-US" sz="1600" u="sng">
                <a:solidFill>
                  <a:srgbClr val="0563C1"/>
                </a:solidFill>
                <a:latin typeface="Calibri"/>
                <a:ea typeface="Calibri"/>
                <a:cs typeface="Calibri"/>
                <a:hlinkClick r:id="rId13"/>
              </a:rPr>
              <a:t>Rummaging</a:t>
            </a:r>
            <a:r>
              <a:rPr lang="en-US" sz="1600" u="sng">
                <a:solidFill>
                  <a:srgbClr val="0563C1"/>
                </a:solidFill>
                <a:effectLst/>
                <a:latin typeface="Calibri"/>
                <a:ea typeface="Calibri"/>
                <a:cs typeface="Calibri"/>
                <a:hlinkClick r:id="rId13"/>
              </a:rPr>
              <a:t>, </a:t>
            </a:r>
            <a:r>
              <a:rPr lang="en-US" sz="1600" u="sng">
                <a:solidFill>
                  <a:srgbClr val="0563C1"/>
                </a:solidFill>
                <a:latin typeface="Calibri"/>
                <a:ea typeface="Calibri"/>
                <a:cs typeface="Calibri"/>
                <a:hlinkClick r:id="rId13"/>
              </a:rPr>
              <a:t>hiding, and hoarding behaviors</a:t>
            </a:r>
            <a:endParaRPr lang="en-US" sz="1600">
              <a:solidFill>
                <a:srgbClr val="000000"/>
              </a:solidFill>
              <a:latin typeface="Calibri"/>
              <a:ea typeface="Calibri"/>
              <a:cs typeface="Calibri"/>
            </a:endParaRPr>
          </a:p>
          <a:p>
            <a:pPr marL="285750" indent="-285750">
              <a:buFont typeface="Calibri,Sans-Serif"/>
              <a:buChar char="•"/>
            </a:pPr>
            <a:r>
              <a:rPr lang="en-US" sz="1600" u="sng">
                <a:solidFill>
                  <a:srgbClr val="0563C1"/>
                </a:solidFill>
                <a:latin typeface="Calibri"/>
                <a:ea typeface="Calibri"/>
                <a:cs typeface="Calibri"/>
                <a:hlinkClick r:id="rId14"/>
              </a:rPr>
              <a:t>Sundowning</a:t>
            </a:r>
            <a:endParaRPr lang="en-US" sz="1600">
              <a:solidFill>
                <a:srgbClr val="000000"/>
              </a:solidFill>
              <a:effectLst/>
              <a:latin typeface="Calibri" panose="020F0502020204030204" pitchFamily="34" charset="0"/>
              <a:ea typeface="Calibri" panose="020F0502020204030204" pitchFamily="34" charset="0"/>
              <a:cs typeface="Calibri"/>
            </a:endParaRPr>
          </a:p>
          <a:p>
            <a:pPr marL="285750" indent="-285750">
              <a:buFont typeface="Calibri,Sans-Serif"/>
              <a:buChar char="•"/>
            </a:pPr>
            <a:r>
              <a:rPr lang="en-US" sz="1600" u="sng">
                <a:solidFill>
                  <a:srgbClr val="0563C1"/>
                </a:solidFill>
                <a:latin typeface="Calibri"/>
                <a:ea typeface="Calibri"/>
                <a:cs typeface="Calibri"/>
                <a:hlinkClick r:id="rId15"/>
              </a:rPr>
              <a:t>Behavior Escalation Tool</a:t>
            </a:r>
            <a:endParaRPr lang="en-US" sz="1600">
              <a:solidFill>
                <a:srgbClr val="0563C1"/>
              </a:solidFill>
              <a:effectLst/>
              <a:latin typeface="Calibri"/>
              <a:ea typeface="Calibri"/>
              <a:cs typeface="Calibri"/>
            </a:endParaRPr>
          </a:p>
          <a:p>
            <a:endParaRPr lang="en-US" sz="1200">
              <a:solidFill>
                <a:srgbClr val="211D1E"/>
              </a:solidFill>
              <a:effectLst/>
              <a:latin typeface="Calibri" panose="020F0502020204030204" pitchFamily="34" charset="0"/>
              <a:ea typeface="Calibri" panose="020F0502020204030204" pitchFamily="34" charset="0"/>
              <a:cs typeface="Calibri"/>
            </a:endParaRPr>
          </a:p>
          <a:p>
            <a:endParaRPr lang="en-US" sz="1200" b="1">
              <a:solidFill>
                <a:srgbClr val="000000"/>
              </a:solidFill>
              <a:effectLst/>
              <a:latin typeface="Calibri" panose="020F0502020204030204" pitchFamily="34" charset="0"/>
              <a:ea typeface="Calibri" panose="020F0502020204030204" pitchFamily="34" charset="0"/>
              <a:cs typeface="Calibri"/>
            </a:endParaRPr>
          </a:p>
        </p:txBody>
      </p:sp>
    </p:spTree>
    <p:extLst>
      <p:ext uri="{BB962C8B-B14F-4D97-AF65-F5344CB8AC3E}">
        <p14:creationId xmlns:p14="http://schemas.microsoft.com/office/powerpoint/2010/main" val="207289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338A8-8979-DB4E-E3C5-86730C295541}"/>
              </a:ext>
            </a:extLst>
          </p:cNvPr>
          <p:cNvSpPr>
            <a:spLocks noGrp="1"/>
          </p:cNvSpPr>
          <p:nvPr>
            <p:ph type="title"/>
          </p:nvPr>
        </p:nvSpPr>
        <p:spPr/>
        <p:txBody>
          <a:bodyPr/>
          <a:lstStyle/>
          <a:p>
            <a:r>
              <a:rPr lang="en-US" dirty="0"/>
              <a:t>Session 2 Synchronous Training Agenda</a:t>
            </a:r>
          </a:p>
        </p:txBody>
      </p:sp>
      <p:graphicFrame>
        <p:nvGraphicFramePr>
          <p:cNvPr id="4" name="Table 4">
            <a:extLst>
              <a:ext uri="{FF2B5EF4-FFF2-40B4-BE49-F238E27FC236}">
                <a16:creationId xmlns:a16="http://schemas.microsoft.com/office/drawing/2014/main" id="{452CEDA2-E0F7-A8DE-D861-2EFC0C8D4336}"/>
              </a:ext>
            </a:extLst>
          </p:cNvPr>
          <p:cNvGraphicFramePr>
            <a:graphicFrameLocks noGrp="1"/>
          </p:cNvGraphicFramePr>
          <p:nvPr>
            <p:ph idx="1"/>
            <p:extLst>
              <p:ext uri="{D42A27DB-BD31-4B8C-83A1-F6EECF244321}">
                <p14:modId xmlns:p14="http://schemas.microsoft.com/office/powerpoint/2010/main" val="2243993219"/>
              </p:ext>
            </p:extLst>
          </p:nvPr>
        </p:nvGraphicFramePr>
        <p:xfrm>
          <a:off x="1123950" y="1554157"/>
          <a:ext cx="9306339" cy="4431007"/>
        </p:xfrm>
        <a:graphic>
          <a:graphicData uri="http://schemas.openxmlformats.org/drawingml/2006/table">
            <a:tbl>
              <a:tblPr firstRow="1" bandRow="1">
                <a:tableStyleId>{5C22544A-7EE6-4342-B048-85BDC9FD1C3A}</a:tableStyleId>
              </a:tblPr>
              <a:tblGrid>
                <a:gridCol w="9306339">
                  <a:extLst>
                    <a:ext uri="{9D8B030D-6E8A-4147-A177-3AD203B41FA5}">
                      <a16:colId xmlns:a16="http://schemas.microsoft.com/office/drawing/2014/main" val="2696291525"/>
                    </a:ext>
                  </a:extLst>
                </a:gridCol>
              </a:tblGrid>
              <a:tr h="633001">
                <a:tc>
                  <a:txBody>
                    <a:bodyPr/>
                    <a:lstStyle/>
                    <a:p>
                      <a:r>
                        <a:rPr lang="en-US" sz="2000" dirty="0"/>
                        <a:t>Topic / Activity</a:t>
                      </a:r>
                    </a:p>
                  </a:txBody>
                  <a:tcPr/>
                </a:tc>
                <a:extLst>
                  <a:ext uri="{0D108BD9-81ED-4DB2-BD59-A6C34878D82A}">
                    <a16:rowId xmlns:a16="http://schemas.microsoft.com/office/drawing/2014/main" val="3637739415"/>
                  </a:ext>
                </a:extLst>
              </a:tr>
              <a:tr h="633001">
                <a:tc>
                  <a:txBody>
                    <a:bodyPr/>
                    <a:lstStyle/>
                    <a:p>
                      <a:r>
                        <a:rPr lang="en-US" sz="2000" dirty="0"/>
                        <a:t>Welcome</a:t>
                      </a:r>
                    </a:p>
                  </a:txBody>
                  <a:tcPr/>
                </a:tc>
                <a:extLst>
                  <a:ext uri="{0D108BD9-81ED-4DB2-BD59-A6C34878D82A}">
                    <a16:rowId xmlns:a16="http://schemas.microsoft.com/office/drawing/2014/main" val="1941008046"/>
                  </a:ext>
                </a:extLst>
              </a:tr>
              <a:tr h="633001">
                <a:tc>
                  <a:txBody>
                    <a:bodyPr/>
                    <a:lstStyle/>
                    <a:p>
                      <a:r>
                        <a:rPr lang="en-US" sz="2000" dirty="0"/>
                        <a:t>Reflections / Questions from Training Session 1</a:t>
                      </a:r>
                    </a:p>
                  </a:txBody>
                  <a:tcPr/>
                </a:tc>
                <a:extLst>
                  <a:ext uri="{0D108BD9-81ED-4DB2-BD59-A6C34878D82A}">
                    <a16:rowId xmlns:a16="http://schemas.microsoft.com/office/drawing/2014/main" val="423762057"/>
                  </a:ext>
                </a:extLst>
              </a:tr>
              <a:tr h="6330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t>Step-By-Step - The Modules, Checklist, Resources, and Operationalizing the Work</a:t>
                      </a:r>
                    </a:p>
                  </a:txBody>
                  <a:tcPr/>
                </a:tc>
                <a:extLst>
                  <a:ext uri="{0D108BD9-81ED-4DB2-BD59-A6C34878D82A}">
                    <a16:rowId xmlns:a16="http://schemas.microsoft.com/office/drawing/2014/main" val="1902543422"/>
                  </a:ext>
                </a:extLst>
              </a:tr>
              <a:tr h="633001">
                <a:tc>
                  <a:txBody>
                    <a:bodyPr/>
                    <a:lstStyle/>
                    <a:p>
                      <a:r>
                        <a:rPr lang="en-US" sz="2000" dirty="0"/>
                        <a:t>Tracking the Work</a:t>
                      </a:r>
                    </a:p>
                  </a:txBody>
                  <a:tcPr/>
                </a:tc>
                <a:extLst>
                  <a:ext uri="{0D108BD9-81ED-4DB2-BD59-A6C34878D82A}">
                    <a16:rowId xmlns:a16="http://schemas.microsoft.com/office/drawing/2014/main" val="3777045100"/>
                  </a:ext>
                </a:extLst>
              </a:tr>
              <a:tr h="633001">
                <a:tc>
                  <a:txBody>
                    <a:bodyPr/>
                    <a:lstStyle/>
                    <a:p>
                      <a:r>
                        <a:rPr lang="en-US" sz="2000" dirty="0"/>
                        <a:t>Case Conference Planning</a:t>
                      </a:r>
                    </a:p>
                  </a:txBody>
                  <a:tcPr/>
                </a:tc>
                <a:extLst>
                  <a:ext uri="{0D108BD9-81ED-4DB2-BD59-A6C34878D82A}">
                    <a16:rowId xmlns:a16="http://schemas.microsoft.com/office/drawing/2014/main" val="299184725"/>
                  </a:ext>
                </a:extLst>
              </a:tr>
              <a:tr h="633001">
                <a:tc>
                  <a:txBody>
                    <a:bodyPr/>
                    <a:lstStyle/>
                    <a:p>
                      <a:r>
                        <a:rPr lang="en-US" sz="2000" dirty="0"/>
                        <a:t>Reminder of Outcomes of the Pilot Intervention</a:t>
                      </a:r>
                    </a:p>
                  </a:txBody>
                  <a:tcPr/>
                </a:tc>
                <a:extLst>
                  <a:ext uri="{0D108BD9-81ED-4DB2-BD59-A6C34878D82A}">
                    <a16:rowId xmlns:a16="http://schemas.microsoft.com/office/drawing/2014/main" val="2069384118"/>
                  </a:ext>
                </a:extLst>
              </a:tr>
            </a:tbl>
          </a:graphicData>
        </a:graphic>
      </p:graphicFrame>
    </p:spTree>
    <p:extLst>
      <p:ext uri="{BB962C8B-B14F-4D97-AF65-F5344CB8AC3E}">
        <p14:creationId xmlns:p14="http://schemas.microsoft.com/office/powerpoint/2010/main" val="9852894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AEA31D6-05AE-459A-A57A-BEC4F2537F07}"/>
              </a:ext>
            </a:extLst>
          </p:cNvPr>
          <p:cNvSpPr/>
          <p:nvPr/>
        </p:nvSpPr>
        <p:spPr>
          <a:xfrm>
            <a:off x="134470" y="391236"/>
            <a:ext cx="11929443" cy="5047536"/>
          </a:xfrm>
          <a:prstGeom prst="rect">
            <a:avLst/>
          </a:prstGeom>
        </p:spPr>
        <p:txBody>
          <a:bodyPr wrap="square" lIns="91440" tIns="45720" rIns="91440" bIns="45720" anchor="t">
            <a:spAutoFit/>
          </a:bodyPr>
          <a:lstStyle/>
          <a:p>
            <a:r>
              <a:rPr lang="en-US" sz="2400" b="1">
                <a:solidFill>
                  <a:srgbClr val="000000"/>
                </a:solidFill>
                <a:latin typeface="Calibri" panose="020F0502020204030204" pitchFamily="34" charset="0"/>
                <a:ea typeface="Calibri" panose="020F0502020204030204" pitchFamily="34" charset="0"/>
              </a:rPr>
              <a:t>Behavior Management Protocol Checklist</a:t>
            </a:r>
            <a:endParaRPr lang="en-US" sz="2400">
              <a:solidFill>
                <a:srgbClr val="000000"/>
              </a:solidFill>
              <a:latin typeface="Calibri" panose="020F0502020204030204" pitchFamily="34" charset="0"/>
              <a:ea typeface="Calibri" panose="020F0502020204030204" pitchFamily="34" charset="0"/>
            </a:endParaRPr>
          </a:p>
          <a:p>
            <a:r>
              <a:rPr lang="en-US" sz="1400" b="1">
                <a:solidFill>
                  <a:srgbClr val="FF0000"/>
                </a:solidFill>
                <a:latin typeface="Calibri"/>
                <a:ea typeface="Calibri"/>
                <a:cs typeface="Calibri"/>
              </a:rPr>
              <a:t>4</a:t>
            </a:r>
            <a:r>
              <a:rPr lang="en-US" sz="1400" b="1">
                <a:solidFill>
                  <a:srgbClr val="FF0000"/>
                </a:solidFill>
                <a:effectLst/>
                <a:latin typeface="Calibri"/>
                <a:ea typeface="Calibri"/>
                <a:cs typeface="Calibri"/>
              </a:rPr>
              <a:t>. DOCUMENT</a:t>
            </a:r>
            <a:r>
              <a:rPr lang="en-US" sz="1400" b="1">
                <a:solidFill>
                  <a:srgbClr val="FF0000"/>
                </a:solidFill>
                <a:latin typeface="Calibri"/>
                <a:ea typeface="Calibri"/>
                <a:cs typeface="Calibri"/>
              </a:rPr>
              <a:t> </a:t>
            </a:r>
            <a:endParaRPr lang="en-US" sz="1400">
              <a:solidFill>
                <a:srgbClr val="FF0000"/>
              </a:solidFill>
              <a:effectLst/>
              <a:latin typeface="Calibri" panose="020F0502020204030204" pitchFamily="34" charset="0"/>
              <a:ea typeface="Calibri" panose="020F0502020204030204" pitchFamily="34" charset="0"/>
              <a:cs typeface="Calibri"/>
            </a:endParaRPr>
          </a:p>
          <a:p>
            <a:r>
              <a:rPr lang="en-US" sz="1400" err="1">
                <a:solidFill>
                  <a:srgbClr val="000000"/>
                </a:solidFill>
                <a:highlight>
                  <a:srgbClr val="FFFF00"/>
                </a:highlight>
                <a:latin typeface="Calibri"/>
                <a:ea typeface="Calibri"/>
                <a:cs typeface="Calibri"/>
              </a:rPr>
              <a:t>Smartphrase</a:t>
            </a:r>
            <a:r>
              <a:rPr lang="en-US" sz="1400">
                <a:solidFill>
                  <a:srgbClr val="000000"/>
                </a:solidFill>
                <a:highlight>
                  <a:srgbClr val="FFFF00"/>
                </a:highlight>
                <a:latin typeface="Calibri"/>
                <a:ea typeface="Calibri"/>
                <a:cs typeface="Calibri"/>
              </a:rPr>
              <a:t>:</a:t>
            </a:r>
            <a:endParaRPr lang="en-US" sz="1400">
              <a:solidFill>
                <a:srgbClr val="000000"/>
              </a:solidFill>
              <a:effectLst/>
              <a:highlight>
                <a:srgbClr val="FFFF00"/>
              </a:highlight>
              <a:latin typeface="Calibri"/>
              <a:ea typeface="Calibri"/>
              <a:cs typeface="Calibri"/>
            </a:endParaRPr>
          </a:p>
          <a:p>
            <a:r>
              <a:rPr lang="en-US" sz="1400" b="1" i="1">
                <a:latin typeface="Calibri"/>
                <a:ea typeface="Calibri"/>
                <a:cs typeface="Calibri"/>
              </a:rPr>
              <a:t>Behavior </a:t>
            </a:r>
            <a:r>
              <a:rPr lang="en-US" sz="1400">
                <a:latin typeface="Calibri"/>
                <a:ea typeface="Calibri"/>
                <a:cs typeface="Calibri"/>
              </a:rPr>
              <a:t>(as reported by CG):</a:t>
            </a:r>
            <a:r>
              <a:rPr lang="en-US" sz="1400" b="1">
                <a:latin typeface="Calibri"/>
                <a:ea typeface="Calibri"/>
                <a:cs typeface="Calibri"/>
              </a:rPr>
              <a:t> </a:t>
            </a:r>
            <a:endParaRPr lang="en-US" sz="1400">
              <a:effectLst/>
              <a:ea typeface="Calibri"/>
              <a:cs typeface="Calibri"/>
            </a:endParaRPr>
          </a:p>
          <a:p>
            <a:r>
              <a:rPr lang="en-US" sz="1400" b="1" i="1">
                <a:latin typeface="Calibri"/>
                <a:ea typeface="Calibri"/>
                <a:cs typeface="Calibri"/>
              </a:rPr>
              <a:t>Level of Distress and Risk </a:t>
            </a:r>
            <a:endParaRPr lang="en-US" sz="1400">
              <a:effectLst/>
              <a:ea typeface="Calibri"/>
              <a:cs typeface="Calibri"/>
            </a:endParaRPr>
          </a:p>
          <a:p>
            <a:r>
              <a:rPr lang="en-US" sz="1400" b="1" i="1">
                <a:latin typeface="Calibri"/>
                <a:ea typeface="Calibri"/>
                <a:cs typeface="Calibri"/>
              </a:rPr>
              <a:t>Patient HISTORY</a:t>
            </a:r>
            <a:r>
              <a:rPr lang="en-US" sz="1400" b="1">
                <a:latin typeface="Calibri"/>
                <a:ea typeface="Calibri"/>
                <a:cs typeface="Calibri"/>
              </a:rPr>
              <a:t> </a:t>
            </a:r>
            <a:r>
              <a:rPr lang="en-US" sz="1400">
                <a:latin typeface="Calibri"/>
                <a:ea typeface="Calibri"/>
                <a:cs typeface="Calibri"/>
              </a:rPr>
              <a:t>(when did it start, what has been tried, has provider been involved, what makes it better, what makes it worse?) and </a:t>
            </a:r>
            <a:r>
              <a:rPr lang="en-US" sz="1400" b="1">
                <a:latin typeface="Calibri"/>
                <a:ea typeface="Calibri"/>
                <a:cs typeface="Calibri"/>
              </a:rPr>
              <a:t>DIAGNOSTIC ISSUES</a:t>
            </a:r>
            <a:r>
              <a:rPr lang="en-US" sz="1400">
                <a:latin typeface="Calibri"/>
                <a:ea typeface="Calibri"/>
                <a:cs typeface="Calibri"/>
              </a:rPr>
              <a:t> (diagnosis, medication changes, other symptoms, recent medical workup, relevant psychosocial history, recent changes in home or routine?): </a:t>
            </a:r>
            <a:endParaRPr lang="en-US" sz="1400">
              <a:effectLst/>
              <a:ea typeface="Calibri"/>
              <a:cs typeface="Calibri"/>
            </a:endParaRPr>
          </a:p>
          <a:p>
            <a:r>
              <a:rPr lang="en-US" sz="1400" b="1" i="1">
                <a:latin typeface="Calibri"/>
                <a:ea typeface="Calibri"/>
                <a:cs typeface="Calibri"/>
              </a:rPr>
              <a:t>Ancillary Caregiver Information</a:t>
            </a:r>
            <a:r>
              <a:rPr lang="en-US" sz="1400" b="1">
                <a:latin typeface="Calibri"/>
                <a:ea typeface="Calibri"/>
                <a:cs typeface="Calibri"/>
              </a:rPr>
              <a:t> </a:t>
            </a:r>
            <a:r>
              <a:rPr lang="en-US" sz="1400">
                <a:latin typeface="Calibri"/>
                <a:ea typeface="Calibri"/>
                <a:cs typeface="Calibri"/>
              </a:rPr>
              <a:t>(why does CG think behavior is happening, how are they coping, are they open to new strategies, how often do they get a break, does PWD respond better to someone else?) and </a:t>
            </a:r>
            <a:r>
              <a:rPr lang="en-US" sz="1400" b="1">
                <a:latin typeface="Calibri"/>
                <a:ea typeface="Calibri"/>
                <a:cs typeface="Calibri"/>
              </a:rPr>
              <a:t>Environment </a:t>
            </a:r>
            <a:r>
              <a:rPr lang="en-US" sz="1400">
                <a:latin typeface="Calibri"/>
                <a:ea typeface="Calibri"/>
                <a:cs typeface="Calibri"/>
              </a:rPr>
              <a:t>(any triggers—noise, light, reflection, crowds, too much activity, too little activity, other disorienting or distressing cues, basic needs—access to food/fluids, sleep, too cold or too hot): </a:t>
            </a:r>
            <a:endParaRPr lang="en-US" sz="1400">
              <a:effectLst/>
              <a:latin typeface="Calibri"/>
              <a:ea typeface="Calibri"/>
              <a:cs typeface="Calibri"/>
            </a:endParaRPr>
          </a:p>
          <a:p>
            <a:r>
              <a:rPr lang="en-US" sz="1400" b="1" i="1">
                <a:solidFill>
                  <a:srgbClr val="000000"/>
                </a:solidFill>
                <a:latin typeface="Calibri"/>
                <a:ea typeface="Calibri"/>
                <a:cs typeface="Calibri"/>
              </a:rPr>
              <a:t>Care Plan</a:t>
            </a:r>
            <a:r>
              <a:rPr lang="en-US" sz="1400" b="1">
                <a:solidFill>
                  <a:srgbClr val="000000"/>
                </a:solidFill>
                <a:latin typeface="Calibri"/>
                <a:ea typeface="Calibri"/>
                <a:cs typeface="Calibri"/>
              </a:rPr>
              <a:t> (may choose from): </a:t>
            </a:r>
            <a:endParaRPr lang="en-US" sz="1400">
              <a:solidFill>
                <a:srgbClr val="000000"/>
              </a:solidFill>
              <a:effectLst/>
              <a:latin typeface="Calibri" panose="020F0502020204030204" pitchFamily="34" charset="0"/>
              <a:ea typeface="Calibri" panose="020F0502020204030204" pitchFamily="34" charset="0"/>
              <a:cs typeface="Calibri"/>
            </a:endParaRPr>
          </a:p>
          <a:p>
            <a:pPr marL="285750" lvl="0" indent="-285750">
              <a:spcBef>
                <a:spcPts val="0"/>
              </a:spcBef>
              <a:buFont typeface="Symbol"/>
              <a:buChar char="•"/>
            </a:pPr>
            <a:r>
              <a:rPr lang="en-US" sz="1400">
                <a:solidFill>
                  <a:srgbClr val="000000"/>
                </a:solidFill>
                <a:latin typeface="Calibri"/>
                <a:ea typeface="Calibri"/>
                <a:cs typeface="Calibri"/>
              </a:rPr>
              <a:t>Create safety plan if needed (with clinical team)</a:t>
            </a:r>
            <a:endParaRPr lang="en-US" sz="1400">
              <a:solidFill>
                <a:srgbClr val="000000"/>
              </a:solidFill>
              <a:effectLst/>
              <a:latin typeface="Calibri"/>
              <a:ea typeface="Calibri"/>
              <a:cs typeface="Calibri"/>
            </a:endParaRPr>
          </a:p>
          <a:p>
            <a:pPr marL="285750" lvl="0" indent="-285750">
              <a:spcBef>
                <a:spcPts val="0"/>
              </a:spcBef>
              <a:buFont typeface="Symbol"/>
              <a:buChar char="•"/>
            </a:pPr>
            <a:r>
              <a:rPr lang="en-US" sz="1400">
                <a:solidFill>
                  <a:srgbClr val="000000"/>
                </a:solidFill>
                <a:latin typeface="Calibri"/>
                <a:ea typeface="Calibri"/>
                <a:cs typeface="Calibri"/>
              </a:rPr>
              <a:t>Follow-up with provider for update, evaluation, and/or medication changes</a:t>
            </a:r>
            <a:endParaRPr lang="en-US" sz="1400">
              <a:solidFill>
                <a:srgbClr val="000000"/>
              </a:solidFill>
              <a:effectLst/>
              <a:latin typeface="Calibri"/>
              <a:ea typeface="Calibri"/>
              <a:cs typeface="Calibri"/>
            </a:endParaRPr>
          </a:p>
          <a:p>
            <a:pPr marL="285750" lvl="0" indent="-285750">
              <a:spcBef>
                <a:spcPts val="0"/>
              </a:spcBef>
              <a:buFont typeface="Symbol"/>
              <a:buChar char="•"/>
            </a:pPr>
            <a:r>
              <a:rPr lang="en-US" sz="1400">
                <a:solidFill>
                  <a:srgbClr val="000000"/>
                </a:solidFill>
                <a:latin typeface="Calibri"/>
                <a:ea typeface="Calibri"/>
                <a:cs typeface="Calibri"/>
              </a:rPr>
              <a:t>Non-pharmacological strategies (i.e., communication, environment, activities, routine)</a:t>
            </a:r>
            <a:endParaRPr lang="en-US" sz="1400">
              <a:solidFill>
                <a:srgbClr val="000000"/>
              </a:solidFill>
              <a:effectLst/>
              <a:latin typeface="Calibri"/>
              <a:ea typeface="Calibri"/>
              <a:cs typeface="Calibri"/>
            </a:endParaRPr>
          </a:p>
          <a:p>
            <a:pPr marL="285750" indent="-285750">
              <a:buFont typeface="Symbol"/>
              <a:buChar char="•"/>
            </a:pPr>
            <a:r>
              <a:rPr lang="en-US" sz="1400">
                <a:solidFill>
                  <a:srgbClr val="000000"/>
                </a:solidFill>
                <a:latin typeface="Calibri"/>
                <a:ea typeface="Calibri"/>
                <a:cs typeface="Calibri"/>
              </a:rPr>
              <a:t>Caregiver support strategies </a:t>
            </a:r>
            <a:endParaRPr lang="en-US" sz="1400">
              <a:solidFill>
                <a:srgbClr val="000000"/>
              </a:solidFill>
              <a:effectLst/>
              <a:latin typeface="Calibri" panose="020F0502020204030204" pitchFamily="34" charset="0"/>
              <a:ea typeface="Calibri" panose="020F0502020204030204" pitchFamily="34" charset="0"/>
              <a:cs typeface="Calibri"/>
            </a:endParaRPr>
          </a:p>
          <a:p>
            <a:pPr marL="285750" lvl="0" indent="-285750">
              <a:spcBef>
                <a:spcPts val="0"/>
              </a:spcBef>
              <a:buFont typeface="Symbol"/>
              <a:buChar char="•"/>
            </a:pPr>
            <a:r>
              <a:rPr lang="en-US" sz="1400">
                <a:solidFill>
                  <a:srgbClr val="000000"/>
                </a:solidFill>
                <a:latin typeface="Calibri"/>
                <a:ea typeface="Calibri"/>
                <a:cs typeface="Calibri"/>
              </a:rPr>
              <a:t>Information and coaching</a:t>
            </a:r>
            <a:endParaRPr lang="en-US" sz="1400">
              <a:solidFill>
                <a:srgbClr val="000000"/>
              </a:solidFill>
              <a:effectLst/>
              <a:latin typeface="Calibri"/>
              <a:ea typeface="Calibri"/>
              <a:cs typeface="Calibri"/>
            </a:endParaRPr>
          </a:p>
          <a:p>
            <a:pPr marL="285750" lvl="0" indent="-285750">
              <a:spcBef>
                <a:spcPts val="0"/>
              </a:spcBef>
              <a:buFont typeface="Symbol"/>
              <a:buChar char="•"/>
            </a:pPr>
            <a:r>
              <a:rPr lang="en-US" sz="1400">
                <a:solidFill>
                  <a:srgbClr val="000000"/>
                </a:solidFill>
                <a:latin typeface="Calibri"/>
                <a:ea typeface="Calibri"/>
                <a:cs typeface="Calibri"/>
              </a:rPr>
              <a:t>Respite (in-home care, day program, friends/family)</a:t>
            </a:r>
            <a:endParaRPr lang="en-US" sz="1400">
              <a:solidFill>
                <a:srgbClr val="000000"/>
              </a:solidFill>
              <a:effectLst/>
              <a:latin typeface="Calibri"/>
              <a:ea typeface="Calibri"/>
              <a:cs typeface="Calibri"/>
            </a:endParaRPr>
          </a:p>
          <a:p>
            <a:pPr marL="285750" lvl="0" indent="-285750">
              <a:spcBef>
                <a:spcPts val="0"/>
              </a:spcBef>
              <a:buFont typeface="Symbol"/>
              <a:buChar char="•"/>
            </a:pPr>
            <a:r>
              <a:rPr lang="en-US" sz="1400">
                <a:solidFill>
                  <a:srgbClr val="000000"/>
                </a:solidFill>
                <a:latin typeface="Calibri"/>
                <a:ea typeface="Calibri"/>
                <a:cs typeface="Calibri"/>
              </a:rPr>
              <a:t>Support group or counseling</a:t>
            </a:r>
            <a:endParaRPr lang="en-US" sz="1400">
              <a:solidFill>
                <a:srgbClr val="000000"/>
              </a:solidFill>
              <a:effectLst/>
              <a:latin typeface="Calibri"/>
              <a:ea typeface="Calibri"/>
              <a:cs typeface="Calibri"/>
            </a:endParaRPr>
          </a:p>
          <a:p>
            <a:pPr marL="285750" lvl="0" indent="-285750">
              <a:spcBef>
                <a:spcPts val="0"/>
              </a:spcBef>
              <a:buFont typeface="Symbol"/>
              <a:buChar char="•"/>
            </a:pPr>
            <a:r>
              <a:rPr lang="en-US" sz="1400">
                <a:solidFill>
                  <a:srgbClr val="000000"/>
                </a:solidFill>
                <a:latin typeface="Calibri"/>
                <a:ea typeface="Calibri"/>
                <a:cs typeface="Calibri"/>
              </a:rPr>
              <a:t>Address any contributing socioeconomic stressors if possible (public benefits, volunteer programs, respite grants)</a:t>
            </a:r>
            <a:endParaRPr lang="en-US" sz="1400">
              <a:solidFill>
                <a:srgbClr val="000000"/>
              </a:solidFill>
              <a:effectLst/>
              <a:latin typeface="Calibri"/>
              <a:ea typeface="Calibri"/>
              <a:cs typeface="Calibri"/>
            </a:endParaRPr>
          </a:p>
          <a:p>
            <a:pPr marL="285750" lvl="0" indent="-285750">
              <a:spcBef>
                <a:spcPts val="0"/>
              </a:spcBef>
              <a:buFont typeface="Symbol"/>
              <a:buChar char="•"/>
            </a:pPr>
            <a:r>
              <a:rPr lang="en-US" sz="1400">
                <a:solidFill>
                  <a:srgbClr val="000000"/>
                </a:solidFill>
                <a:latin typeface="Calibri"/>
                <a:ea typeface="Calibri"/>
                <a:cs typeface="Calibri"/>
              </a:rPr>
              <a:t>Establish frequency of follow-up</a:t>
            </a:r>
            <a:endParaRPr lang="en-US" sz="1400">
              <a:solidFill>
                <a:srgbClr val="000000"/>
              </a:solidFill>
              <a:effectLst/>
              <a:latin typeface="Calibri"/>
              <a:ea typeface="Calibri"/>
              <a:cs typeface="Calibri"/>
            </a:endParaRPr>
          </a:p>
          <a:p>
            <a:pPr>
              <a:spcBef>
                <a:spcPts val="0"/>
              </a:spcBef>
              <a:spcAft>
                <a:spcPts val="0"/>
              </a:spcAft>
            </a:pPr>
            <a:r>
              <a:rPr lang="en-US" sz="1400" i="1">
                <a:solidFill>
                  <a:srgbClr val="000000"/>
                </a:solidFill>
                <a:latin typeface="Calibri"/>
                <a:ea typeface="Calibri"/>
                <a:cs typeface="Calibri"/>
              </a:rPr>
              <a:t>List educational materials and referrals that are shared in the EMR. Document time spent communicating with dyad and looking up resources.</a:t>
            </a:r>
            <a:endParaRPr lang="en-US" sz="1400">
              <a:solidFill>
                <a:srgbClr val="000000"/>
              </a:solidFill>
              <a:latin typeface="Calibri"/>
              <a:ea typeface="Calibri"/>
              <a:cs typeface="Calibri"/>
            </a:endParaRPr>
          </a:p>
          <a:p>
            <a:endParaRPr lang="en-US" b="1">
              <a:solidFill>
                <a:srgbClr val="FF0000"/>
              </a:solidFill>
              <a:effectLst/>
              <a:latin typeface="Calibri" panose="020F0502020204030204" pitchFamily="34" charset="0"/>
              <a:ea typeface="Calibri" panose="020F0502020204030204" pitchFamily="34" charset="0"/>
              <a:cs typeface="Calibri"/>
            </a:endParaRPr>
          </a:p>
        </p:txBody>
      </p:sp>
    </p:spTree>
    <p:extLst>
      <p:ext uri="{BB962C8B-B14F-4D97-AF65-F5344CB8AC3E}">
        <p14:creationId xmlns:p14="http://schemas.microsoft.com/office/powerpoint/2010/main" val="5758417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2CAE638-44BA-79A6-221F-97EB89722807}"/>
              </a:ext>
            </a:extLst>
          </p:cNvPr>
          <p:cNvSpPr>
            <a:spLocks noGrp="1"/>
          </p:cNvSpPr>
          <p:nvPr>
            <p:ph type="title"/>
          </p:nvPr>
        </p:nvSpPr>
        <p:spPr/>
        <p:txBody>
          <a:bodyPr>
            <a:normAutofit/>
          </a:bodyPr>
          <a:lstStyle/>
          <a:p>
            <a:r>
              <a:rPr lang="en-US" sz="4400"/>
              <a:t>Decision Making</a:t>
            </a:r>
          </a:p>
        </p:txBody>
      </p:sp>
      <p:sp>
        <p:nvSpPr>
          <p:cNvPr id="5" name="Text Placeholder 4">
            <a:extLst>
              <a:ext uri="{FF2B5EF4-FFF2-40B4-BE49-F238E27FC236}">
                <a16:creationId xmlns:a16="http://schemas.microsoft.com/office/drawing/2014/main" id="{7BC783C0-E20B-C427-284D-7594F21043AF}"/>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9490073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D8C252C-098F-46D6-B2A5-6099FB82B09D}"/>
              </a:ext>
            </a:extLst>
          </p:cNvPr>
          <p:cNvSpPr/>
          <p:nvPr/>
        </p:nvSpPr>
        <p:spPr>
          <a:xfrm>
            <a:off x="217978" y="145283"/>
            <a:ext cx="11563003" cy="6362548"/>
          </a:xfrm>
          <a:prstGeom prst="rect">
            <a:avLst/>
          </a:prstGeom>
        </p:spPr>
        <p:txBody>
          <a:bodyPr wrap="square" lIns="91440" tIns="45720" rIns="91440" bIns="45720" numCol="2" spcCol="91440" anchor="t">
            <a:spAutoFit/>
          </a:bodyPr>
          <a:lstStyle/>
          <a:p>
            <a:pPr lvl="0"/>
            <a:r>
              <a:rPr lang="en-US" sz="2400" b="1">
                <a:solidFill>
                  <a:srgbClr val="000000"/>
                </a:solidFill>
                <a:latin typeface="Calibri"/>
                <a:ea typeface="Calibri"/>
                <a:cs typeface="Calibri"/>
              </a:rPr>
              <a:t>Decision Making Protocol Checklist</a:t>
            </a:r>
            <a:endParaRPr lang="en-US" sz="2400">
              <a:solidFill>
                <a:srgbClr val="000000"/>
              </a:solidFill>
              <a:latin typeface="Calibri"/>
              <a:ea typeface="Calibri"/>
              <a:cs typeface="Calibri"/>
            </a:endParaRPr>
          </a:p>
          <a:p>
            <a:pPr lvl="0" defTabSz="906463">
              <a:buFont typeface="Arial"/>
              <a:buChar char="•"/>
            </a:pPr>
            <a:endParaRPr lang="en-US" sz="1000">
              <a:solidFill>
                <a:srgbClr val="FF0000"/>
              </a:solidFill>
              <a:latin typeface="Calibri" panose="020F0502020204030204" pitchFamily="34" charset="0"/>
              <a:ea typeface="Calibri" panose="020F0502020204030204" pitchFamily="34" charset="0"/>
              <a:cs typeface="Arial"/>
            </a:endParaRPr>
          </a:p>
          <a:p>
            <a:pPr defTabSz="906463">
              <a:buFont typeface="Arial"/>
              <a:buChar char="•"/>
            </a:pPr>
            <a:r>
              <a:rPr lang="en-US" sz="1400">
                <a:solidFill>
                  <a:srgbClr val="211D1E"/>
                </a:solidFill>
                <a:latin typeface="Calibri"/>
                <a:ea typeface="Calibri"/>
                <a:cs typeface="Calibri"/>
              </a:rPr>
              <a:t>If needed, additional information can be found in the Full Decision Making Module</a:t>
            </a:r>
          </a:p>
          <a:p>
            <a:pPr defTabSz="906463">
              <a:buFont typeface="Arial"/>
              <a:buChar char="•"/>
            </a:pPr>
            <a:r>
              <a:rPr lang="en-US" sz="1400" b="1">
                <a:solidFill>
                  <a:srgbClr val="FF0000"/>
                </a:solidFill>
                <a:latin typeface="Calibri"/>
                <a:ea typeface="Calibri"/>
                <a:cs typeface="Calibri"/>
              </a:rPr>
              <a:t>SCREEN</a:t>
            </a:r>
            <a:r>
              <a:rPr lang="en-US" sz="1400">
                <a:solidFill>
                  <a:srgbClr val="FF0000"/>
                </a:solidFill>
                <a:latin typeface="Calibri"/>
                <a:ea typeface="Calibri"/>
                <a:cs typeface="Calibri"/>
              </a:rPr>
              <a:t> </a:t>
            </a:r>
          </a:p>
          <a:p>
            <a:pPr marL="342900" indent="-342900" defTabSz="906463">
              <a:lnSpc>
                <a:spcPct val="115000"/>
              </a:lnSpc>
              <a:spcAft>
                <a:spcPts val="1000"/>
              </a:spcAft>
              <a:buAutoNum type="arabicPeriod"/>
            </a:pPr>
            <a:r>
              <a:rPr lang="en-US" sz="1400" b="1">
                <a:solidFill>
                  <a:srgbClr val="000000"/>
                </a:solidFill>
                <a:latin typeface="Calibri"/>
                <a:ea typeface="Calibri"/>
                <a:cs typeface="Calibri"/>
              </a:rPr>
              <a:t>PRECALL </a:t>
            </a:r>
            <a:r>
              <a:rPr lang="en-US" sz="1400">
                <a:solidFill>
                  <a:srgbClr val="000000"/>
                </a:solidFill>
                <a:latin typeface="Calibri"/>
                <a:ea typeface="Calibri"/>
                <a:cs typeface="Calibri"/>
              </a:rPr>
              <a:t>(Schedule Decision Making (DM) call within first 6 months of enrollment, for other triggering events, and annually thereafter). </a:t>
            </a:r>
            <a:endParaRPr lang="en-US" sz="1400">
              <a:solidFill>
                <a:srgbClr val="000000"/>
              </a:solidFill>
              <a:latin typeface="Calibri" panose="020F0502020204030204" pitchFamily="34" charset="0"/>
              <a:ea typeface="Calibri" panose="020F0502020204030204" pitchFamily="34" charset="0"/>
              <a:cs typeface="Calibri"/>
            </a:endParaRPr>
          </a:p>
          <a:p>
            <a:pPr defTabSz="906463">
              <a:buFont typeface="Symbol"/>
              <a:buChar char="•"/>
            </a:pPr>
            <a:r>
              <a:rPr lang="en-US" sz="1400" b="1">
                <a:solidFill>
                  <a:srgbClr val="000000"/>
                </a:solidFill>
                <a:latin typeface="Calibri"/>
                <a:ea typeface="Calibri"/>
                <a:cs typeface="Calibri"/>
              </a:rPr>
              <a:t>REVIEW</a:t>
            </a:r>
            <a:r>
              <a:rPr lang="en-US" sz="1400">
                <a:solidFill>
                  <a:srgbClr val="000000"/>
                </a:solidFill>
                <a:latin typeface="Calibri"/>
                <a:ea typeface="Calibri"/>
                <a:cs typeface="Calibri"/>
              </a:rPr>
              <a:t> previous Serious Illness Conversations or ACP documents in the EMR to outline known planning information and to identify potential needs.  </a:t>
            </a:r>
          </a:p>
          <a:p>
            <a:pPr defTabSz="906463">
              <a:buFont typeface="Symbol"/>
              <a:buChar char="•"/>
            </a:pPr>
            <a:r>
              <a:rPr lang="en-US" sz="1400" b="1">
                <a:solidFill>
                  <a:srgbClr val="000000"/>
                </a:solidFill>
                <a:latin typeface="Calibri"/>
                <a:ea typeface="Calibri"/>
                <a:cs typeface="Calibri"/>
              </a:rPr>
              <a:t>REVIEW </a:t>
            </a:r>
            <a:r>
              <a:rPr lang="en-US" sz="1400">
                <a:solidFill>
                  <a:srgbClr val="000000"/>
                </a:solidFill>
                <a:latin typeface="Calibri"/>
                <a:ea typeface="Calibri"/>
                <a:cs typeface="Calibri"/>
              </a:rPr>
              <a:t>Needs Assessment Decision Making and Advance Care Planning section.</a:t>
            </a:r>
          </a:p>
          <a:p>
            <a:pPr defTabSz="906463">
              <a:buFont typeface="Arial"/>
              <a:buChar char="•"/>
            </a:pPr>
            <a:r>
              <a:rPr lang="en-US" sz="1400" b="1">
                <a:solidFill>
                  <a:srgbClr val="000000"/>
                </a:solidFill>
                <a:latin typeface="Calibri"/>
                <a:ea typeface="Calibri"/>
                <a:cs typeface="Calibri"/>
              </a:rPr>
              <a:t> </a:t>
            </a:r>
            <a:r>
              <a:rPr lang="en-US" sz="1400">
                <a:solidFill>
                  <a:srgbClr val="000000"/>
                </a:solidFill>
                <a:latin typeface="Calibri"/>
                <a:ea typeface="Calibri"/>
                <a:cs typeface="Calibri"/>
              </a:rPr>
              <a:t> </a:t>
            </a:r>
            <a:endParaRPr lang="en-US" sz="1400">
              <a:solidFill>
                <a:srgbClr val="000000"/>
              </a:solidFill>
              <a:latin typeface="Calibri" panose="020F0502020204030204" pitchFamily="34" charset="0"/>
              <a:ea typeface="Calibri" panose="020F0502020204030204" pitchFamily="34" charset="0"/>
              <a:cs typeface="Calibri"/>
            </a:endParaRPr>
          </a:p>
          <a:p>
            <a:pPr defTabSz="906463">
              <a:buFont typeface="Arial"/>
              <a:buChar char="•"/>
            </a:pPr>
            <a:r>
              <a:rPr lang="en-US" sz="1400" b="1" cap="all">
                <a:solidFill>
                  <a:srgbClr val="FF0000"/>
                </a:solidFill>
                <a:latin typeface="Calibri"/>
                <a:ea typeface="Calibri"/>
                <a:cs typeface="Calibri"/>
              </a:rPr>
              <a:t>CARE PLANNING: </a:t>
            </a:r>
            <a:r>
              <a:rPr lang="en-US" sz="1400">
                <a:solidFill>
                  <a:srgbClr val="FF0000"/>
                </a:solidFill>
                <a:latin typeface="Calibri"/>
                <a:ea typeface="Calibri"/>
                <a:cs typeface="Calibri"/>
              </a:rPr>
              <a:t> </a:t>
            </a:r>
            <a:endParaRPr lang="en-US" sz="1400">
              <a:solidFill>
                <a:srgbClr val="FF0000"/>
              </a:solidFill>
              <a:latin typeface="Calibri" panose="020F0502020204030204" pitchFamily="34" charset="0"/>
              <a:ea typeface="Calibri" panose="020F0502020204030204" pitchFamily="34" charset="0"/>
              <a:cs typeface="Calibri"/>
            </a:endParaRPr>
          </a:p>
          <a:p>
            <a:pPr defTabSz="906463">
              <a:buFont typeface="Arial"/>
              <a:buChar char="•"/>
            </a:pPr>
            <a:r>
              <a:rPr lang="en-US" sz="1400" b="1" cap="all">
                <a:solidFill>
                  <a:srgbClr val="000000"/>
                </a:solidFill>
                <a:latin typeface="Calibri"/>
                <a:ea typeface="Calibri"/>
                <a:cs typeface="Calibri"/>
              </a:rPr>
              <a:t>ENGAGE IN A SERIOUS ILLNESS CONVERSATION (SIC) </a:t>
            </a:r>
            <a:r>
              <a:rPr lang="en-US" sz="1400" cap="all">
                <a:solidFill>
                  <a:srgbClr val="000000"/>
                </a:solidFill>
                <a:latin typeface="Calibri"/>
                <a:ea typeface="Calibri"/>
                <a:cs typeface="Calibri"/>
              </a:rPr>
              <a:t>(NOTE: IF THE SIC IS UP TO DATE, FOCUS ON FINANCIAL/LEGAL PLANNING)</a:t>
            </a:r>
            <a:r>
              <a:rPr lang="en-US" sz="1400">
                <a:solidFill>
                  <a:srgbClr val="000000"/>
                </a:solidFill>
                <a:latin typeface="Calibri"/>
                <a:ea typeface="Calibri"/>
                <a:cs typeface="Calibri"/>
              </a:rPr>
              <a:t> </a:t>
            </a:r>
            <a:endParaRPr lang="en-US" sz="1400">
              <a:solidFill>
                <a:srgbClr val="000000"/>
              </a:solidFill>
              <a:latin typeface="Calibri" panose="020F0502020204030204" pitchFamily="34" charset="0"/>
              <a:ea typeface="Calibri" panose="020F0502020204030204" pitchFamily="34" charset="0"/>
              <a:cs typeface="Calibri"/>
            </a:endParaRPr>
          </a:p>
          <a:p>
            <a:pPr defTabSz="906463">
              <a:buFont typeface="Symbol"/>
              <a:buChar char="•"/>
            </a:pPr>
            <a:r>
              <a:rPr lang="en-US" sz="1400">
                <a:solidFill>
                  <a:srgbClr val="000000"/>
                </a:solidFill>
                <a:latin typeface="Calibri"/>
                <a:ea typeface="Calibri"/>
                <a:cs typeface="Calibri"/>
              </a:rPr>
              <a:t>Update/Complete Serious Illness Conversation form in EMR  </a:t>
            </a:r>
            <a:endParaRPr lang="en-US" sz="1400">
              <a:ea typeface="Calibri"/>
              <a:cs typeface="Calibri"/>
            </a:endParaRPr>
          </a:p>
          <a:p>
            <a:pPr>
              <a:buFont typeface="Symbol"/>
              <a:buChar char="•"/>
            </a:pPr>
            <a:r>
              <a:rPr lang="en-US" sz="1400">
                <a:solidFill>
                  <a:srgbClr val="000000"/>
                </a:solidFill>
                <a:latin typeface="Calibri"/>
                <a:ea typeface="Calibri"/>
                <a:cs typeface="Calibri"/>
              </a:rPr>
              <a:t>Ensure that Health Care Power of Attorney Form is complete and uploaded (this is the most important item to address) </a:t>
            </a:r>
            <a:endParaRPr lang="en-US" sz="1400">
              <a:ea typeface="Calibri"/>
              <a:cs typeface="Calibri"/>
            </a:endParaRPr>
          </a:p>
          <a:p>
            <a:pPr>
              <a:buFont typeface="Symbol"/>
              <a:buChar char="•"/>
            </a:pPr>
            <a:r>
              <a:rPr lang="en-US" sz="1400">
                <a:solidFill>
                  <a:srgbClr val="000000"/>
                </a:solidFill>
                <a:latin typeface="Calibri"/>
                <a:ea typeface="Calibri"/>
                <a:cs typeface="Calibri"/>
              </a:rPr>
              <a:t>Complete POLST, if appropriate </a:t>
            </a:r>
            <a:endParaRPr lang="en-US" sz="1400">
              <a:ea typeface="Calibri"/>
              <a:cs typeface="Calibri"/>
            </a:endParaRPr>
          </a:p>
          <a:p>
            <a:pPr>
              <a:buFont typeface="Arial"/>
              <a:buChar char="•"/>
            </a:pPr>
            <a:r>
              <a:rPr lang="en-US" sz="1400">
                <a:solidFill>
                  <a:srgbClr val="000000"/>
                </a:solidFill>
                <a:latin typeface="Calibri"/>
                <a:ea typeface="Calibri"/>
                <a:cs typeface="Calibri"/>
              </a:rPr>
              <a:t>  </a:t>
            </a:r>
          </a:p>
          <a:p>
            <a:pPr>
              <a:buFont typeface="Arial"/>
              <a:buChar char="•"/>
            </a:pPr>
            <a:r>
              <a:rPr lang="en-US" sz="1400" b="1">
                <a:solidFill>
                  <a:srgbClr val="000000"/>
                </a:solidFill>
                <a:latin typeface="Calibri"/>
                <a:ea typeface="Calibri"/>
                <a:cs typeface="Calibri"/>
              </a:rPr>
              <a:t>ENGAGE IN FINANCIAL PLANNING CONVERSATION</a:t>
            </a:r>
            <a:r>
              <a:rPr lang="en-US" sz="1400">
                <a:solidFill>
                  <a:srgbClr val="000000"/>
                </a:solidFill>
                <a:latin typeface="Calibri"/>
                <a:ea typeface="Calibri"/>
                <a:cs typeface="Calibri"/>
              </a:rPr>
              <a:t> </a:t>
            </a:r>
            <a:endParaRPr lang="en-US" sz="1400">
              <a:solidFill>
                <a:srgbClr val="000000"/>
              </a:solidFill>
              <a:latin typeface="Calibri" panose="020F0502020204030204" pitchFamily="34" charset="0"/>
              <a:ea typeface="Calibri" panose="020F0502020204030204" pitchFamily="34" charset="0"/>
              <a:cs typeface="Calibri"/>
            </a:endParaRPr>
          </a:p>
          <a:p>
            <a:pPr>
              <a:buFont typeface="Symbol"/>
              <a:buChar char="•"/>
            </a:pPr>
            <a:r>
              <a:rPr lang="en-US" sz="1400">
                <a:solidFill>
                  <a:srgbClr val="000000"/>
                </a:solidFill>
                <a:latin typeface="Calibri"/>
                <a:ea typeface="Calibri"/>
                <a:cs typeface="Calibri"/>
              </a:rPr>
              <a:t>Determine whether patient is able to participate in managing his/her finances at this time </a:t>
            </a:r>
            <a:endParaRPr lang="en-US" sz="1400">
              <a:solidFill>
                <a:srgbClr val="000000"/>
              </a:solidFill>
              <a:latin typeface="Calibri" panose="020F0502020204030204" pitchFamily="34" charset="0"/>
              <a:ea typeface="Calibri" panose="020F0502020204030204" pitchFamily="34" charset="0"/>
              <a:cs typeface="Calibri"/>
            </a:endParaRPr>
          </a:p>
          <a:p>
            <a:pPr lvl="1">
              <a:buFont typeface="Courier New"/>
              <a:buChar char="○"/>
            </a:pPr>
            <a:r>
              <a:rPr lang="en-US" sz="1400">
                <a:solidFill>
                  <a:srgbClr val="000000"/>
                </a:solidFill>
                <a:latin typeface="Calibri"/>
                <a:ea typeface="Calibri"/>
                <a:cs typeface="Calibri"/>
              </a:rPr>
              <a:t>Determine whether patient has appointed someone to manage finances on his/her behalf </a:t>
            </a:r>
            <a:endParaRPr lang="en-US" sz="1400">
              <a:solidFill>
                <a:srgbClr val="000000"/>
              </a:solidFill>
              <a:latin typeface="Calibri" panose="020F0502020204030204" pitchFamily="34" charset="0"/>
              <a:ea typeface="Calibri" panose="020F0502020204030204" pitchFamily="34" charset="0"/>
              <a:cs typeface="Calibri"/>
            </a:endParaRPr>
          </a:p>
          <a:p>
            <a:pPr lvl="1">
              <a:buFont typeface="Courier New"/>
              <a:buChar char="○"/>
            </a:pPr>
            <a:r>
              <a:rPr lang="en-US" sz="1400">
                <a:latin typeface="Calibri"/>
                <a:ea typeface="Calibri"/>
                <a:cs typeface="Arial"/>
              </a:rPr>
              <a:t>D</a:t>
            </a:r>
            <a:r>
              <a:rPr lang="en-US" sz="1400">
                <a:latin typeface="Calibri"/>
                <a:ea typeface="Calibri"/>
                <a:cs typeface="Calibri"/>
              </a:rPr>
              <a:t>eterm</a:t>
            </a:r>
            <a:r>
              <a:rPr lang="en-US" sz="1400">
                <a:solidFill>
                  <a:srgbClr val="000000"/>
                </a:solidFill>
                <a:latin typeface="Calibri"/>
                <a:ea typeface="Calibri"/>
                <a:cs typeface="Calibri"/>
              </a:rPr>
              <a:t>ine whether patient has made financial decisions that may not have been in their own best interest .</a:t>
            </a:r>
            <a:endParaRPr lang="en-US" sz="1400">
              <a:solidFill>
                <a:srgbClr val="000000"/>
              </a:solidFill>
              <a:latin typeface="Calibri" panose="020F0502020204030204" pitchFamily="34" charset="0"/>
              <a:ea typeface="Calibri" panose="020F0502020204030204" pitchFamily="34" charset="0"/>
              <a:cs typeface="Calibri"/>
            </a:endParaRPr>
          </a:p>
          <a:p>
            <a:pPr lvl="1"/>
            <a:endParaRPr lang="en-US" sz="1400" b="1">
              <a:solidFill>
                <a:srgbClr val="FF0000"/>
              </a:solidFill>
              <a:latin typeface="Calibri"/>
              <a:ea typeface="Calibri"/>
              <a:cs typeface="Calibri"/>
            </a:endParaRPr>
          </a:p>
          <a:p>
            <a:pPr>
              <a:buFont typeface="Arial"/>
              <a:buChar char="•"/>
            </a:pPr>
            <a:r>
              <a:rPr lang="en-US" sz="1400" b="1">
                <a:solidFill>
                  <a:srgbClr val="FF0000"/>
                </a:solidFill>
                <a:latin typeface="Calibri"/>
                <a:ea typeface="Calibri"/>
                <a:cs typeface="Calibri"/>
              </a:rPr>
              <a:t>EDUCATE: PROVIDE MATERIALS AND ARRANGE FOLLOW-UP</a:t>
            </a:r>
            <a:r>
              <a:rPr lang="en-US" sz="1400">
                <a:solidFill>
                  <a:srgbClr val="FF0000"/>
                </a:solidFill>
                <a:latin typeface="Calibri"/>
                <a:ea typeface="Calibri"/>
                <a:cs typeface="Calibri"/>
              </a:rPr>
              <a:t> </a:t>
            </a:r>
          </a:p>
          <a:p>
            <a:pPr>
              <a:buFont typeface="Symbol"/>
              <a:buChar char="•"/>
            </a:pPr>
            <a:r>
              <a:rPr lang="en-US" sz="1400">
                <a:solidFill>
                  <a:srgbClr val="000000"/>
                </a:solidFill>
                <a:latin typeface="Calibri"/>
                <a:ea typeface="Calibri"/>
                <a:cs typeface="Calibri"/>
              </a:rPr>
              <a:t>Topic of Decision Making (Sample Scripts in Resources) to dyad and schedule Decision Making call. Try to engage both patient and caregiver in initial discussion to determine if they’ve already done some planning and to gauge whether patient can participate in the DM call.</a:t>
            </a:r>
          </a:p>
          <a:p>
            <a:pPr>
              <a:buFont typeface="Arial"/>
              <a:buChar char="•"/>
            </a:pPr>
            <a:endParaRPr lang="en-US" sz="1400">
              <a:solidFill>
                <a:srgbClr val="000000"/>
              </a:solidFill>
              <a:latin typeface="Calibri"/>
              <a:ea typeface="Calibri"/>
              <a:cs typeface="Calibri"/>
            </a:endParaRPr>
          </a:p>
          <a:p>
            <a:pPr>
              <a:buFont typeface="Arial"/>
              <a:buChar char="•"/>
            </a:pPr>
            <a:r>
              <a:rPr lang="en-US" sz="1400">
                <a:solidFill>
                  <a:srgbClr val="000000"/>
                </a:solidFill>
                <a:latin typeface="Calibri"/>
                <a:ea typeface="Calibri"/>
                <a:cs typeface="Calibri"/>
              </a:rPr>
              <a:t>Resources</a:t>
            </a:r>
          </a:p>
          <a:p>
            <a:pPr>
              <a:buFont typeface="Arial"/>
              <a:buChar char="•"/>
            </a:pPr>
            <a:r>
              <a:rPr lang="en-US" sz="1400" u="sng">
                <a:solidFill>
                  <a:srgbClr val="0563C1"/>
                </a:solidFill>
                <a:latin typeface="Calibri"/>
                <a:ea typeface="Calibri"/>
                <a:cs typeface="Calibri"/>
                <a:hlinkClick r:id="rId2"/>
              </a:rPr>
              <a:t>ACP Review for Caregivers</a:t>
            </a:r>
            <a:endParaRPr lang="en-US" sz="1400">
              <a:solidFill>
                <a:srgbClr val="000000"/>
              </a:solidFill>
              <a:latin typeface="Calibri"/>
              <a:ea typeface="Calibri"/>
              <a:cs typeface="Calibri"/>
            </a:endParaRPr>
          </a:p>
          <a:p>
            <a:pPr>
              <a:buFont typeface="Arial"/>
              <a:buChar char="•"/>
            </a:pPr>
            <a:r>
              <a:rPr lang="en-US" sz="1400" u="sng">
                <a:solidFill>
                  <a:srgbClr val="0563C1"/>
                </a:solidFill>
                <a:latin typeface="Calibri"/>
                <a:ea typeface="Calibri"/>
                <a:cs typeface="Calibri"/>
                <a:hlinkClick r:id="rId3"/>
              </a:rPr>
              <a:t>Advanced Dementia Guide</a:t>
            </a:r>
            <a:endParaRPr lang="en-US" sz="1400">
              <a:solidFill>
                <a:srgbClr val="000000"/>
              </a:solidFill>
              <a:latin typeface="Times New Roman"/>
              <a:ea typeface="Calibri"/>
              <a:cs typeface="Times New Roman"/>
            </a:endParaRPr>
          </a:p>
          <a:p>
            <a:pPr>
              <a:buFont typeface="Arial"/>
              <a:buChar char="•"/>
            </a:pPr>
            <a:r>
              <a:rPr lang="en-US" sz="1400" u="sng">
                <a:solidFill>
                  <a:srgbClr val="0563C1"/>
                </a:solidFill>
                <a:latin typeface="Calibri"/>
                <a:ea typeface="Calibri"/>
                <a:cs typeface="Calibri"/>
                <a:hlinkClick r:id="rId4"/>
              </a:rPr>
              <a:t>Planning for Health Care Decisions</a:t>
            </a:r>
            <a:endParaRPr lang="en-US" sz="1400">
              <a:solidFill>
                <a:srgbClr val="000000"/>
              </a:solidFill>
              <a:latin typeface="Times New Roman"/>
              <a:ea typeface="Calibri"/>
              <a:cs typeface="Times New Roman"/>
            </a:endParaRPr>
          </a:p>
          <a:p>
            <a:pPr>
              <a:buFont typeface="Arial"/>
              <a:buChar char="•"/>
            </a:pPr>
            <a:r>
              <a:rPr lang="en-US" sz="1400" u="sng">
                <a:solidFill>
                  <a:srgbClr val="0563C1"/>
                </a:solidFill>
                <a:latin typeface="Calibri"/>
                <a:ea typeface="Calibri"/>
                <a:cs typeface="Calibri"/>
                <a:hlinkClick r:id="rId5"/>
              </a:rPr>
              <a:t>Who can make financial decisions for PWD</a:t>
            </a:r>
            <a:endParaRPr lang="en-US" sz="1400">
              <a:solidFill>
                <a:srgbClr val="000000"/>
              </a:solidFill>
              <a:latin typeface="Times New Roman"/>
              <a:ea typeface="Calibri"/>
              <a:cs typeface="Times New Roman"/>
            </a:endParaRPr>
          </a:p>
          <a:p>
            <a:pPr>
              <a:buFont typeface="Arial"/>
              <a:buChar char="•"/>
            </a:pPr>
            <a:r>
              <a:rPr lang="en-US" sz="1400" u="sng">
                <a:solidFill>
                  <a:srgbClr val="0563C1"/>
                </a:solidFill>
                <a:latin typeface="Calibri"/>
                <a:ea typeface="Calibri"/>
                <a:cs typeface="Calibri"/>
                <a:hlinkClick r:id="rId6"/>
              </a:rPr>
              <a:t>ACP Worksheet</a:t>
            </a:r>
            <a:endParaRPr lang="en-US" sz="1400">
              <a:solidFill>
                <a:srgbClr val="FF0000"/>
              </a:solidFill>
              <a:latin typeface="Calibri"/>
              <a:ea typeface="Calibri"/>
              <a:cs typeface="Calibri"/>
            </a:endParaRPr>
          </a:p>
          <a:p>
            <a:pPr>
              <a:buFont typeface="Arial"/>
              <a:buChar char="•"/>
            </a:pPr>
            <a:r>
              <a:rPr lang="en-US" sz="1400" u="sng">
                <a:solidFill>
                  <a:srgbClr val="0563C1"/>
                </a:solidFill>
                <a:latin typeface="Calibri"/>
                <a:ea typeface="Calibri"/>
                <a:cs typeface="Calibri"/>
                <a:hlinkClick r:id="rId4"/>
              </a:rPr>
              <a:t>Planning for Health Care Decisions</a:t>
            </a:r>
            <a:endParaRPr lang="en-US" sz="1400">
              <a:solidFill>
                <a:srgbClr val="FF0000"/>
              </a:solidFill>
              <a:latin typeface="Calibri"/>
              <a:ea typeface="Calibri"/>
              <a:cs typeface="Calibri"/>
            </a:endParaRPr>
          </a:p>
          <a:p>
            <a:pPr>
              <a:buFont typeface="Arial"/>
              <a:buChar char="•"/>
            </a:pPr>
            <a:r>
              <a:rPr lang="en-US" sz="1400" u="sng">
                <a:solidFill>
                  <a:srgbClr val="0563C1"/>
                </a:solidFill>
                <a:latin typeface="Calibri"/>
                <a:ea typeface="Calibri"/>
                <a:cs typeface="Calibri"/>
                <a:hlinkClick r:id="rId7"/>
              </a:rPr>
              <a:t>Goals of care worksheet</a:t>
            </a:r>
            <a:endParaRPr lang="en-US" sz="1400">
              <a:solidFill>
                <a:srgbClr val="FF0000"/>
              </a:solidFill>
              <a:latin typeface="Calibri"/>
              <a:ea typeface="Calibri"/>
              <a:cs typeface="Calibri"/>
            </a:endParaRPr>
          </a:p>
          <a:p>
            <a:pPr>
              <a:buFont typeface="Arial"/>
              <a:buChar char="•"/>
            </a:pPr>
            <a:r>
              <a:rPr lang="en-US" sz="1400" u="sng">
                <a:solidFill>
                  <a:srgbClr val="0563C1"/>
                </a:solidFill>
                <a:latin typeface="Calibri"/>
                <a:ea typeface="Calibri"/>
                <a:cs typeface="Calibri"/>
                <a:hlinkClick r:id="rId8"/>
              </a:rPr>
              <a:t>When judgement and decision making is impaired</a:t>
            </a:r>
            <a:endParaRPr lang="en-US" sz="1400">
              <a:solidFill>
                <a:srgbClr val="FF0000"/>
              </a:solidFill>
              <a:latin typeface="Calibri"/>
              <a:ea typeface="Calibri"/>
              <a:cs typeface="Calibri"/>
            </a:endParaRPr>
          </a:p>
          <a:p>
            <a:pPr marL="342900" indent="-342900">
              <a:lnSpc>
                <a:spcPct val="114999"/>
              </a:lnSpc>
              <a:spcAft>
                <a:spcPts val="1000"/>
              </a:spcAft>
              <a:buAutoNum type="arabicPeriod"/>
            </a:pPr>
            <a:endParaRPr lang="en-US" b="1">
              <a:solidFill>
                <a:srgbClr val="FF0000"/>
              </a:solidFill>
              <a:latin typeface="Calibri" panose="020F0502020204030204" pitchFamily="34" charset="0"/>
              <a:ea typeface="Calibri" panose="020F0502020204030204" pitchFamily="34" charset="0"/>
              <a:cs typeface="Calibri"/>
            </a:endParaRPr>
          </a:p>
          <a:p>
            <a:pPr lvl="0"/>
            <a:endParaRPr lang="en-US" sz="1600">
              <a:solidFill>
                <a:srgbClr val="000000"/>
              </a:solidFill>
              <a:highlight>
                <a:srgbClr val="FFFF00"/>
              </a:highligh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484230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AEA31D6-05AE-459A-A57A-BEC4F2537F07}"/>
              </a:ext>
            </a:extLst>
          </p:cNvPr>
          <p:cNvSpPr/>
          <p:nvPr/>
        </p:nvSpPr>
        <p:spPr>
          <a:xfrm>
            <a:off x="0" y="99883"/>
            <a:ext cx="11951854" cy="4278094"/>
          </a:xfrm>
          <a:prstGeom prst="rect">
            <a:avLst/>
          </a:prstGeom>
        </p:spPr>
        <p:txBody>
          <a:bodyPr wrap="square" lIns="91440" tIns="45720" rIns="91440" bIns="45720" anchor="t">
            <a:spAutoFit/>
          </a:bodyPr>
          <a:lstStyle/>
          <a:p>
            <a:pPr lvl="0"/>
            <a:r>
              <a:rPr lang="en-US" sz="2400" b="1">
                <a:solidFill>
                  <a:srgbClr val="000000"/>
                </a:solidFill>
                <a:latin typeface="Calibri" panose="020F0502020204030204" pitchFamily="34" charset="0"/>
                <a:ea typeface="Calibri" panose="020F0502020204030204" pitchFamily="34" charset="0"/>
              </a:rPr>
              <a:t>Decision Making Protocol Checklist</a:t>
            </a:r>
            <a:endParaRPr lang="en-US" sz="2400">
              <a:solidFill>
                <a:srgbClr val="000000"/>
              </a:solidFill>
              <a:latin typeface="Calibri" panose="020F0502020204030204" pitchFamily="34" charset="0"/>
              <a:ea typeface="Calibri" panose="020F0502020204030204" pitchFamily="34" charset="0"/>
            </a:endParaRPr>
          </a:p>
          <a:p>
            <a:endParaRPr lang="en-US" b="1">
              <a:solidFill>
                <a:srgbClr val="FF0000"/>
              </a:solidFill>
              <a:latin typeface="Calibri" panose="020F0502020204030204" pitchFamily="34" charset="0"/>
              <a:ea typeface="Calibri" panose="020F0502020204030204" pitchFamily="34" charset="0"/>
            </a:endParaRPr>
          </a:p>
          <a:p>
            <a:r>
              <a:rPr lang="en-US" b="1">
                <a:solidFill>
                  <a:srgbClr val="FF0000"/>
                </a:solidFill>
                <a:effectLst/>
                <a:latin typeface="Calibri" panose="020F0502020204030204" pitchFamily="34" charset="0"/>
                <a:ea typeface="Calibri" panose="020F0502020204030204" pitchFamily="34" charset="0"/>
              </a:rPr>
              <a:t>4. DOCUMENT IN EPIC:</a:t>
            </a:r>
            <a:r>
              <a:rPr lang="en-US">
                <a:solidFill>
                  <a:srgbClr val="FF0000"/>
                </a:solidFill>
                <a:latin typeface="Calibri" panose="020F0502020204030204" pitchFamily="34" charset="0"/>
                <a:ea typeface="Calibri" panose="020F0502020204030204" pitchFamily="34" charset="0"/>
              </a:rPr>
              <a:t> </a:t>
            </a:r>
          </a:p>
          <a:p>
            <a:r>
              <a:rPr lang="en-US" sz="1600" err="1">
                <a:highlight>
                  <a:srgbClr val="FFFF00"/>
                </a:highlight>
              </a:rPr>
              <a:t>Smartphrase</a:t>
            </a:r>
            <a:r>
              <a:rPr lang="en-US" sz="1600">
                <a:highlight>
                  <a:srgbClr val="FFFF00"/>
                </a:highlight>
              </a:rPr>
              <a:t>:  </a:t>
            </a:r>
            <a:endParaRPr lang="en-US" sz="1600">
              <a:highlight>
                <a:srgbClr val="FFFF00"/>
              </a:highlight>
              <a:ea typeface="Calibri"/>
              <a:cs typeface="Calibri"/>
            </a:endParaRPr>
          </a:p>
          <a:p>
            <a:r>
              <a:rPr lang="en-US" sz="1600"/>
              <a:t>Serious Illness Conversation:  </a:t>
            </a:r>
            <a:endParaRPr lang="en-US" sz="1600">
              <a:ea typeface="Calibri"/>
              <a:cs typeface="Calibri"/>
            </a:endParaRPr>
          </a:p>
          <a:p>
            <a:r>
              <a:rPr lang="en-US" sz="1600"/>
              <a:t>Advance Care Planning Documents including Advance Directive/Health Care Proxy:  </a:t>
            </a:r>
            <a:endParaRPr lang="en-US" sz="1600">
              <a:ea typeface="Calibri"/>
              <a:cs typeface="Calibri"/>
            </a:endParaRPr>
          </a:p>
          <a:p>
            <a:r>
              <a:rPr lang="en-US" sz="1600"/>
              <a:t>POLST Form if Applicable </a:t>
            </a:r>
            <a:endParaRPr lang="en-US" sz="1600">
              <a:ea typeface="Calibri"/>
              <a:cs typeface="Calibri"/>
            </a:endParaRPr>
          </a:p>
          <a:p>
            <a:r>
              <a:rPr lang="en-US" sz="1600"/>
              <a:t>Discussion regarding Advance Care Planning and Financial Planning:  </a:t>
            </a:r>
            <a:endParaRPr lang="en-US" sz="1600">
              <a:ea typeface="Calibri"/>
              <a:cs typeface="Calibri"/>
            </a:endParaRPr>
          </a:p>
          <a:p>
            <a:r>
              <a:rPr lang="en-US" sz="1600"/>
              <a:t>If Concern about Exploitation, documentation of APS referral </a:t>
            </a:r>
            <a:endParaRPr lang="en-US" sz="1600">
              <a:ea typeface="Calibri"/>
              <a:cs typeface="Calibri"/>
            </a:endParaRPr>
          </a:p>
          <a:p>
            <a:r>
              <a:rPr lang="en-US" sz="1600"/>
              <a:t>  </a:t>
            </a:r>
            <a:endParaRPr lang="en-US" sz="1600">
              <a:ea typeface="Calibri"/>
              <a:cs typeface="Calibri"/>
            </a:endParaRPr>
          </a:p>
          <a:p>
            <a:r>
              <a:rPr lang="en-US" sz="1600" b="1" u="sng"/>
              <a:t>Care Plan</a:t>
            </a:r>
            <a:r>
              <a:rPr lang="en-US" sz="1600" b="1"/>
              <a:t>:  </a:t>
            </a:r>
            <a:endParaRPr lang="en-US" sz="1600" b="1">
              <a:ea typeface="Calibri"/>
              <a:cs typeface="Calibri"/>
            </a:endParaRPr>
          </a:p>
          <a:p>
            <a:r>
              <a:rPr lang="en-US" sz="1600"/>
              <a:t>Next steps for advance care planning </a:t>
            </a:r>
            <a:endParaRPr lang="en-US" sz="1600">
              <a:ea typeface="Calibri"/>
              <a:cs typeface="Calibri"/>
            </a:endParaRPr>
          </a:p>
          <a:p>
            <a:r>
              <a:rPr lang="en-US" sz="1600"/>
              <a:t>Next steps for financial planning (see APA Clinician Capacity Booklet pp 172-177) </a:t>
            </a:r>
            <a:endParaRPr lang="en-US" sz="1600">
              <a:ea typeface="Calibri"/>
              <a:cs typeface="Calibri"/>
            </a:endParaRPr>
          </a:p>
          <a:p>
            <a:r>
              <a:rPr lang="en-US" sz="1600"/>
              <a:t>Referrals (when/where appropriate)</a:t>
            </a:r>
            <a:endParaRPr lang="en-US" sz="1600">
              <a:ea typeface="Calibri"/>
              <a:cs typeface="Calibri"/>
            </a:endParaRPr>
          </a:p>
          <a:p>
            <a:endParaRPr lang="en-US">
              <a:highlight>
                <a:srgbClr val="FFFF00"/>
              </a:highlight>
              <a:ea typeface="Calibri"/>
              <a:cs typeface="Calibri"/>
            </a:endParaRPr>
          </a:p>
          <a:p>
            <a:endParaRPr lang="en-US">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3390535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1934392-A58A-0071-9BB3-C1CF3B312D73}"/>
              </a:ext>
            </a:extLst>
          </p:cNvPr>
          <p:cNvSpPr>
            <a:spLocks noGrp="1"/>
          </p:cNvSpPr>
          <p:nvPr>
            <p:ph type="title"/>
          </p:nvPr>
        </p:nvSpPr>
        <p:spPr/>
        <p:txBody>
          <a:bodyPr>
            <a:normAutofit/>
          </a:bodyPr>
          <a:lstStyle/>
          <a:p>
            <a:r>
              <a:rPr lang="en-US" sz="4400"/>
              <a:t>Community Resources and Caregiver Education</a:t>
            </a:r>
          </a:p>
        </p:txBody>
      </p:sp>
      <p:sp>
        <p:nvSpPr>
          <p:cNvPr id="5" name="Text Placeholder 4">
            <a:extLst>
              <a:ext uri="{FF2B5EF4-FFF2-40B4-BE49-F238E27FC236}">
                <a16:creationId xmlns:a16="http://schemas.microsoft.com/office/drawing/2014/main" id="{4A30F7B3-7C7A-A99B-877C-C63AACC22BC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4743564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D8C252C-098F-46D6-B2A5-6099FB82B09D}"/>
              </a:ext>
            </a:extLst>
          </p:cNvPr>
          <p:cNvSpPr/>
          <p:nvPr/>
        </p:nvSpPr>
        <p:spPr>
          <a:xfrm>
            <a:off x="207818" y="165604"/>
            <a:ext cx="11858057" cy="6392852"/>
          </a:xfrm>
          <a:prstGeom prst="rect">
            <a:avLst/>
          </a:prstGeom>
        </p:spPr>
        <p:txBody>
          <a:bodyPr wrap="square" lIns="91440" tIns="45720" rIns="91440" bIns="45720" numCol="2" spcCol="91440" anchor="t">
            <a:spAutoFit/>
          </a:bodyPr>
          <a:lstStyle/>
          <a:p>
            <a:pPr lvl="0"/>
            <a:r>
              <a:rPr lang="en-US" sz="2400" b="1">
                <a:solidFill>
                  <a:srgbClr val="000000"/>
                </a:solidFill>
                <a:latin typeface="Calibri" panose="020F0502020204030204" pitchFamily="34" charset="0"/>
                <a:ea typeface="Calibri" panose="020F0502020204030204" pitchFamily="34" charset="0"/>
              </a:rPr>
              <a:t>Resource Referral Protocol Checklist</a:t>
            </a:r>
            <a:endParaRPr lang="en-US" sz="2400">
              <a:solidFill>
                <a:srgbClr val="000000"/>
              </a:solidFill>
              <a:latin typeface="Calibri" panose="020F0502020204030204" pitchFamily="34" charset="0"/>
              <a:ea typeface="Calibri" panose="020F0502020204030204" pitchFamily="34" charset="0"/>
            </a:endParaRPr>
          </a:p>
          <a:p>
            <a:r>
              <a:rPr lang="en-US" sz="1400">
                <a:solidFill>
                  <a:srgbClr val="211D1E"/>
                </a:solidFill>
                <a:latin typeface="Calibri"/>
                <a:ea typeface="Calibri"/>
                <a:cs typeface="Calibri"/>
              </a:rPr>
              <a:t>If needed, additional information can be found in the Full Resource Referral Module</a:t>
            </a:r>
          </a:p>
          <a:p>
            <a:pPr marL="285750" indent="-285750">
              <a:buFont typeface="Arial"/>
              <a:buChar char="•"/>
            </a:pPr>
            <a:r>
              <a:rPr lang="en-US" sz="1400" b="1">
                <a:solidFill>
                  <a:srgbClr val="FF0000"/>
                </a:solidFill>
                <a:latin typeface="Calibri"/>
                <a:ea typeface="Calibri"/>
                <a:cs typeface="Calibri"/>
              </a:rPr>
              <a:t>SCREEN: </a:t>
            </a:r>
            <a:endParaRPr lang="en-US" sz="1400">
              <a:solidFill>
                <a:srgbClr val="FF0000"/>
              </a:solidFill>
              <a:latin typeface="Calibri" panose="020F0502020204030204" pitchFamily="34" charset="0"/>
              <a:ea typeface="Calibri" panose="020F0502020204030204" pitchFamily="34" charset="0"/>
              <a:cs typeface="Calibri"/>
            </a:endParaRPr>
          </a:p>
          <a:p>
            <a:pPr marL="285750" indent="-285750">
              <a:buFont typeface="Symbol"/>
              <a:buChar char="•"/>
            </a:pPr>
            <a:r>
              <a:rPr lang="en-US" sz="1400" b="1">
                <a:solidFill>
                  <a:srgbClr val="000000"/>
                </a:solidFill>
                <a:latin typeface="Calibri"/>
                <a:ea typeface="Calibri"/>
                <a:cs typeface="Calibri"/>
              </a:rPr>
              <a:t>Clarify Need for Community Resources </a:t>
            </a:r>
            <a:endParaRPr lang="en-US" sz="1400">
              <a:solidFill>
                <a:srgbClr val="000000"/>
              </a:solidFill>
              <a:latin typeface="Calibri" panose="020F0502020204030204" pitchFamily="34" charset="0"/>
              <a:ea typeface="Calibri" panose="020F0502020204030204" pitchFamily="34" charset="0"/>
              <a:cs typeface="Calibri"/>
            </a:endParaRPr>
          </a:p>
          <a:p>
            <a:pPr marL="285750" indent="-285750">
              <a:buFont typeface="Symbol"/>
              <a:buChar char="•"/>
            </a:pPr>
            <a:r>
              <a:rPr lang="en-US" sz="1400" b="1">
                <a:latin typeface="Calibri"/>
                <a:ea typeface="Calibri"/>
                <a:cs typeface="Calibri"/>
              </a:rPr>
              <a:t>Identify currently available resources:</a:t>
            </a:r>
            <a:endParaRPr lang="en-US" sz="1400">
              <a:ea typeface="Calibri"/>
              <a:cs typeface="Calibri"/>
            </a:endParaRPr>
          </a:p>
          <a:p>
            <a:pPr marL="742950" lvl="1" indent="-285750">
              <a:buFont typeface="Courier New"/>
              <a:buChar char="○"/>
            </a:pPr>
            <a:r>
              <a:rPr lang="en-US" sz="1400">
                <a:latin typeface="Calibri"/>
                <a:ea typeface="Calibri"/>
                <a:cs typeface="Calibri"/>
              </a:rPr>
              <a:t>Family, friends, community support</a:t>
            </a:r>
          </a:p>
          <a:p>
            <a:pPr marL="742950" lvl="1" indent="-285750">
              <a:buFont typeface="Courier New"/>
              <a:buChar char="○"/>
            </a:pPr>
            <a:r>
              <a:rPr lang="en-US" sz="1400">
                <a:latin typeface="Calibri"/>
                <a:ea typeface="Calibri"/>
                <a:cs typeface="Calibri"/>
              </a:rPr>
              <a:t>Personal strengths or skills</a:t>
            </a:r>
          </a:p>
          <a:p>
            <a:pPr marL="742950" lvl="1" indent="-285750">
              <a:buFont typeface="Courier New"/>
              <a:buChar char="○"/>
            </a:pPr>
            <a:r>
              <a:rPr lang="en-US" sz="1400">
                <a:latin typeface="Calibri"/>
                <a:ea typeface="Calibri"/>
                <a:cs typeface="Calibri"/>
              </a:rPr>
              <a:t>Linkage to other services</a:t>
            </a:r>
          </a:p>
          <a:p>
            <a:pPr marL="742950" lvl="1" indent="-285750">
              <a:buFont typeface="Courier New"/>
              <a:buChar char="○"/>
            </a:pPr>
            <a:r>
              <a:rPr lang="en-US" sz="1400">
                <a:latin typeface="Calibri"/>
                <a:ea typeface="Calibri"/>
                <a:cs typeface="Calibri"/>
              </a:rPr>
              <a:t>Financial</a:t>
            </a:r>
          </a:p>
          <a:p>
            <a:pPr marL="742950" lvl="1" indent="-285750">
              <a:buFont typeface="Courier New"/>
              <a:buChar char="○"/>
            </a:pPr>
            <a:r>
              <a:rPr lang="en-US" sz="1400">
                <a:latin typeface="Calibri"/>
                <a:ea typeface="Calibri"/>
                <a:cs typeface="Calibri"/>
              </a:rPr>
              <a:t>Community infrastructure (public transit, government benefits or programs)</a:t>
            </a:r>
          </a:p>
          <a:p>
            <a:pPr marL="285750" indent="-285750">
              <a:buFont typeface="Symbol"/>
              <a:buChar char="•"/>
            </a:pPr>
            <a:r>
              <a:rPr lang="en-US" sz="1400" b="1">
                <a:latin typeface="Calibri"/>
                <a:ea typeface="Calibri"/>
                <a:cs typeface="Calibri"/>
              </a:rPr>
              <a:t>Identify resource needs:</a:t>
            </a:r>
            <a:endParaRPr lang="en-US" sz="1400">
              <a:ea typeface="Calibri"/>
              <a:cs typeface="Calibri"/>
            </a:endParaRPr>
          </a:p>
          <a:p>
            <a:pPr marL="742950" lvl="1" indent="-285750">
              <a:buFont typeface="Courier New"/>
              <a:buChar char="○"/>
            </a:pPr>
            <a:r>
              <a:rPr lang="en-US" sz="1400">
                <a:latin typeface="Calibri"/>
                <a:ea typeface="Calibri"/>
                <a:cs typeface="Calibri"/>
              </a:rPr>
              <a:t>Family, friends, community support</a:t>
            </a:r>
          </a:p>
          <a:p>
            <a:pPr marL="742950" lvl="1" indent="-285750">
              <a:buFont typeface="Courier New"/>
              <a:buChar char="○"/>
            </a:pPr>
            <a:r>
              <a:rPr lang="en-US" sz="1400">
                <a:latin typeface="Calibri"/>
                <a:ea typeface="Calibri"/>
                <a:cs typeface="Calibri"/>
              </a:rPr>
              <a:t>Personal strengths or skills</a:t>
            </a:r>
          </a:p>
          <a:p>
            <a:pPr marL="742950" lvl="1" indent="-285750">
              <a:buFont typeface="Courier New"/>
              <a:buChar char="○"/>
            </a:pPr>
            <a:r>
              <a:rPr lang="en-US" sz="1400">
                <a:latin typeface="Calibri"/>
                <a:ea typeface="Calibri"/>
                <a:cs typeface="Calibri"/>
              </a:rPr>
              <a:t>Linkage to other services</a:t>
            </a:r>
          </a:p>
          <a:p>
            <a:pPr marL="742950" lvl="1" indent="-285750">
              <a:buFont typeface="Courier New"/>
              <a:buChar char="○"/>
            </a:pPr>
            <a:r>
              <a:rPr lang="en-US" sz="1400">
                <a:latin typeface="Calibri"/>
                <a:ea typeface="Calibri"/>
                <a:cs typeface="Calibri"/>
              </a:rPr>
              <a:t>Financial</a:t>
            </a:r>
          </a:p>
          <a:p>
            <a:pPr marL="742950" lvl="1" indent="-285750">
              <a:buFont typeface="Courier New"/>
              <a:buChar char="○"/>
            </a:pPr>
            <a:r>
              <a:rPr lang="en-US" sz="1400">
                <a:latin typeface="Calibri"/>
                <a:ea typeface="Calibri"/>
                <a:cs typeface="Calibri"/>
              </a:rPr>
              <a:t>Community infrastructure (public transit, government benefits or programs)</a:t>
            </a:r>
          </a:p>
          <a:p>
            <a:pPr marL="285750" indent="-285750">
              <a:buFont typeface="Symbol"/>
              <a:buChar char="•"/>
            </a:pPr>
            <a:r>
              <a:rPr lang="en-US" sz="1400" b="1">
                <a:solidFill>
                  <a:srgbClr val="000000"/>
                </a:solidFill>
              </a:rPr>
              <a:t>Identify Barriers to Accessing Resources</a:t>
            </a:r>
            <a:endParaRPr lang="en-US" sz="1400">
              <a:ea typeface="Calibri"/>
              <a:cs typeface="Calibri"/>
            </a:endParaRPr>
          </a:p>
          <a:p>
            <a:r>
              <a:rPr lang="en-US" sz="1400">
                <a:solidFill>
                  <a:srgbClr val="000000"/>
                </a:solidFill>
                <a:latin typeface="Calibri"/>
                <a:ea typeface="Calibri"/>
                <a:cs typeface="Calibri"/>
              </a:rPr>
              <a:t>○ </a:t>
            </a:r>
            <a:r>
              <a:rPr lang="en-US" sz="1400" b="1">
                <a:solidFill>
                  <a:srgbClr val="000000"/>
                </a:solidFill>
                <a:latin typeface="Calibri"/>
                <a:ea typeface="Calibri"/>
                <a:cs typeface="Calibri"/>
              </a:rPr>
              <a:t>Location/Transportation</a:t>
            </a:r>
            <a:r>
              <a:rPr lang="en-US" sz="1400">
                <a:solidFill>
                  <a:srgbClr val="000000"/>
                </a:solidFill>
                <a:latin typeface="Calibri"/>
                <a:ea typeface="Calibri"/>
                <a:cs typeface="Calibri"/>
              </a:rPr>
              <a:t>: If using the resource requires dyad to commute, how far is the caregiver willing to drive if transportation is not provided? </a:t>
            </a:r>
            <a:endParaRPr lang="en-US" sz="1400">
              <a:ea typeface="Calibri"/>
              <a:cs typeface="Calibri"/>
            </a:endParaRPr>
          </a:p>
          <a:p>
            <a:r>
              <a:rPr lang="en-US" sz="1400">
                <a:solidFill>
                  <a:srgbClr val="000000"/>
                </a:solidFill>
                <a:latin typeface="Calibri"/>
                <a:ea typeface="Calibri"/>
                <a:cs typeface="Calibri"/>
              </a:rPr>
              <a:t>○ </a:t>
            </a:r>
            <a:r>
              <a:rPr lang="en-US" sz="1400" b="1">
                <a:solidFill>
                  <a:srgbClr val="000000"/>
                </a:solidFill>
                <a:latin typeface="Calibri"/>
                <a:ea typeface="Calibri"/>
                <a:cs typeface="Calibri"/>
              </a:rPr>
              <a:t>Language</a:t>
            </a:r>
            <a:r>
              <a:rPr lang="en-US" sz="1400">
                <a:solidFill>
                  <a:srgbClr val="000000"/>
                </a:solidFill>
                <a:latin typeface="Calibri"/>
                <a:ea typeface="Calibri"/>
                <a:cs typeface="Calibri"/>
              </a:rPr>
              <a:t>: Does the service have to be in a non-English language for monolingual dyad? </a:t>
            </a:r>
            <a:endParaRPr lang="en-US" sz="1400">
              <a:ea typeface="Calibri"/>
              <a:cs typeface="Calibri"/>
            </a:endParaRPr>
          </a:p>
          <a:p>
            <a:r>
              <a:rPr lang="en-US" sz="1400">
                <a:solidFill>
                  <a:srgbClr val="000000"/>
                </a:solidFill>
                <a:latin typeface="Calibri"/>
                <a:ea typeface="Calibri"/>
                <a:cs typeface="Calibri"/>
              </a:rPr>
              <a:t>○ </a:t>
            </a:r>
            <a:r>
              <a:rPr lang="en-US" sz="1400" b="1">
                <a:solidFill>
                  <a:srgbClr val="000000"/>
                </a:solidFill>
                <a:latin typeface="Calibri"/>
                <a:ea typeface="Calibri"/>
                <a:cs typeface="Calibri"/>
              </a:rPr>
              <a:t>Emotional</a:t>
            </a:r>
            <a:r>
              <a:rPr lang="en-US" sz="1400">
                <a:solidFill>
                  <a:srgbClr val="000000"/>
                </a:solidFill>
                <a:latin typeface="Calibri"/>
                <a:ea typeface="Calibri"/>
                <a:cs typeface="Calibri"/>
              </a:rPr>
              <a:t>: How does patient or caregiver feel about seeking and accepting help? (Stigma, guilt, doesn’t feel ready yet, doesn’t trust others to do a good job)</a:t>
            </a:r>
            <a:endParaRPr lang="en-US" sz="1400">
              <a:latin typeface="Calibri"/>
              <a:ea typeface="Calibri"/>
              <a:cs typeface="Calibri"/>
            </a:endParaRPr>
          </a:p>
          <a:p>
            <a:r>
              <a:rPr lang="en-US" sz="1400">
                <a:solidFill>
                  <a:srgbClr val="000000"/>
                </a:solidFill>
                <a:latin typeface="Calibri" panose="020F0502020204030204"/>
                <a:cs typeface="Calibri" panose="020F0502020204030204"/>
              </a:rPr>
              <a:t>○ </a:t>
            </a:r>
            <a:r>
              <a:rPr lang="en-US" sz="1400" b="1">
                <a:solidFill>
                  <a:srgbClr val="000000"/>
                </a:solidFill>
                <a:latin typeface="Calibri"/>
                <a:cs typeface="Calibri"/>
              </a:rPr>
              <a:t>Financial</a:t>
            </a:r>
            <a:r>
              <a:rPr lang="en-US" sz="1400">
                <a:solidFill>
                  <a:srgbClr val="000000"/>
                </a:solidFill>
                <a:latin typeface="Calibri"/>
                <a:cs typeface="Calibri"/>
              </a:rPr>
              <a:t>: Would the dyad need to pay for the service (s), if so, would they be willing to pay? How much can they afford out-of-pocket? Do they have insurance benefits/ other financial resources to help pay?</a:t>
            </a:r>
            <a:endParaRPr lang="en-US" sz="1400">
              <a:latin typeface="Calibri"/>
              <a:ea typeface="Calibri"/>
              <a:cs typeface="Calibri"/>
            </a:endParaRPr>
          </a:p>
          <a:p>
            <a:r>
              <a:rPr lang="en-US" sz="1400">
                <a:solidFill>
                  <a:srgbClr val="000000"/>
                </a:solidFill>
                <a:latin typeface="Calibri"/>
                <a:ea typeface="Calibri"/>
                <a:cs typeface="Calibri"/>
              </a:rPr>
              <a:t>○ </a:t>
            </a:r>
            <a:r>
              <a:rPr lang="en-US" sz="1400" b="1">
                <a:solidFill>
                  <a:srgbClr val="000000"/>
                </a:solidFill>
                <a:latin typeface="Calibri"/>
                <a:ea typeface="Calibri"/>
                <a:cs typeface="Calibri"/>
              </a:rPr>
              <a:t>Medical</a:t>
            </a:r>
            <a:r>
              <a:rPr lang="en-US" sz="1400">
                <a:solidFill>
                  <a:srgbClr val="000000"/>
                </a:solidFill>
                <a:latin typeface="Calibri"/>
                <a:ea typeface="Calibri"/>
                <a:cs typeface="Calibri"/>
              </a:rPr>
              <a:t>: Does resource serve patients who are homebound, bedbound, incontinent, </a:t>
            </a:r>
            <a:r>
              <a:rPr lang="en-US" sz="1400" err="1">
                <a:solidFill>
                  <a:srgbClr val="000000"/>
                </a:solidFill>
                <a:latin typeface="Calibri"/>
                <a:ea typeface="Calibri"/>
                <a:cs typeface="Calibri"/>
              </a:rPr>
              <a:t>etc</a:t>
            </a:r>
            <a:endParaRPr lang="en-US" sz="1400">
              <a:latin typeface="Calibri"/>
              <a:ea typeface="Calibri"/>
              <a:cs typeface="Calibri"/>
            </a:endParaRPr>
          </a:p>
          <a:p>
            <a:r>
              <a:rPr lang="en-US" sz="1400">
                <a:solidFill>
                  <a:srgbClr val="000000"/>
                </a:solidFill>
                <a:latin typeface="Calibri"/>
                <a:ea typeface="Calibri"/>
                <a:cs typeface="Calibri"/>
              </a:rPr>
              <a:t>○ </a:t>
            </a:r>
            <a:r>
              <a:rPr lang="en-US" sz="1400" b="1">
                <a:solidFill>
                  <a:srgbClr val="000000"/>
                </a:solidFill>
                <a:latin typeface="Calibri"/>
                <a:ea typeface="Calibri"/>
                <a:cs typeface="Calibri"/>
              </a:rPr>
              <a:t>Behavioral</a:t>
            </a:r>
            <a:r>
              <a:rPr lang="en-US" sz="1400">
                <a:solidFill>
                  <a:srgbClr val="000000"/>
                </a:solidFill>
                <a:latin typeface="Calibri"/>
                <a:ea typeface="Calibri"/>
                <a:cs typeface="Calibri"/>
              </a:rPr>
              <a:t>: Does patient have a history wandering, physical aggression, etc.? How might this influence resource availability?</a:t>
            </a:r>
            <a:endParaRPr lang="en-US" sz="1400">
              <a:ea typeface="Calibri"/>
              <a:cs typeface="Calibri"/>
            </a:endParaRPr>
          </a:p>
          <a:p>
            <a:r>
              <a:rPr lang="en-US" sz="1400" b="1">
                <a:solidFill>
                  <a:srgbClr val="FF0000"/>
                </a:solidFill>
                <a:latin typeface="Calibri"/>
                <a:ea typeface="Calibri"/>
                <a:cs typeface="Calibri"/>
              </a:rPr>
              <a:t>2. CARE PLANNING: COLLABORATE ON ESTABLISHING GOALS</a:t>
            </a:r>
            <a:endParaRPr lang="en-US" sz="1400">
              <a:solidFill>
                <a:srgbClr val="FF0000"/>
              </a:solidFill>
              <a:latin typeface="Calibri"/>
              <a:ea typeface="Calibri"/>
              <a:cs typeface="Calibri"/>
            </a:endParaRPr>
          </a:p>
          <a:p>
            <a:r>
              <a:rPr lang="en-US" sz="1400">
                <a:solidFill>
                  <a:srgbClr val="000000"/>
                </a:solidFill>
                <a:latin typeface="Calibri"/>
                <a:ea typeface="Calibri"/>
                <a:cs typeface="Calibri"/>
              </a:rPr>
              <a:t>Ask dyad what sounds like a reasonable goal to them. If necessary, suggest potential goals to dyad. Before conducting any further research, check with dyad to see if they agree that this is something they want to work on. (Sample Goals: Develop social support; increase knowledge about the disease; learn new caregiving skills to manage behaviors; increase healthy coping; provide respite for caregiver; provide daytime structure/routine for the person with dementia.)</a:t>
            </a:r>
          </a:p>
          <a:p>
            <a:r>
              <a:rPr lang="en-US" sz="1400" b="1">
                <a:solidFill>
                  <a:srgbClr val="FF0000"/>
                </a:solidFill>
                <a:latin typeface="Calibri"/>
                <a:ea typeface="Calibri"/>
                <a:cs typeface="Calibri"/>
              </a:rPr>
              <a:t>3. EDUCATE: PROVIDE MATERIALS AND ARRANGE FOLLOW-UP</a:t>
            </a:r>
            <a:endParaRPr lang="en-US" sz="1400">
              <a:solidFill>
                <a:srgbClr val="FF0000"/>
              </a:solidFill>
              <a:latin typeface="Calibri"/>
              <a:ea typeface="Calibri"/>
              <a:cs typeface="Calibri"/>
            </a:endParaRPr>
          </a:p>
          <a:p>
            <a:r>
              <a:rPr lang="en-US" sz="1400" b="1">
                <a:solidFill>
                  <a:srgbClr val="000000"/>
                </a:solidFill>
                <a:latin typeface="Calibri"/>
                <a:ea typeface="Calibri"/>
                <a:cs typeface="Calibri"/>
              </a:rPr>
              <a:t>- </a:t>
            </a:r>
            <a:r>
              <a:rPr lang="en-US" sz="1400" b="1" u="sng">
                <a:solidFill>
                  <a:srgbClr val="0563C1"/>
                </a:solidFill>
                <a:latin typeface="Calibri"/>
                <a:ea typeface="Calibri"/>
                <a:cs typeface="Calibri"/>
                <a:hlinkClick r:id="rId2"/>
              </a:rPr>
              <a:t>Care Ecosystem Toolkit</a:t>
            </a:r>
            <a:endParaRPr lang="en-US" sz="1400">
              <a:solidFill>
                <a:srgbClr val="0563C1"/>
              </a:solidFill>
              <a:latin typeface="Calibri"/>
              <a:ea typeface="Calibri"/>
              <a:cs typeface="Calibri"/>
            </a:endParaRPr>
          </a:p>
          <a:p>
            <a:r>
              <a:rPr lang="en-US" sz="1400" b="1" u="sng">
                <a:solidFill>
                  <a:srgbClr val="0563C1"/>
                </a:solidFill>
                <a:latin typeface="Calibri"/>
                <a:ea typeface="Calibri"/>
                <a:cs typeface="Calibri"/>
              </a:rPr>
              <a:t>- Dementia Care Quality at Home Library of Resources</a:t>
            </a:r>
            <a:endParaRPr lang="en-US" sz="1400">
              <a:solidFill>
                <a:srgbClr val="0563C1"/>
              </a:solidFill>
              <a:latin typeface="Calibri"/>
              <a:ea typeface="Calibri"/>
              <a:cs typeface="Calibri"/>
            </a:endParaRPr>
          </a:p>
          <a:p>
            <a:r>
              <a:rPr lang="en-US" sz="1400" b="1">
                <a:solidFill>
                  <a:srgbClr val="000000"/>
                </a:solidFill>
                <a:latin typeface="Calibri"/>
                <a:ea typeface="Calibri"/>
                <a:cs typeface="Calibri"/>
              </a:rPr>
              <a:t>- </a:t>
            </a:r>
            <a:r>
              <a:rPr lang="en-US" sz="1400" b="1" u="sng">
                <a:solidFill>
                  <a:srgbClr val="0563C1"/>
                </a:solidFill>
                <a:latin typeface="Calibri"/>
                <a:ea typeface="Calibri"/>
                <a:cs typeface="Calibri"/>
                <a:hlinkClick r:id="rId3">
                  <a:extLst>
                    <a:ext uri="{A12FA001-AC4F-418D-AE19-62706E023703}">
                      <ahyp:hlinkClr xmlns:ahyp="http://schemas.microsoft.com/office/drawing/2018/hyperlinkcolor" val="tx"/>
                    </a:ext>
                  </a:extLst>
                </a:hlinkClick>
              </a:rPr>
              <a:t>General Community Resources</a:t>
            </a:r>
            <a:endParaRPr lang="en-US" sz="1400">
              <a:solidFill>
                <a:srgbClr val="0563C1"/>
              </a:solidFill>
              <a:latin typeface="Calibri"/>
              <a:ea typeface="Calibri"/>
              <a:cs typeface="Calibri"/>
            </a:endParaRPr>
          </a:p>
          <a:p>
            <a:endParaRPr lang="en-US" sz="1400">
              <a:solidFill>
                <a:srgbClr val="000000"/>
              </a:solidFill>
              <a:latin typeface="Calibri" panose="020F0502020204030204" pitchFamily="34" charset="0"/>
              <a:ea typeface="Calibri" panose="020F0502020204030204" pitchFamily="34" charset="0"/>
              <a:cs typeface="Calibri"/>
            </a:endParaRPr>
          </a:p>
        </p:txBody>
      </p:sp>
    </p:spTree>
    <p:extLst>
      <p:ext uri="{BB962C8B-B14F-4D97-AF65-F5344CB8AC3E}">
        <p14:creationId xmlns:p14="http://schemas.microsoft.com/office/powerpoint/2010/main" val="21501979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AEA31D6-05AE-459A-A57A-BEC4F2537F07}"/>
              </a:ext>
            </a:extLst>
          </p:cNvPr>
          <p:cNvSpPr/>
          <p:nvPr/>
        </p:nvSpPr>
        <p:spPr>
          <a:xfrm>
            <a:off x="0" y="99883"/>
            <a:ext cx="11951854" cy="3724096"/>
          </a:xfrm>
          <a:prstGeom prst="rect">
            <a:avLst/>
          </a:prstGeom>
        </p:spPr>
        <p:txBody>
          <a:bodyPr wrap="square" lIns="91440" tIns="45720" rIns="91440" bIns="45720" anchor="t">
            <a:spAutoFit/>
          </a:bodyPr>
          <a:lstStyle/>
          <a:p>
            <a:pPr lvl="0"/>
            <a:r>
              <a:rPr lang="en-US" sz="2400" b="1">
                <a:solidFill>
                  <a:srgbClr val="000000"/>
                </a:solidFill>
                <a:latin typeface="Calibri" panose="020F0502020204030204" pitchFamily="34" charset="0"/>
                <a:ea typeface="Calibri" panose="020F0502020204030204" pitchFamily="34" charset="0"/>
              </a:rPr>
              <a:t>Resource Referral Protocol Checklist</a:t>
            </a:r>
            <a:endParaRPr lang="en-US" sz="2400">
              <a:solidFill>
                <a:srgbClr val="000000"/>
              </a:solidFill>
              <a:latin typeface="Calibri" panose="020F0502020204030204" pitchFamily="34" charset="0"/>
              <a:ea typeface="Calibri" panose="020F0502020204030204" pitchFamily="34" charset="0"/>
            </a:endParaRPr>
          </a:p>
          <a:p>
            <a:endParaRPr lang="en-US" b="1">
              <a:solidFill>
                <a:srgbClr val="FF0000"/>
              </a:solidFill>
              <a:latin typeface="Calibri" panose="020F0502020204030204" pitchFamily="34" charset="0"/>
              <a:ea typeface="Calibri" panose="020F0502020204030204" pitchFamily="34" charset="0"/>
            </a:endParaRPr>
          </a:p>
          <a:p>
            <a:r>
              <a:rPr lang="en-US" sz="1600" b="1">
                <a:solidFill>
                  <a:srgbClr val="FF0000"/>
                </a:solidFill>
                <a:latin typeface="Calibri"/>
                <a:ea typeface="Calibri"/>
                <a:cs typeface="Calibri"/>
              </a:rPr>
              <a:t>4</a:t>
            </a:r>
            <a:r>
              <a:rPr lang="en-US" sz="1600" b="1">
                <a:solidFill>
                  <a:srgbClr val="FF0000"/>
                </a:solidFill>
                <a:effectLst/>
                <a:latin typeface="Calibri"/>
                <a:ea typeface="Calibri"/>
                <a:cs typeface="Calibri"/>
              </a:rPr>
              <a:t>. DOCUMENT IN EPIC:</a:t>
            </a:r>
            <a:r>
              <a:rPr lang="en-US" sz="1600">
                <a:solidFill>
                  <a:srgbClr val="FF0000"/>
                </a:solidFill>
                <a:latin typeface="Calibri"/>
                <a:ea typeface="Calibri"/>
                <a:cs typeface="Calibri"/>
              </a:rPr>
              <a:t> </a:t>
            </a:r>
            <a:endParaRPr lang="en-US" sz="1600">
              <a:solidFill>
                <a:srgbClr val="FF0000"/>
              </a:solidFill>
              <a:latin typeface="Calibri" panose="020F0502020204030204" pitchFamily="34" charset="0"/>
              <a:ea typeface="Calibri" panose="020F0502020204030204" pitchFamily="34" charset="0"/>
              <a:cs typeface="Calibri"/>
            </a:endParaRPr>
          </a:p>
          <a:p>
            <a:r>
              <a:rPr lang="en-US" sz="1600" err="1">
                <a:highlight>
                  <a:srgbClr val="FFFF00"/>
                </a:highlight>
              </a:rPr>
              <a:t>Smartphrase</a:t>
            </a:r>
            <a:r>
              <a:rPr lang="en-US" sz="1600">
                <a:highlight>
                  <a:srgbClr val="FFFF00"/>
                </a:highlight>
              </a:rPr>
              <a:t>:    </a:t>
            </a:r>
            <a:endParaRPr lang="en-US" sz="1600">
              <a:ea typeface="Calibri" panose="020F0502020204030204"/>
              <a:cs typeface="Calibri" panose="020F0502020204030204"/>
            </a:endParaRPr>
          </a:p>
          <a:p>
            <a:r>
              <a:rPr lang="en-US" sz="1600"/>
              <a:t>       </a:t>
            </a:r>
            <a:endParaRPr lang="en-US" sz="1600">
              <a:ea typeface="Calibri"/>
              <a:cs typeface="Calibri"/>
            </a:endParaRPr>
          </a:p>
          <a:p>
            <a:r>
              <a:rPr lang="en-US" sz="1600" b="1"/>
              <a:t>Care Plan: </a:t>
            </a:r>
            <a:endParaRPr lang="en-US" sz="1600">
              <a:solidFill>
                <a:srgbClr val="000000"/>
              </a:solidFill>
              <a:latin typeface="Calibri" panose="020F0502020204030204" pitchFamily="34" charset="0"/>
              <a:ea typeface="Calibri" panose="020F0502020204030204" pitchFamily="34" charset="0"/>
              <a:cs typeface="Calibri"/>
            </a:endParaRPr>
          </a:p>
          <a:p>
            <a:r>
              <a:rPr lang="en-US" sz="1600"/>
              <a:t>Currently available resources:</a:t>
            </a:r>
            <a:endParaRPr lang="en-US" sz="1600">
              <a:ea typeface="Calibri"/>
              <a:cs typeface="Calibri"/>
            </a:endParaRPr>
          </a:p>
          <a:p>
            <a:r>
              <a:rPr lang="en-US" sz="1600"/>
              <a:t>Current resource needs:</a:t>
            </a:r>
            <a:endParaRPr lang="en-US" sz="1600">
              <a:ea typeface="Calibri"/>
              <a:cs typeface="Calibri"/>
            </a:endParaRPr>
          </a:p>
          <a:p>
            <a:r>
              <a:rPr lang="en-US" sz="1600"/>
              <a:t>Barriers to accessing resources:</a:t>
            </a:r>
            <a:endParaRPr lang="en-US" sz="1600">
              <a:ea typeface="Calibri"/>
              <a:cs typeface="Calibri"/>
            </a:endParaRPr>
          </a:p>
          <a:p>
            <a:r>
              <a:rPr lang="en-US" sz="1600"/>
              <a:t>Resource Goals:</a:t>
            </a:r>
            <a:endParaRPr lang="en-US" sz="1600">
              <a:ea typeface="Calibri"/>
              <a:cs typeface="Calibri"/>
            </a:endParaRPr>
          </a:p>
          <a:p>
            <a:r>
              <a:rPr lang="en-US" sz="1600"/>
              <a:t>Materials Provided:</a:t>
            </a:r>
            <a:endParaRPr lang="en-US" sz="1600">
              <a:ea typeface="Calibri"/>
              <a:cs typeface="Calibri"/>
            </a:endParaRPr>
          </a:p>
          <a:p>
            <a:r>
              <a:rPr lang="en-US" sz="1600"/>
              <a:t>Referrals:</a:t>
            </a:r>
            <a:endParaRPr lang="en-US" sz="1600">
              <a:ea typeface="Calibri"/>
              <a:cs typeface="Calibri"/>
            </a:endParaRPr>
          </a:p>
          <a:p>
            <a:endParaRPr lang="en-US" sz="1600">
              <a:solidFill>
                <a:srgbClr val="FF0000"/>
              </a:solidFill>
              <a:ea typeface="Calibri"/>
              <a:cs typeface="Calibri"/>
            </a:endParaRPr>
          </a:p>
          <a:p>
            <a:endParaRPr lang="en-US">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1366897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Step-by-Step – Let’s Do a Module – Click on a Module of Interest</a:t>
            </a:r>
            <a:endParaRPr lang="en-US" dirty="0">
              <a:solidFill>
                <a:srgbClr val="FF0000"/>
              </a:solidFill>
            </a:endParaRPr>
          </a:p>
        </p:txBody>
      </p:sp>
      <p:sp>
        <p:nvSpPr>
          <p:cNvPr id="3" name="Content Placeholder 2"/>
          <p:cNvSpPr>
            <a:spLocks noGrp="1"/>
          </p:cNvSpPr>
          <p:nvPr>
            <p:ph idx="1"/>
          </p:nvPr>
        </p:nvSpPr>
        <p:spPr>
          <a:xfrm>
            <a:off x="838200" y="1825625"/>
            <a:ext cx="11049000" cy="4679678"/>
          </a:xfrm>
        </p:spPr>
        <p:txBody>
          <a:bodyPr>
            <a:normAutofit fontScale="77500" lnSpcReduction="20000"/>
          </a:bodyPr>
          <a:lstStyle/>
          <a:p>
            <a:r>
              <a:rPr lang="en-US" dirty="0"/>
              <a:t>Review data from the Needs Assessment on the Module</a:t>
            </a:r>
          </a:p>
          <a:p>
            <a:r>
              <a:rPr lang="en-US" dirty="0"/>
              <a:t>Click on Module</a:t>
            </a:r>
          </a:p>
          <a:p>
            <a:r>
              <a:rPr lang="en-US" dirty="0"/>
              <a:t>In each Module folder there are 3 items:</a:t>
            </a:r>
          </a:p>
          <a:p>
            <a:pPr marL="914400" lvl="1" indent="-457200">
              <a:buFont typeface="+mj-lt"/>
              <a:buAutoNum type="arabicPeriod"/>
            </a:pPr>
            <a:r>
              <a:rPr lang="en-US" dirty="0">
                <a:solidFill>
                  <a:srgbClr val="FF0000"/>
                </a:solidFill>
              </a:rPr>
              <a:t>The Module Checklist – Start with the Checklist</a:t>
            </a:r>
          </a:p>
          <a:p>
            <a:pPr marL="914400" lvl="1" indent="-457200">
              <a:buFont typeface="+mj-lt"/>
              <a:buAutoNum type="arabicPeriod"/>
            </a:pPr>
            <a:r>
              <a:rPr lang="en-US" dirty="0"/>
              <a:t>Module-specific resources</a:t>
            </a:r>
          </a:p>
          <a:p>
            <a:pPr marL="914400" lvl="1" indent="-457200">
              <a:buFont typeface="+mj-lt"/>
              <a:buAutoNum type="arabicPeriod"/>
            </a:pPr>
            <a:r>
              <a:rPr lang="en-US" dirty="0"/>
              <a:t>The FULL Module – a more detailed version of the Checklist – a reference to be used, if needed</a:t>
            </a:r>
          </a:p>
          <a:p>
            <a:r>
              <a:rPr lang="en-US" dirty="0"/>
              <a:t>Consider copying and pasting the text, especially in item 4 under “Document in Epic” to put into your note to facilitate documentation.</a:t>
            </a:r>
          </a:p>
          <a:p>
            <a:pPr lvl="1"/>
            <a:r>
              <a:rPr lang="en-US" dirty="0"/>
              <a:t>You can also use the text to create an EPIC </a:t>
            </a:r>
            <a:r>
              <a:rPr lang="en-US" dirty="0" err="1"/>
              <a:t>smartphrase</a:t>
            </a:r>
            <a:endParaRPr lang="en-US" dirty="0"/>
          </a:p>
          <a:p>
            <a:r>
              <a:rPr lang="en-US" dirty="0"/>
              <a:t>Complete the Checklist</a:t>
            </a:r>
          </a:p>
          <a:p>
            <a:pPr marL="971550" lvl="1" indent="-514350">
              <a:buFont typeface="+mj-lt"/>
              <a:buAutoNum type="arabicPeriod"/>
            </a:pPr>
            <a:r>
              <a:rPr lang="en-US" dirty="0"/>
              <a:t>Perform the screen</a:t>
            </a:r>
          </a:p>
          <a:p>
            <a:pPr marL="971550" lvl="1" indent="-514350">
              <a:buFont typeface="+mj-lt"/>
              <a:buAutoNum type="arabicPeriod"/>
            </a:pPr>
            <a:r>
              <a:rPr lang="en-US" dirty="0"/>
              <a:t>Develop care plan based on screen</a:t>
            </a:r>
          </a:p>
          <a:p>
            <a:pPr marL="971550" lvl="1" indent="-514350">
              <a:buFont typeface="+mj-lt"/>
              <a:buAutoNum type="arabicPeriod"/>
            </a:pPr>
            <a:r>
              <a:rPr lang="en-US" dirty="0"/>
              <a:t>Educate patient / caregiver and follow-up with HBPC team</a:t>
            </a:r>
          </a:p>
          <a:p>
            <a:pPr marL="971550" lvl="1" indent="-514350">
              <a:buFont typeface="+mj-lt"/>
              <a:buAutoNum type="arabicPeriod"/>
            </a:pPr>
            <a:r>
              <a:rPr lang="en-US" dirty="0"/>
              <a:t>Document</a:t>
            </a:r>
          </a:p>
          <a:p>
            <a:r>
              <a:rPr lang="en-US"/>
              <a:t>Update the </a:t>
            </a:r>
            <a:r>
              <a:rPr lang="en-US" dirty="0"/>
              <a:t>Tracking Form </a:t>
            </a:r>
          </a:p>
        </p:txBody>
      </p:sp>
    </p:spTree>
    <p:extLst>
      <p:ext uri="{BB962C8B-B14F-4D97-AF65-F5344CB8AC3E}">
        <p14:creationId xmlns:p14="http://schemas.microsoft.com/office/powerpoint/2010/main" val="11842791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3F1495E-6B58-CD99-0BAF-D251684DD42D}"/>
              </a:ext>
            </a:extLst>
          </p:cNvPr>
          <p:cNvSpPr>
            <a:spLocks noGrp="1"/>
          </p:cNvSpPr>
          <p:nvPr>
            <p:ph type="title"/>
          </p:nvPr>
        </p:nvSpPr>
        <p:spPr/>
        <p:txBody>
          <a:bodyPr>
            <a:normAutofit/>
          </a:bodyPr>
          <a:lstStyle/>
          <a:p>
            <a:r>
              <a:rPr lang="en-US" sz="4400" dirty="0"/>
              <a:t>Tracking Tool</a:t>
            </a:r>
          </a:p>
        </p:txBody>
      </p:sp>
      <p:sp>
        <p:nvSpPr>
          <p:cNvPr id="7" name="Text Placeholder 6">
            <a:extLst>
              <a:ext uri="{FF2B5EF4-FFF2-40B4-BE49-F238E27FC236}">
                <a16:creationId xmlns:a16="http://schemas.microsoft.com/office/drawing/2014/main" id="{DB1E2B28-1D19-C8DB-A3E3-FA7B7C037B18}"/>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5376816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3FC6B69-15EF-46D0-8E64-5C08FA7F0063}"/>
              </a:ext>
            </a:extLst>
          </p:cNvPr>
          <p:cNvSpPr/>
          <p:nvPr/>
        </p:nvSpPr>
        <p:spPr>
          <a:xfrm>
            <a:off x="243840" y="219153"/>
            <a:ext cx="9460992" cy="707886"/>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000" i="0" u="none" strike="noStrike" kern="0" cap="none" spc="0" normalizeH="0" baseline="0" noProof="0" dirty="0">
                <a:ln>
                  <a:noFill/>
                </a:ln>
                <a:effectLst/>
                <a:uLnTx/>
                <a:uFillTx/>
                <a:latin typeface="+mj-lt"/>
                <a:cs typeface="Arial" charset="0"/>
              </a:rPr>
              <a:t>Tracking</a:t>
            </a:r>
            <a:r>
              <a:rPr lang="en-US" sz="4000" kern="0" dirty="0">
                <a:latin typeface="+mj-lt"/>
                <a:cs typeface="Arial" charset="0"/>
              </a:rPr>
              <a:t> Tool</a:t>
            </a:r>
            <a:endParaRPr kumimoji="0" lang="en-US" sz="1800" i="0" u="none" strike="noStrike" kern="0" cap="none" spc="0" normalizeH="0" baseline="0" noProof="0" dirty="0">
              <a:ln>
                <a:noFill/>
              </a:ln>
              <a:effectLst/>
              <a:uLnTx/>
              <a:uFillTx/>
              <a:latin typeface="+mj-lt"/>
            </a:endParaRPr>
          </a:p>
        </p:txBody>
      </p:sp>
      <p:sp>
        <p:nvSpPr>
          <p:cNvPr id="6" name="TextBox 5">
            <a:extLst>
              <a:ext uri="{FF2B5EF4-FFF2-40B4-BE49-F238E27FC236}">
                <a16:creationId xmlns:a16="http://schemas.microsoft.com/office/drawing/2014/main" id="{021C0F57-CC27-4936-A89F-34664D6F22F5}"/>
              </a:ext>
            </a:extLst>
          </p:cNvPr>
          <p:cNvSpPr txBox="1"/>
          <p:nvPr/>
        </p:nvSpPr>
        <p:spPr>
          <a:xfrm>
            <a:off x="243839" y="1526871"/>
            <a:ext cx="9675075" cy="4524315"/>
          </a:xfrm>
          <a:prstGeom prst="rect">
            <a:avLst/>
          </a:prstGeom>
          <a:noFill/>
        </p:spPr>
        <p:txBody>
          <a:bodyPr wrap="square" rtlCol="0">
            <a:spAutoFit/>
          </a:bodyPr>
          <a:lstStyle/>
          <a:p>
            <a:pPr marL="285750" indent="-285750">
              <a:buFont typeface="Arial" panose="020B0604020202020204" pitchFamily="34" charset="0"/>
              <a:buChar char="•"/>
            </a:pPr>
            <a:r>
              <a:rPr lang="en-US" sz="2400" dirty="0"/>
              <a:t>Organizational tool to track use of protocols for each patient</a:t>
            </a:r>
          </a:p>
          <a:p>
            <a:pPr marL="285750" indent="-285750">
              <a:buFont typeface="Arial" panose="020B0604020202020204" pitchFamily="34" charset="0"/>
              <a:buChar char="•"/>
            </a:pPr>
            <a:r>
              <a:rPr lang="en-US" sz="2400" b="1" dirty="0">
                <a:solidFill>
                  <a:srgbClr val="FF0000"/>
                </a:solidFill>
              </a:rPr>
              <a:t>Purpose: assess fidelity to and feasibility of the intervention, </a:t>
            </a:r>
            <a:r>
              <a:rPr lang="en-US" sz="2400" b="1" u="sng" dirty="0">
                <a:solidFill>
                  <a:srgbClr val="FF0000"/>
                </a:solidFill>
              </a:rPr>
              <a:t>NOT</a:t>
            </a:r>
            <a:r>
              <a:rPr lang="en-US" sz="2400" b="1" dirty="0">
                <a:solidFill>
                  <a:srgbClr val="FF0000"/>
                </a:solidFill>
              </a:rPr>
              <a:t> you as providers</a:t>
            </a:r>
          </a:p>
          <a:p>
            <a:pPr marL="285750" indent="-285750">
              <a:buFont typeface="Arial" panose="020B0604020202020204" pitchFamily="34" charset="0"/>
              <a:buChar char="•"/>
            </a:pPr>
            <a:r>
              <a:rPr lang="en-US" sz="2400" dirty="0"/>
              <a:t>Pick one of several versions to use – </a:t>
            </a:r>
            <a:r>
              <a:rPr lang="en-US" sz="2400" b="1" u="sng" dirty="0"/>
              <a:t>All Champions should use tracking tool</a:t>
            </a:r>
          </a:p>
          <a:p>
            <a:pPr marL="285750" indent="-285750">
              <a:buFont typeface="Arial" panose="020B0604020202020204" pitchFamily="34" charset="0"/>
              <a:buChar char="•"/>
            </a:pPr>
            <a:r>
              <a:rPr lang="en-US" sz="2400" dirty="0"/>
              <a:t>Feel free to improve on the tracker format or invent your own and share it</a:t>
            </a:r>
          </a:p>
          <a:p>
            <a:pPr marL="1200150" lvl="2" indent="-285750">
              <a:buFont typeface="Arial" panose="020B0604020202020204" pitchFamily="34" charset="0"/>
              <a:buChar char="•"/>
            </a:pPr>
            <a:r>
              <a:rPr lang="en-US" sz="2400" dirty="0"/>
              <a:t>Can be customized for your own use</a:t>
            </a:r>
          </a:p>
          <a:p>
            <a:pPr marL="1200150" lvl="2" indent="-285750">
              <a:buFont typeface="Arial" panose="020B0604020202020204" pitchFamily="34" charset="0"/>
              <a:buChar char="•"/>
            </a:pPr>
            <a:r>
              <a:rPr lang="en-US" sz="2400" dirty="0"/>
              <a:t>Can mark an X on protocols you’ve completed or can make notes/reminders</a:t>
            </a:r>
          </a:p>
          <a:p>
            <a:pPr marL="285750" indent="-285750">
              <a:buFont typeface="Arial" panose="020B0604020202020204" pitchFamily="34" charset="0"/>
              <a:buChar char="•"/>
            </a:pPr>
            <a:r>
              <a:rPr lang="en-US" sz="2400" dirty="0"/>
              <a:t>You will need to devise an approach to keep this document secure within your firewalls – </a:t>
            </a:r>
          </a:p>
          <a:p>
            <a:pPr marL="285750" indent="-285750">
              <a:buFont typeface="Arial" panose="020B0604020202020204" pitchFamily="34" charset="0"/>
              <a:buChar char="•"/>
            </a:pPr>
            <a:r>
              <a:rPr lang="en-US" sz="2400" dirty="0"/>
              <a:t>At end of the pilot, we will collect a version with PHI deleted</a:t>
            </a:r>
          </a:p>
        </p:txBody>
      </p:sp>
    </p:spTree>
    <p:extLst>
      <p:ext uri="{BB962C8B-B14F-4D97-AF65-F5344CB8AC3E}">
        <p14:creationId xmlns:p14="http://schemas.microsoft.com/office/powerpoint/2010/main" val="2101375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7653" y="236752"/>
            <a:ext cx="11250024" cy="406507"/>
          </a:xfrm>
        </p:spPr>
        <p:txBody>
          <a:bodyPr>
            <a:noAutofit/>
          </a:bodyPr>
          <a:lstStyle/>
          <a:p>
            <a:r>
              <a:rPr lang="en-US" sz="3600" dirty="0">
                <a:latin typeface="+mj-lt"/>
              </a:rPr>
              <a:t>The Dementia Quality at Home High-Level Workflow </a:t>
            </a:r>
          </a:p>
        </p:txBody>
      </p:sp>
      <p:sp>
        <p:nvSpPr>
          <p:cNvPr id="5" name="TextBox 4">
            <a:extLst>
              <a:ext uri="{FF2B5EF4-FFF2-40B4-BE49-F238E27FC236}">
                <a16:creationId xmlns:a16="http://schemas.microsoft.com/office/drawing/2014/main" id="{2CE9D86A-D499-4F42-92EA-D797B48F8178}"/>
              </a:ext>
            </a:extLst>
          </p:cNvPr>
          <p:cNvSpPr txBox="1"/>
          <p:nvPr/>
        </p:nvSpPr>
        <p:spPr bwMode="auto">
          <a:xfrm>
            <a:off x="125895" y="6505297"/>
            <a:ext cx="3325815" cy="215444"/>
          </a:xfrm>
          <a:prstGeom prst="rect">
            <a:avLst/>
          </a:prstGeom>
          <a:noFill/>
          <a:ln w="19050" algn="ctr">
            <a:noFill/>
            <a:miter lim="800000"/>
            <a:headEnd/>
            <a:tailEnd/>
          </a:ln>
        </p:spPr>
        <p:txBody>
          <a:bodyPr wrap="square" lIns="0" tIns="0" rIns="0" bIns="0" rtlCol="0">
            <a:spAutoFit/>
          </a:bodyPr>
          <a:lstStyle/>
          <a:p>
            <a:pPr algn="r"/>
            <a:r>
              <a:rPr lang="en-US" sz="1400" i="1" dirty="0"/>
              <a:t>Possin et al., JAMA Internal Medicine, 2019</a:t>
            </a:r>
          </a:p>
        </p:txBody>
      </p:sp>
      <p:sp>
        <p:nvSpPr>
          <p:cNvPr id="3" name="TextBox 2">
            <a:extLst>
              <a:ext uri="{FF2B5EF4-FFF2-40B4-BE49-F238E27FC236}">
                <a16:creationId xmlns:a16="http://schemas.microsoft.com/office/drawing/2014/main" id="{96F1790F-EF19-492F-9DF5-1948B8FDB1E4}"/>
              </a:ext>
            </a:extLst>
          </p:cNvPr>
          <p:cNvSpPr txBox="1"/>
          <p:nvPr/>
        </p:nvSpPr>
        <p:spPr>
          <a:xfrm>
            <a:off x="347653" y="2767280"/>
            <a:ext cx="3637938" cy="1938992"/>
          </a:xfrm>
          <a:prstGeom prst="rect">
            <a:avLst/>
          </a:prstGeom>
          <a:solidFill>
            <a:schemeClr val="accent1"/>
          </a:solidFill>
          <a:ln>
            <a:solidFill>
              <a:schemeClr val="accent1"/>
            </a:solidFill>
          </a:ln>
        </p:spPr>
        <p:txBody>
          <a:bodyPr wrap="square" rtlCol="0">
            <a:spAutoFit/>
          </a:bodyPr>
          <a:lstStyle/>
          <a:p>
            <a:r>
              <a:rPr lang="en-US" sz="2000" dirty="0">
                <a:solidFill>
                  <a:schemeClr val="bg1"/>
                </a:solidFill>
              </a:rPr>
              <a:t>Needs Assessment by Champion: </a:t>
            </a:r>
          </a:p>
          <a:p>
            <a:pPr marL="457200" indent="-457200">
              <a:buAutoNum type="arabicPeriod"/>
            </a:pPr>
            <a:r>
              <a:rPr lang="en-US" sz="2000" b="1" u="sng" dirty="0">
                <a:solidFill>
                  <a:schemeClr val="bg1"/>
                </a:solidFill>
              </a:rPr>
              <a:t>Main Purpose:  help Prioritize</a:t>
            </a:r>
            <a:r>
              <a:rPr lang="en-US" sz="2000" dirty="0">
                <a:solidFill>
                  <a:schemeClr val="bg1"/>
                </a:solidFill>
              </a:rPr>
              <a:t> implementation of the modules</a:t>
            </a:r>
          </a:p>
          <a:p>
            <a:pPr marL="457200" indent="-457200">
              <a:buAutoNum type="arabicPeriod"/>
            </a:pPr>
            <a:r>
              <a:rPr lang="en-US" sz="2000" dirty="0">
                <a:solidFill>
                  <a:schemeClr val="bg1"/>
                </a:solidFill>
              </a:rPr>
              <a:t>Implement modules approximately 1 / month</a:t>
            </a:r>
          </a:p>
        </p:txBody>
      </p:sp>
      <p:sp>
        <p:nvSpPr>
          <p:cNvPr id="11" name="TextBox 10">
            <a:extLst>
              <a:ext uri="{FF2B5EF4-FFF2-40B4-BE49-F238E27FC236}">
                <a16:creationId xmlns:a16="http://schemas.microsoft.com/office/drawing/2014/main" id="{34930902-9BB9-8D1B-AA07-A158D906C24B}"/>
              </a:ext>
            </a:extLst>
          </p:cNvPr>
          <p:cNvSpPr txBox="1"/>
          <p:nvPr/>
        </p:nvSpPr>
        <p:spPr>
          <a:xfrm>
            <a:off x="4695188" y="2190655"/>
            <a:ext cx="3365574" cy="707886"/>
          </a:xfrm>
          <a:prstGeom prst="rect">
            <a:avLst/>
          </a:prstGeom>
          <a:solidFill>
            <a:srgbClr val="00B050"/>
          </a:solidFill>
          <a:ln>
            <a:solidFill>
              <a:schemeClr val="accent1"/>
            </a:solidFill>
          </a:ln>
        </p:spPr>
        <p:txBody>
          <a:bodyPr wrap="square" rtlCol="0">
            <a:spAutoFit/>
          </a:bodyPr>
          <a:lstStyle/>
          <a:p>
            <a:pPr algn="ctr"/>
            <a:r>
              <a:rPr lang="en-US" sz="2000" dirty="0">
                <a:solidFill>
                  <a:schemeClr val="bg1"/>
                </a:solidFill>
              </a:rPr>
              <a:t>Medication Reconciliation and Review</a:t>
            </a:r>
          </a:p>
        </p:txBody>
      </p:sp>
      <p:sp>
        <p:nvSpPr>
          <p:cNvPr id="12" name="TextBox 11">
            <a:extLst>
              <a:ext uri="{FF2B5EF4-FFF2-40B4-BE49-F238E27FC236}">
                <a16:creationId xmlns:a16="http://schemas.microsoft.com/office/drawing/2014/main" id="{DBEEE061-8951-C36D-5B0A-45B79107BF0C}"/>
              </a:ext>
            </a:extLst>
          </p:cNvPr>
          <p:cNvSpPr txBox="1"/>
          <p:nvPr/>
        </p:nvSpPr>
        <p:spPr>
          <a:xfrm>
            <a:off x="4686378" y="3023800"/>
            <a:ext cx="3325816" cy="707886"/>
          </a:xfrm>
          <a:prstGeom prst="rect">
            <a:avLst/>
          </a:prstGeom>
          <a:solidFill>
            <a:srgbClr val="FFC000"/>
          </a:solidFill>
          <a:ln>
            <a:solidFill>
              <a:schemeClr val="accent1"/>
            </a:solidFill>
          </a:ln>
        </p:spPr>
        <p:txBody>
          <a:bodyPr wrap="square" rtlCol="0">
            <a:spAutoFit/>
          </a:bodyPr>
          <a:lstStyle/>
          <a:p>
            <a:pPr algn="ctr"/>
            <a:r>
              <a:rPr lang="en-US" sz="2000" dirty="0"/>
              <a:t>Safety Screen and Recommendations</a:t>
            </a:r>
          </a:p>
        </p:txBody>
      </p:sp>
      <p:sp>
        <p:nvSpPr>
          <p:cNvPr id="13" name="TextBox 12">
            <a:extLst>
              <a:ext uri="{FF2B5EF4-FFF2-40B4-BE49-F238E27FC236}">
                <a16:creationId xmlns:a16="http://schemas.microsoft.com/office/drawing/2014/main" id="{5F9C2660-41F6-130A-BA7E-3104B3DCF5B7}"/>
              </a:ext>
            </a:extLst>
          </p:cNvPr>
          <p:cNvSpPr txBox="1"/>
          <p:nvPr/>
        </p:nvSpPr>
        <p:spPr>
          <a:xfrm>
            <a:off x="4686379" y="3867507"/>
            <a:ext cx="3325815" cy="707886"/>
          </a:xfrm>
          <a:prstGeom prst="rect">
            <a:avLst/>
          </a:prstGeom>
          <a:solidFill>
            <a:srgbClr val="7030A0"/>
          </a:solidFill>
          <a:ln>
            <a:solidFill>
              <a:schemeClr val="accent1"/>
            </a:solidFill>
          </a:ln>
        </p:spPr>
        <p:txBody>
          <a:bodyPr wrap="square" rtlCol="0">
            <a:spAutoFit/>
          </a:bodyPr>
          <a:lstStyle/>
          <a:p>
            <a:pPr algn="ctr"/>
            <a:r>
              <a:rPr lang="en-US" sz="2000" dirty="0">
                <a:solidFill>
                  <a:schemeClr val="bg1"/>
                </a:solidFill>
              </a:rPr>
              <a:t>Community Resources and Caregiver Education</a:t>
            </a:r>
          </a:p>
        </p:txBody>
      </p:sp>
      <p:sp>
        <p:nvSpPr>
          <p:cNvPr id="14" name="TextBox 13">
            <a:extLst>
              <a:ext uri="{FF2B5EF4-FFF2-40B4-BE49-F238E27FC236}">
                <a16:creationId xmlns:a16="http://schemas.microsoft.com/office/drawing/2014/main" id="{538625B3-ADBA-7285-C4B1-D4EB370698B4}"/>
              </a:ext>
            </a:extLst>
          </p:cNvPr>
          <p:cNvSpPr txBox="1"/>
          <p:nvPr/>
        </p:nvSpPr>
        <p:spPr>
          <a:xfrm>
            <a:off x="4705505" y="4715992"/>
            <a:ext cx="3344941" cy="400110"/>
          </a:xfrm>
          <a:prstGeom prst="rect">
            <a:avLst/>
          </a:prstGeom>
          <a:solidFill>
            <a:srgbClr val="002060"/>
          </a:solidFill>
          <a:ln>
            <a:solidFill>
              <a:schemeClr val="accent1"/>
            </a:solidFill>
          </a:ln>
        </p:spPr>
        <p:txBody>
          <a:bodyPr wrap="square" rtlCol="0">
            <a:spAutoFit/>
          </a:bodyPr>
          <a:lstStyle/>
          <a:p>
            <a:pPr algn="ctr"/>
            <a:r>
              <a:rPr lang="en-US" sz="2000" dirty="0">
                <a:solidFill>
                  <a:schemeClr val="bg1"/>
                </a:solidFill>
              </a:rPr>
              <a:t>Caregiver Well-being</a:t>
            </a:r>
          </a:p>
        </p:txBody>
      </p:sp>
      <p:sp>
        <p:nvSpPr>
          <p:cNvPr id="15" name="TextBox 14">
            <a:extLst>
              <a:ext uri="{FF2B5EF4-FFF2-40B4-BE49-F238E27FC236}">
                <a16:creationId xmlns:a16="http://schemas.microsoft.com/office/drawing/2014/main" id="{D4698AD0-9D32-FFDC-7419-6B9F8C92A481}"/>
              </a:ext>
            </a:extLst>
          </p:cNvPr>
          <p:cNvSpPr txBox="1"/>
          <p:nvPr/>
        </p:nvSpPr>
        <p:spPr>
          <a:xfrm>
            <a:off x="4705505" y="5269990"/>
            <a:ext cx="3325815" cy="400110"/>
          </a:xfrm>
          <a:prstGeom prst="rect">
            <a:avLst/>
          </a:prstGeom>
          <a:solidFill>
            <a:srgbClr val="C832C4"/>
          </a:solidFill>
          <a:ln>
            <a:solidFill>
              <a:schemeClr val="accent1"/>
            </a:solidFill>
          </a:ln>
        </p:spPr>
        <p:txBody>
          <a:bodyPr wrap="square" rtlCol="0">
            <a:spAutoFit/>
          </a:bodyPr>
          <a:lstStyle/>
          <a:p>
            <a:pPr algn="ctr"/>
            <a:r>
              <a:rPr lang="en-US" sz="2000" dirty="0">
                <a:solidFill>
                  <a:schemeClr val="bg1"/>
                </a:solidFill>
              </a:rPr>
              <a:t>Behavior Management</a:t>
            </a:r>
          </a:p>
        </p:txBody>
      </p:sp>
      <p:sp>
        <p:nvSpPr>
          <p:cNvPr id="16" name="TextBox 15">
            <a:extLst>
              <a:ext uri="{FF2B5EF4-FFF2-40B4-BE49-F238E27FC236}">
                <a16:creationId xmlns:a16="http://schemas.microsoft.com/office/drawing/2014/main" id="{E1932CA4-6C1B-30DB-7F81-F6E2838E9F87}"/>
              </a:ext>
            </a:extLst>
          </p:cNvPr>
          <p:cNvSpPr txBox="1"/>
          <p:nvPr/>
        </p:nvSpPr>
        <p:spPr>
          <a:xfrm>
            <a:off x="4705505" y="5797411"/>
            <a:ext cx="3325815" cy="707886"/>
          </a:xfrm>
          <a:prstGeom prst="rect">
            <a:avLst/>
          </a:prstGeom>
          <a:solidFill>
            <a:srgbClr val="92D050"/>
          </a:solidFill>
          <a:ln>
            <a:solidFill>
              <a:schemeClr val="accent1"/>
            </a:solidFill>
          </a:ln>
        </p:spPr>
        <p:txBody>
          <a:bodyPr wrap="square" rtlCol="0">
            <a:spAutoFit/>
          </a:bodyPr>
          <a:lstStyle/>
          <a:p>
            <a:pPr algn="ctr"/>
            <a:r>
              <a:rPr lang="en-US" sz="2000" dirty="0">
                <a:solidFill>
                  <a:schemeClr val="bg1"/>
                </a:solidFill>
              </a:rPr>
              <a:t>Decision Making and Advance Care Planning</a:t>
            </a:r>
          </a:p>
        </p:txBody>
      </p:sp>
      <p:cxnSp>
        <p:nvCxnSpPr>
          <p:cNvPr id="7" name="Straight Arrow Connector 6">
            <a:extLst>
              <a:ext uri="{FF2B5EF4-FFF2-40B4-BE49-F238E27FC236}">
                <a16:creationId xmlns:a16="http://schemas.microsoft.com/office/drawing/2014/main" id="{4F9500CE-0DB3-C0D1-E067-A84D5DEB48E5}"/>
              </a:ext>
            </a:extLst>
          </p:cNvPr>
          <p:cNvCxnSpPr>
            <a:cxnSpLocks/>
          </p:cNvCxnSpPr>
          <p:nvPr/>
        </p:nvCxnSpPr>
        <p:spPr>
          <a:xfrm>
            <a:off x="4104861" y="4072340"/>
            <a:ext cx="477078"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EAFEBF9E-6EE2-2588-3D0D-1CBA6964E9CA}"/>
              </a:ext>
            </a:extLst>
          </p:cNvPr>
          <p:cNvSpPr txBox="1"/>
          <p:nvPr/>
        </p:nvSpPr>
        <p:spPr>
          <a:xfrm>
            <a:off x="4684872" y="1272209"/>
            <a:ext cx="3365574" cy="461665"/>
          </a:xfrm>
          <a:prstGeom prst="rect">
            <a:avLst/>
          </a:prstGeom>
          <a:noFill/>
          <a:ln>
            <a:solidFill>
              <a:schemeClr val="tx1"/>
            </a:solidFill>
          </a:ln>
        </p:spPr>
        <p:txBody>
          <a:bodyPr wrap="square" rtlCol="0">
            <a:spAutoFit/>
          </a:bodyPr>
          <a:lstStyle/>
          <a:p>
            <a:pPr algn="ctr"/>
            <a:r>
              <a:rPr lang="en-US" sz="2400" dirty="0"/>
              <a:t>The Modules</a:t>
            </a:r>
          </a:p>
        </p:txBody>
      </p:sp>
      <p:sp>
        <p:nvSpPr>
          <p:cNvPr id="17" name="TextBox 16">
            <a:extLst>
              <a:ext uri="{FF2B5EF4-FFF2-40B4-BE49-F238E27FC236}">
                <a16:creationId xmlns:a16="http://schemas.microsoft.com/office/drawing/2014/main" id="{888CED28-7784-9E81-A9DA-592BE3BAE60B}"/>
              </a:ext>
            </a:extLst>
          </p:cNvPr>
          <p:cNvSpPr txBox="1"/>
          <p:nvPr/>
        </p:nvSpPr>
        <p:spPr>
          <a:xfrm>
            <a:off x="483835" y="1272209"/>
            <a:ext cx="3365574" cy="461665"/>
          </a:xfrm>
          <a:prstGeom prst="rect">
            <a:avLst/>
          </a:prstGeom>
          <a:noFill/>
          <a:ln>
            <a:solidFill>
              <a:schemeClr val="tx1"/>
            </a:solidFill>
          </a:ln>
        </p:spPr>
        <p:txBody>
          <a:bodyPr wrap="square" rtlCol="0">
            <a:spAutoFit/>
          </a:bodyPr>
          <a:lstStyle/>
          <a:p>
            <a:pPr algn="ctr"/>
            <a:r>
              <a:rPr lang="en-US" sz="2400" dirty="0"/>
              <a:t>The Needs Assessment</a:t>
            </a:r>
          </a:p>
        </p:txBody>
      </p:sp>
      <p:cxnSp>
        <p:nvCxnSpPr>
          <p:cNvPr id="18" name="Straight Arrow Connector 17">
            <a:extLst>
              <a:ext uri="{FF2B5EF4-FFF2-40B4-BE49-F238E27FC236}">
                <a16:creationId xmlns:a16="http://schemas.microsoft.com/office/drawing/2014/main" id="{D3103DE2-7C08-1AA5-349A-371FD15ECD7F}"/>
              </a:ext>
            </a:extLst>
          </p:cNvPr>
          <p:cNvCxnSpPr>
            <a:cxnSpLocks/>
          </p:cNvCxnSpPr>
          <p:nvPr/>
        </p:nvCxnSpPr>
        <p:spPr>
          <a:xfrm>
            <a:off x="3985591" y="1473833"/>
            <a:ext cx="477078"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743E3FC2-0631-CB58-E108-866C771CC1F4}"/>
              </a:ext>
            </a:extLst>
          </p:cNvPr>
          <p:cNvCxnSpPr>
            <a:cxnSpLocks/>
          </p:cNvCxnSpPr>
          <p:nvPr/>
        </p:nvCxnSpPr>
        <p:spPr>
          <a:xfrm>
            <a:off x="8235903" y="1473833"/>
            <a:ext cx="477078"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1AD2460A-3E73-1669-51CD-474BB266CAE9}"/>
              </a:ext>
            </a:extLst>
          </p:cNvPr>
          <p:cNvSpPr txBox="1"/>
          <p:nvPr/>
        </p:nvSpPr>
        <p:spPr>
          <a:xfrm>
            <a:off x="8826426" y="1278322"/>
            <a:ext cx="3239678" cy="446276"/>
          </a:xfrm>
          <a:prstGeom prst="rect">
            <a:avLst/>
          </a:prstGeom>
          <a:noFill/>
          <a:ln>
            <a:solidFill>
              <a:schemeClr val="tx1"/>
            </a:solidFill>
          </a:ln>
        </p:spPr>
        <p:txBody>
          <a:bodyPr wrap="square" rtlCol="0">
            <a:spAutoFit/>
          </a:bodyPr>
          <a:lstStyle/>
          <a:p>
            <a:pPr algn="ctr"/>
            <a:r>
              <a:rPr lang="en-US" sz="2300" dirty="0"/>
              <a:t>The Ongoing Intervention</a:t>
            </a:r>
          </a:p>
        </p:txBody>
      </p:sp>
      <p:sp>
        <p:nvSpPr>
          <p:cNvPr id="21" name="TextBox 20">
            <a:extLst>
              <a:ext uri="{FF2B5EF4-FFF2-40B4-BE49-F238E27FC236}">
                <a16:creationId xmlns:a16="http://schemas.microsoft.com/office/drawing/2014/main" id="{B1AC9712-9C77-F171-634A-3A603C5E569C}"/>
              </a:ext>
            </a:extLst>
          </p:cNvPr>
          <p:cNvSpPr txBox="1"/>
          <p:nvPr/>
        </p:nvSpPr>
        <p:spPr>
          <a:xfrm>
            <a:off x="8826426" y="2190655"/>
            <a:ext cx="3239678" cy="3170099"/>
          </a:xfrm>
          <a:prstGeom prst="rect">
            <a:avLst/>
          </a:prstGeom>
          <a:solidFill>
            <a:srgbClr val="FF0000"/>
          </a:solidFill>
        </p:spPr>
        <p:txBody>
          <a:bodyPr wrap="square" rtlCol="0">
            <a:spAutoFit/>
          </a:bodyPr>
          <a:lstStyle/>
          <a:p>
            <a:pPr marL="0" indent="0">
              <a:buNone/>
            </a:pPr>
            <a:r>
              <a:rPr lang="en-US" sz="2000" dirty="0">
                <a:solidFill>
                  <a:schemeClr val="bg1"/>
                </a:solidFill>
              </a:rPr>
              <a:t>Implement modules – approximately 1 / month (can do more per month and more than one at a time) </a:t>
            </a:r>
          </a:p>
          <a:p>
            <a:pPr marL="0" indent="0">
              <a:buNone/>
            </a:pPr>
            <a:endParaRPr lang="en-US" sz="2000" dirty="0">
              <a:solidFill>
                <a:schemeClr val="bg1"/>
              </a:solidFill>
            </a:endParaRPr>
          </a:p>
          <a:p>
            <a:pPr marL="0" indent="0">
              <a:buNone/>
            </a:pPr>
            <a:r>
              <a:rPr lang="en-US" sz="2000" dirty="0">
                <a:solidFill>
                  <a:schemeClr val="bg1"/>
                </a:solidFill>
              </a:rPr>
              <a:t>Patient continues to receive care and may benefit from “booster” sessions</a:t>
            </a:r>
          </a:p>
          <a:p>
            <a:pPr marL="0" indent="0">
              <a:buNone/>
            </a:pPr>
            <a:endParaRPr lang="en-US" sz="2000" dirty="0">
              <a:solidFill>
                <a:schemeClr val="bg1"/>
              </a:solidFill>
            </a:endParaRPr>
          </a:p>
          <a:p>
            <a:pPr marL="0" indent="0">
              <a:buNone/>
            </a:pPr>
            <a:r>
              <a:rPr lang="en-US" sz="2000" dirty="0">
                <a:solidFill>
                  <a:schemeClr val="bg1"/>
                </a:solidFill>
              </a:rPr>
              <a:t>Biweekly case conferences</a:t>
            </a:r>
          </a:p>
        </p:txBody>
      </p:sp>
      <p:cxnSp>
        <p:nvCxnSpPr>
          <p:cNvPr id="22" name="Straight Arrow Connector 21">
            <a:extLst>
              <a:ext uri="{FF2B5EF4-FFF2-40B4-BE49-F238E27FC236}">
                <a16:creationId xmlns:a16="http://schemas.microsoft.com/office/drawing/2014/main" id="{47A27C1F-A858-B118-2AE0-EF53F006EC82}"/>
              </a:ext>
            </a:extLst>
          </p:cNvPr>
          <p:cNvCxnSpPr>
            <a:cxnSpLocks/>
          </p:cNvCxnSpPr>
          <p:nvPr/>
        </p:nvCxnSpPr>
        <p:spPr>
          <a:xfrm>
            <a:off x="8295215" y="4072340"/>
            <a:ext cx="477078"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6E0B8899-BFEA-20FE-5AF6-CC8DE765DC38}"/>
              </a:ext>
            </a:extLst>
          </p:cNvPr>
          <p:cNvSpPr txBox="1"/>
          <p:nvPr/>
        </p:nvSpPr>
        <p:spPr>
          <a:xfrm>
            <a:off x="8826427" y="5594413"/>
            <a:ext cx="3239678" cy="923330"/>
          </a:xfrm>
          <a:prstGeom prst="rect">
            <a:avLst/>
          </a:prstGeom>
          <a:solidFill>
            <a:schemeClr val="bg2"/>
          </a:solidFill>
          <a:ln>
            <a:solidFill>
              <a:schemeClr val="tx1"/>
            </a:solidFill>
          </a:ln>
        </p:spPr>
        <p:txBody>
          <a:bodyPr wrap="square" rtlCol="0">
            <a:spAutoFit/>
          </a:bodyPr>
          <a:lstStyle/>
          <a:p>
            <a:pPr algn="ctr"/>
            <a:r>
              <a:rPr lang="en-US" dirty="0"/>
              <a:t>Outcomes: feasibility and acceptability of the intervention for the practice and the dyads</a:t>
            </a:r>
          </a:p>
        </p:txBody>
      </p:sp>
    </p:spTree>
    <p:extLst>
      <p:ext uri="{BB962C8B-B14F-4D97-AF65-F5344CB8AC3E}">
        <p14:creationId xmlns:p14="http://schemas.microsoft.com/office/powerpoint/2010/main" val="21401991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Conferences	</a:t>
            </a:r>
          </a:p>
        </p:txBody>
      </p:sp>
      <p:sp>
        <p:nvSpPr>
          <p:cNvPr id="3" name="Content Placeholder 2"/>
          <p:cNvSpPr>
            <a:spLocks noGrp="1"/>
          </p:cNvSpPr>
          <p:nvPr>
            <p:ph idx="1"/>
          </p:nvPr>
        </p:nvSpPr>
        <p:spPr/>
        <p:txBody>
          <a:bodyPr>
            <a:normAutofit/>
          </a:bodyPr>
          <a:lstStyle/>
          <a:p>
            <a:r>
              <a:rPr lang="en-US" dirty="0"/>
              <a:t>Mechanics of intervention</a:t>
            </a:r>
          </a:p>
          <a:p>
            <a:r>
              <a:rPr lang="en-US" dirty="0"/>
              <a:t>Structured – who seen, what bubbled up, how use the tools (fidelity), what happened, adjustments we need to make in the intervention – discussion of patient / caregiver issues</a:t>
            </a:r>
          </a:p>
          <a:p>
            <a:r>
              <a:rPr lang="en-US" dirty="0"/>
              <a:t>Biweekly 60 minutes - Would like to use our currently scheduled Tuesday time and extend it by 30 minutes if that is feasible</a:t>
            </a:r>
          </a:p>
          <a:p>
            <a:r>
              <a:rPr lang="en-US" dirty="0"/>
              <a:t>First meeting (or 2) will likely focus on mechanics of intervention</a:t>
            </a:r>
          </a:p>
        </p:txBody>
      </p:sp>
    </p:spTree>
    <p:extLst>
      <p:ext uri="{BB962C8B-B14F-4D97-AF65-F5344CB8AC3E}">
        <p14:creationId xmlns:p14="http://schemas.microsoft.com/office/powerpoint/2010/main" val="6686798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64B35-4A9F-BB83-941E-6563C13EBB4E}"/>
              </a:ext>
            </a:extLst>
          </p:cNvPr>
          <p:cNvSpPr>
            <a:spLocks noGrp="1"/>
          </p:cNvSpPr>
          <p:nvPr>
            <p:ph type="title"/>
          </p:nvPr>
        </p:nvSpPr>
        <p:spPr/>
        <p:txBody>
          <a:bodyPr>
            <a:normAutofit/>
          </a:bodyPr>
          <a:lstStyle/>
          <a:p>
            <a:r>
              <a:rPr lang="en-US" dirty="0"/>
              <a:t>Keep Feasibility and Acceptability Outcomes in Mind</a:t>
            </a:r>
            <a:endParaRPr lang="en-US" dirty="0">
              <a:solidFill>
                <a:schemeClr val="accent1"/>
              </a:solidFill>
            </a:endParaRPr>
          </a:p>
        </p:txBody>
      </p:sp>
      <p:sp>
        <p:nvSpPr>
          <p:cNvPr id="3" name="Content Placeholder 2"/>
          <p:cNvSpPr>
            <a:spLocks noGrp="1"/>
          </p:cNvSpPr>
          <p:nvPr>
            <p:ph sz="half" idx="1"/>
          </p:nvPr>
        </p:nvSpPr>
        <p:spPr/>
        <p:txBody>
          <a:bodyPr>
            <a:normAutofit fontScale="85000" lnSpcReduction="20000"/>
          </a:bodyPr>
          <a:lstStyle/>
          <a:p>
            <a:r>
              <a:rPr lang="en-US" dirty="0"/>
              <a:t>Intervention fidelity audits and review with Champions </a:t>
            </a:r>
          </a:p>
          <a:p>
            <a:r>
              <a:rPr lang="en-US" dirty="0"/>
              <a:t>Follow-up caregiver surveys</a:t>
            </a:r>
          </a:p>
          <a:p>
            <a:r>
              <a:rPr lang="en-US" dirty="0"/>
              <a:t>Qualitative debriefing with Queens / VCU at end</a:t>
            </a:r>
          </a:p>
          <a:p>
            <a:r>
              <a:rPr lang="en-US" dirty="0"/>
              <a:t>Feasibility for CG</a:t>
            </a:r>
          </a:p>
          <a:p>
            <a:pPr lvl="1"/>
            <a:r>
              <a:rPr lang="en-US" dirty="0"/>
              <a:t>Completion rate baseline CG assessment</a:t>
            </a:r>
          </a:p>
          <a:p>
            <a:pPr lvl="1"/>
            <a:r>
              <a:rPr lang="en-US" dirty="0"/>
              <a:t>Use of educational / community resources</a:t>
            </a:r>
          </a:p>
          <a:p>
            <a:r>
              <a:rPr lang="en-US" dirty="0"/>
              <a:t>Acceptability to CG and patients</a:t>
            </a:r>
          </a:p>
          <a:p>
            <a:pPr lvl="1"/>
            <a:r>
              <a:rPr lang="en-US" dirty="0"/>
              <a:t>% CGs who agree to participate</a:t>
            </a:r>
          </a:p>
          <a:p>
            <a:pPr lvl="1"/>
            <a:r>
              <a:rPr lang="en-US" dirty="0"/>
              <a:t>% CG satisfied with intervention</a:t>
            </a:r>
          </a:p>
          <a:p>
            <a:pPr lvl="1"/>
            <a:r>
              <a:rPr lang="en-US" dirty="0"/>
              <a:t>Net promoter score</a:t>
            </a:r>
          </a:p>
          <a:p>
            <a:pPr lvl="1"/>
            <a:r>
              <a:rPr lang="en-US" dirty="0"/>
              <a:t>CG well-being</a:t>
            </a:r>
          </a:p>
          <a:p>
            <a:pPr lvl="1"/>
            <a:endParaRPr lang="en-US" dirty="0"/>
          </a:p>
        </p:txBody>
      </p:sp>
      <p:sp>
        <p:nvSpPr>
          <p:cNvPr id="4" name="Content Placeholder 3"/>
          <p:cNvSpPr>
            <a:spLocks noGrp="1"/>
          </p:cNvSpPr>
          <p:nvPr>
            <p:ph sz="half" idx="2"/>
          </p:nvPr>
        </p:nvSpPr>
        <p:spPr/>
        <p:txBody>
          <a:bodyPr/>
          <a:lstStyle/>
          <a:p>
            <a:r>
              <a:rPr lang="en-US" dirty="0"/>
              <a:t>Feasibility for practice</a:t>
            </a:r>
          </a:p>
          <a:p>
            <a:pPr lvl="1"/>
            <a:r>
              <a:rPr lang="en-US" dirty="0"/>
              <a:t>Ability to generate list of PLWD</a:t>
            </a:r>
          </a:p>
          <a:p>
            <a:pPr lvl="1"/>
            <a:r>
              <a:rPr lang="en-US" dirty="0"/>
              <a:t>Ability to ID eligible dyads</a:t>
            </a:r>
          </a:p>
          <a:p>
            <a:pPr lvl="1"/>
            <a:r>
              <a:rPr lang="en-US" dirty="0"/>
              <a:t>Recruitment</a:t>
            </a:r>
          </a:p>
          <a:p>
            <a:pPr lvl="1"/>
            <a:r>
              <a:rPr lang="en-US" dirty="0"/>
              <a:t>Ratings of utility of needs assess</a:t>
            </a:r>
          </a:p>
          <a:p>
            <a:pPr lvl="1"/>
            <a:r>
              <a:rPr lang="en-US" dirty="0"/>
              <a:t>Use of modules</a:t>
            </a:r>
          </a:p>
          <a:p>
            <a:pPr lvl="1"/>
            <a:r>
              <a:rPr lang="en-US" dirty="0"/>
              <a:t>Engagement in case conference</a:t>
            </a:r>
          </a:p>
        </p:txBody>
      </p:sp>
    </p:spTree>
    <p:extLst>
      <p:ext uri="{BB962C8B-B14F-4D97-AF65-F5344CB8AC3E}">
        <p14:creationId xmlns:p14="http://schemas.microsoft.com/office/powerpoint/2010/main" val="2387453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4400" dirty="0"/>
              <a:t>We Will Figure this All Out Together </a:t>
            </a:r>
            <a:r>
              <a:rPr lang="en-US" sz="4400" dirty="0">
                <a:sym typeface="Wingdings" panose="05000000000000000000" pitchFamily="2" charset="2"/>
              </a:rPr>
              <a:t></a:t>
            </a:r>
            <a:endParaRPr lang="en-US" sz="4400" dirty="0"/>
          </a:p>
        </p:txBody>
      </p:sp>
      <p:sp>
        <p:nvSpPr>
          <p:cNvPr id="2" name="Text Placeholder 1"/>
          <p:cNvSpPr>
            <a:spLocks noGrp="1"/>
          </p:cNvSpPr>
          <p:nvPr>
            <p:ph type="body" idx="1"/>
          </p:nvPr>
        </p:nvSpPr>
        <p:spPr/>
        <p:txBody>
          <a:bodyPr/>
          <a:lstStyle/>
          <a:p>
            <a:endParaRPr lang="en-US"/>
          </a:p>
        </p:txBody>
      </p:sp>
    </p:spTree>
    <p:extLst>
      <p:ext uri="{BB962C8B-B14F-4D97-AF65-F5344CB8AC3E}">
        <p14:creationId xmlns:p14="http://schemas.microsoft.com/office/powerpoint/2010/main" val="21222027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95F208DE-9BFF-7C02-97FE-868D5BCC43E8}"/>
              </a:ext>
            </a:extLst>
          </p:cNvPr>
          <p:cNvGraphicFramePr>
            <a:graphicFrameLocks noGrp="1"/>
          </p:cNvGraphicFramePr>
          <p:nvPr/>
        </p:nvGraphicFramePr>
        <p:xfrm>
          <a:off x="241024" y="847985"/>
          <a:ext cx="11709952" cy="5890784"/>
        </p:xfrm>
        <a:graphic>
          <a:graphicData uri="http://schemas.openxmlformats.org/drawingml/2006/table">
            <a:tbl>
              <a:tblPr firstRow="1" firstCol="1" bandRow="1">
                <a:tableStyleId>{5940675A-B579-460E-94D1-54222C63F5DA}</a:tableStyleId>
              </a:tblPr>
              <a:tblGrid>
                <a:gridCol w="3739305">
                  <a:extLst>
                    <a:ext uri="{9D8B030D-6E8A-4147-A177-3AD203B41FA5}">
                      <a16:colId xmlns:a16="http://schemas.microsoft.com/office/drawing/2014/main" val="1530868460"/>
                    </a:ext>
                  </a:extLst>
                </a:gridCol>
                <a:gridCol w="4713976">
                  <a:extLst>
                    <a:ext uri="{9D8B030D-6E8A-4147-A177-3AD203B41FA5}">
                      <a16:colId xmlns:a16="http://schemas.microsoft.com/office/drawing/2014/main" val="648452"/>
                    </a:ext>
                  </a:extLst>
                </a:gridCol>
                <a:gridCol w="1085557">
                  <a:extLst>
                    <a:ext uri="{9D8B030D-6E8A-4147-A177-3AD203B41FA5}">
                      <a16:colId xmlns:a16="http://schemas.microsoft.com/office/drawing/2014/main" val="1103926352"/>
                    </a:ext>
                  </a:extLst>
                </a:gridCol>
                <a:gridCol w="1085557">
                  <a:extLst>
                    <a:ext uri="{9D8B030D-6E8A-4147-A177-3AD203B41FA5}">
                      <a16:colId xmlns:a16="http://schemas.microsoft.com/office/drawing/2014/main" val="288268804"/>
                    </a:ext>
                  </a:extLst>
                </a:gridCol>
                <a:gridCol w="1085557">
                  <a:extLst>
                    <a:ext uri="{9D8B030D-6E8A-4147-A177-3AD203B41FA5}">
                      <a16:colId xmlns:a16="http://schemas.microsoft.com/office/drawing/2014/main" val="851136934"/>
                    </a:ext>
                  </a:extLst>
                </a:gridCol>
              </a:tblGrid>
              <a:tr h="817802">
                <a:tc>
                  <a:txBody>
                    <a:bodyPr/>
                    <a:lstStyle/>
                    <a:p>
                      <a:pPr marL="0" marR="0">
                        <a:spcBef>
                          <a:spcPts val="0"/>
                        </a:spcBef>
                        <a:spcAft>
                          <a:spcPts val="0"/>
                        </a:spcAft>
                      </a:pPr>
                      <a:r>
                        <a:rPr lang="en-US" sz="1400" dirty="0">
                          <a:effectLst/>
                        </a:rPr>
                        <a:t>Issue</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tc>
                  <a:txBody>
                    <a:bodyPr/>
                    <a:lstStyle/>
                    <a:p>
                      <a:pPr marL="0" marR="0">
                        <a:spcBef>
                          <a:spcPts val="0"/>
                        </a:spcBef>
                        <a:spcAft>
                          <a:spcPts val="0"/>
                        </a:spcAft>
                      </a:pPr>
                      <a:r>
                        <a:rPr lang="en-US" sz="1400" dirty="0">
                          <a:effectLst/>
                        </a:rPr>
                        <a:t>Summary of Data from Needs Assessment</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tc>
                  <a:txBody>
                    <a:bodyPr/>
                    <a:lstStyle/>
                    <a:p>
                      <a:pPr marL="0" marR="0">
                        <a:spcBef>
                          <a:spcPts val="0"/>
                        </a:spcBef>
                        <a:spcAft>
                          <a:spcPts val="0"/>
                        </a:spcAft>
                      </a:pPr>
                      <a:r>
                        <a:rPr lang="en-US" sz="1400" dirty="0">
                          <a:effectLst/>
                        </a:rPr>
                        <a:t>CG Priorities</a:t>
                      </a:r>
                    </a:p>
                    <a:p>
                      <a:pPr marL="0" marR="0">
                        <a:spcBef>
                          <a:spcPts val="0"/>
                        </a:spcBef>
                        <a:spcAft>
                          <a:spcPts val="0"/>
                        </a:spcAft>
                      </a:pPr>
                      <a:r>
                        <a:rPr lang="en-US" sz="1400" dirty="0">
                          <a:effectLst/>
                        </a:rPr>
                        <a:t>High, Med, Low</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tc>
                  <a:txBody>
                    <a:bodyPr/>
                    <a:lstStyle/>
                    <a:p>
                      <a:pPr marL="0" marR="0">
                        <a:spcBef>
                          <a:spcPts val="0"/>
                        </a:spcBef>
                        <a:spcAft>
                          <a:spcPts val="0"/>
                        </a:spcAft>
                      </a:pPr>
                      <a:r>
                        <a:rPr lang="en-US" sz="1400" dirty="0">
                          <a:effectLst/>
                        </a:rPr>
                        <a:t>Champion Priorities</a:t>
                      </a:r>
                    </a:p>
                    <a:p>
                      <a:pPr marL="0" marR="0">
                        <a:spcBef>
                          <a:spcPts val="0"/>
                        </a:spcBef>
                        <a:spcAft>
                          <a:spcPts val="0"/>
                        </a:spcAft>
                      </a:pPr>
                      <a:r>
                        <a:rPr lang="en-US" sz="1400" dirty="0">
                          <a:effectLst/>
                        </a:rPr>
                        <a:t>High,</a:t>
                      </a:r>
                      <a:r>
                        <a:rPr lang="en-US" sz="1400" baseline="0" dirty="0">
                          <a:effectLst/>
                        </a:rPr>
                        <a:t> </a:t>
                      </a:r>
                      <a:r>
                        <a:rPr lang="en-US" sz="1400" dirty="0">
                          <a:effectLst/>
                        </a:rPr>
                        <a:t>Med,</a:t>
                      </a:r>
                      <a:r>
                        <a:rPr lang="en-US" sz="1400" baseline="0" dirty="0">
                          <a:effectLst/>
                        </a:rPr>
                        <a:t> </a:t>
                      </a:r>
                      <a:r>
                        <a:rPr lang="en-US" sz="1400" dirty="0">
                          <a:effectLst/>
                        </a:rPr>
                        <a:t>Low</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tc>
                  <a:txBody>
                    <a:bodyPr/>
                    <a:lstStyle/>
                    <a:p>
                      <a:pPr marL="0" marR="0">
                        <a:spcBef>
                          <a:spcPts val="0"/>
                        </a:spcBef>
                        <a:spcAft>
                          <a:spcPts val="0"/>
                        </a:spcAft>
                      </a:pPr>
                      <a:r>
                        <a:rPr lang="en-US" sz="1400" dirty="0">
                          <a:effectLst/>
                        </a:rPr>
                        <a:t>Plan for module completion sequence (1 through 6)</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extLst>
                  <a:ext uri="{0D108BD9-81ED-4DB2-BD59-A6C34878D82A}">
                    <a16:rowId xmlns:a16="http://schemas.microsoft.com/office/drawing/2014/main" val="2008528420"/>
                  </a:ext>
                </a:extLst>
              </a:tr>
              <a:tr h="680497">
                <a:tc>
                  <a:txBody>
                    <a:bodyPr/>
                    <a:lstStyle/>
                    <a:p>
                      <a:pPr marL="0" marR="0">
                        <a:spcBef>
                          <a:spcPts val="0"/>
                        </a:spcBef>
                        <a:spcAft>
                          <a:spcPts val="0"/>
                        </a:spcAft>
                      </a:pPr>
                      <a:r>
                        <a:rPr lang="en-US" sz="1400" b="0" i="0" dirty="0">
                          <a:effectLst/>
                        </a:rPr>
                        <a:t>Baseline</a:t>
                      </a:r>
                    </a:p>
                  </a:txBody>
                  <a:tcPr marL="45326" marR="45326" marT="0" marB="0"/>
                </a:tc>
                <a:tc>
                  <a:txBody>
                    <a:bodyPr/>
                    <a:lstStyle/>
                    <a:p>
                      <a:pPr marL="0" marR="0">
                        <a:spcBef>
                          <a:spcPts val="0"/>
                        </a:spcBef>
                        <a:spcAft>
                          <a:spcPts val="0"/>
                        </a:spcAft>
                      </a:pPr>
                      <a:r>
                        <a:rPr lang="en-US" sz="1400" b="0" dirty="0">
                          <a:effectLst/>
                          <a:latin typeface="Calibri" panose="020F0502020204030204" pitchFamily="34" charset="0"/>
                          <a:ea typeface="Calibri" panose="020F0502020204030204" pitchFamily="34" charset="0"/>
                          <a:cs typeface="Times New Roman" panose="02020603050405020304" pitchFamily="18" charset="0"/>
                        </a:rPr>
                        <a:t>DSRS Score: ____ Mild / Moderate / Severe</a:t>
                      </a:r>
                    </a:p>
                    <a:p>
                      <a:pPr marL="0" marR="0">
                        <a:spcBef>
                          <a:spcPts val="0"/>
                        </a:spcBef>
                        <a:spcAft>
                          <a:spcPts val="0"/>
                        </a:spcAft>
                      </a:pPr>
                      <a:r>
                        <a:rPr lang="en-US" sz="1400" b="0" dirty="0">
                          <a:effectLst/>
                          <a:latin typeface="Calibri" panose="020F0502020204030204" pitchFamily="34" charset="0"/>
                          <a:ea typeface="Calibri" panose="020F0502020204030204" pitchFamily="34" charset="0"/>
                          <a:cs typeface="Times New Roman" panose="02020603050405020304" pitchFamily="18" charset="0"/>
                        </a:rPr>
                        <a:t>Functional Status: </a:t>
                      </a:r>
                    </a:p>
                  </a:txBody>
                  <a:tcPr marL="45326" marR="45326" marT="0" marB="0"/>
                </a:tc>
                <a:tc>
                  <a:txBody>
                    <a:bodyPr/>
                    <a:lstStyle/>
                    <a:p>
                      <a:pPr marL="0" marR="0">
                        <a:spcBef>
                          <a:spcPts val="0"/>
                        </a:spcBef>
                        <a:spcAft>
                          <a:spcPts val="0"/>
                        </a:spcAft>
                      </a:pP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tc>
                  <a:txBody>
                    <a:bodyPr/>
                    <a:lstStyle/>
                    <a:p>
                      <a:pPr marL="0" marR="0">
                        <a:spcBef>
                          <a:spcPts val="0"/>
                        </a:spcBef>
                        <a:spcAft>
                          <a:spcPts val="0"/>
                        </a:spcAft>
                      </a:pP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tc>
                  <a:txBody>
                    <a:bodyPr/>
                    <a:lstStyle/>
                    <a:p>
                      <a:pPr marL="0" marR="0">
                        <a:spcBef>
                          <a:spcPts val="0"/>
                        </a:spcBef>
                        <a:spcAft>
                          <a:spcPts val="0"/>
                        </a:spcAft>
                      </a:pP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extLst>
                  <a:ext uri="{0D108BD9-81ED-4DB2-BD59-A6C34878D82A}">
                    <a16:rowId xmlns:a16="http://schemas.microsoft.com/office/drawing/2014/main" val="1797030058"/>
                  </a:ext>
                </a:extLst>
              </a:tr>
              <a:tr h="443753">
                <a:tc>
                  <a:txBody>
                    <a:bodyPr/>
                    <a:lstStyle/>
                    <a:p>
                      <a:pPr marL="0" marR="0">
                        <a:spcBef>
                          <a:spcPts val="0"/>
                        </a:spcBef>
                        <a:spcAft>
                          <a:spcPts val="0"/>
                        </a:spcAft>
                      </a:pPr>
                      <a:r>
                        <a:rPr lang="en-US" sz="1400" dirty="0">
                          <a:effectLst/>
                        </a:rPr>
                        <a:t>Medications - questions or concerns about medications</a:t>
                      </a:r>
                    </a:p>
                    <a:p>
                      <a:pPr marL="0" marR="0">
                        <a:spcBef>
                          <a:spcPts val="0"/>
                        </a:spcBef>
                        <a:spcAft>
                          <a:spcPts val="0"/>
                        </a:spcAft>
                      </a:pPr>
                      <a:endParaRPr lang="en-US" sz="1400" b="0" i="1" dirty="0">
                        <a:effectLst/>
                      </a:endParaRPr>
                    </a:p>
                  </a:txBody>
                  <a:tcPr marL="45326" marR="45326" marT="0" marB="0"/>
                </a:tc>
                <a:tc>
                  <a:txBody>
                    <a:bodyPr/>
                    <a:lstStyle/>
                    <a:p>
                      <a:pPr marL="0" marR="0">
                        <a:spcBef>
                          <a:spcPts val="0"/>
                        </a:spcBef>
                        <a:spcAft>
                          <a:spcPts val="0"/>
                        </a:spcAft>
                      </a:pP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tc>
                  <a:txBody>
                    <a:bodyPr/>
                    <a:lstStyle/>
                    <a:p>
                      <a:pPr marL="0" marR="0">
                        <a:spcBef>
                          <a:spcPts val="0"/>
                        </a:spcBef>
                        <a:spcAft>
                          <a:spcPts val="0"/>
                        </a:spcAft>
                      </a:pPr>
                      <a:r>
                        <a:rPr lang="en-US" sz="1400" dirty="0">
                          <a:effectLst/>
                        </a:rPr>
                        <a:t>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tc>
                  <a:txBody>
                    <a:bodyPr/>
                    <a:lstStyle/>
                    <a:p>
                      <a:pPr marL="0" marR="0">
                        <a:spcBef>
                          <a:spcPts val="0"/>
                        </a:spcBef>
                        <a:spcAft>
                          <a:spcPts val="0"/>
                        </a:spcAft>
                      </a:pPr>
                      <a:r>
                        <a:rPr lang="en-US" sz="1400">
                          <a:effectLst/>
                        </a:rPr>
                        <a:t> </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tc>
                  <a:txBody>
                    <a:bodyPr/>
                    <a:lstStyle/>
                    <a:p>
                      <a:pPr marL="0" marR="0">
                        <a:spcBef>
                          <a:spcPts val="0"/>
                        </a:spcBef>
                        <a:spcAft>
                          <a:spcPts val="0"/>
                        </a:spcAft>
                      </a:pPr>
                      <a:r>
                        <a:rPr lang="en-US" sz="1400">
                          <a:effectLst/>
                        </a:rPr>
                        <a:t> </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extLst>
                  <a:ext uri="{0D108BD9-81ED-4DB2-BD59-A6C34878D82A}">
                    <a16:rowId xmlns:a16="http://schemas.microsoft.com/office/drawing/2014/main" val="1491849909"/>
                  </a:ext>
                </a:extLst>
              </a:tr>
              <a:tr h="516367">
                <a:tc>
                  <a:txBody>
                    <a:bodyPr/>
                    <a:lstStyle/>
                    <a:p>
                      <a:pPr marL="0" marR="0">
                        <a:spcBef>
                          <a:spcPts val="0"/>
                        </a:spcBef>
                        <a:spcAft>
                          <a:spcPts val="0"/>
                        </a:spcAft>
                      </a:pPr>
                      <a:r>
                        <a:rPr lang="en-US" sz="1400" dirty="0">
                          <a:effectLst/>
                        </a:rPr>
                        <a:t>Safety – concerns re falls, wandering, poor judgement, </a:t>
                      </a:r>
                      <a:r>
                        <a:rPr lang="en-US" sz="1400" dirty="0" err="1">
                          <a:effectLst/>
                        </a:rPr>
                        <a:t>etc</a:t>
                      </a:r>
                      <a:endParaRPr lang="en-US" sz="1400" b="0" i="1" dirty="0">
                        <a:effectLst/>
                      </a:endParaRPr>
                    </a:p>
                  </a:txBody>
                  <a:tcPr marL="45326" marR="45326" marT="0" marB="0"/>
                </a:tc>
                <a:tc>
                  <a:txBody>
                    <a:bodyPr/>
                    <a:lstStyle/>
                    <a:p>
                      <a:pPr marL="0" marR="0">
                        <a:spcBef>
                          <a:spcPts val="0"/>
                        </a:spcBef>
                        <a:spcAft>
                          <a:spcPts val="0"/>
                        </a:spcAft>
                      </a:pPr>
                      <a:r>
                        <a:rPr lang="en-US" sz="1400" dirty="0">
                          <a:effectLst/>
                        </a:rPr>
                        <a:t>Safety assessment:</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tc>
                  <a:txBody>
                    <a:bodyPr/>
                    <a:lstStyle/>
                    <a:p>
                      <a:pPr marL="0" marR="0">
                        <a:spcBef>
                          <a:spcPts val="0"/>
                        </a:spcBef>
                        <a:spcAft>
                          <a:spcPts val="0"/>
                        </a:spcAft>
                      </a:pPr>
                      <a:r>
                        <a:rPr lang="en-US" sz="1400" dirty="0">
                          <a:effectLst/>
                        </a:rPr>
                        <a:t>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tc>
                  <a:txBody>
                    <a:bodyPr/>
                    <a:lstStyle/>
                    <a:p>
                      <a:pPr marL="0" marR="0">
                        <a:spcBef>
                          <a:spcPts val="0"/>
                        </a:spcBef>
                        <a:spcAft>
                          <a:spcPts val="0"/>
                        </a:spcAft>
                      </a:pPr>
                      <a:r>
                        <a:rPr lang="en-US" sz="1400">
                          <a:effectLst/>
                        </a:rPr>
                        <a:t> </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tc>
                  <a:txBody>
                    <a:bodyPr/>
                    <a:lstStyle/>
                    <a:p>
                      <a:pPr marL="0" marR="0">
                        <a:spcBef>
                          <a:spcPts val="0"/>
                        </a:spcBef>
                        <a:spcAft>
                          <a:spcPts val="0"/>
                        </a:spcAft>
                      </a:pPr>
                      <a:r>
                        <a:rPr lang="en-US" sz="1400" dirty="0">
                          <a:effectLst/>
                        </a:rPr>
                        <a:t>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extLst>
                  <a:ext uri="{0D108BD9-81ED-4DB2-BD59-A6C34878D82A}">
                    <a16:rowId xmlns:a16="http://schemas.microsoft.com/office/drawing/2014/main" val="2050313760"/>
                  </a:ext>
                </a:extLst>
              </a:tr>
              <a:tr h="57822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effectLst/>
                        </a:rPr>
                        <a:t>Decision Making and Advance Care Planning</a:t>
                      </a:r>
                      <a:r>
                        <a:rPr lang="en-US" sz="1400" baseline="0" dirty="0">
                          <a:effectLst/>
                        </a:rPr>
                        <a:t> </a:t>
                      </a:r>
                      <a:r>
                        <a:rPr lang="en-US" sz="1400" dirty="0">
                          <a:effectLst/>
                        </a:rPr>
                        <a:t>- for medical decisions, care needs, legal or financial issues</a:t>
                      </a:r>
                      <a:endParaRPr lang="en-US" sz="1400" b="0" i="1" dirty="0">
                        <a:effectLst/>
                      </a:endParaRPr>
                    </a:p>
                  </a:txBody>
                  <a:tcPr marL="45326" marR="45326" marT="0" marB="0"/>
                </a:tc>
                <a:tc>
                  <a:txBody>
                    <a:bodyPr/>
                    <a:lstStyle/>
                    <a:p>
                      <a:pPr marL="0" marR="0">
                        <a:spcBef>
                          <a:spcPts val="0"/>
                        </a:spcBef>
                        <a:spcAft>
                          <a:spcPts val="0"/>
                        </a:spcAft>
                      </a:pP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tc>
                  <a:txBody>
                    <a:bodyPr/>
                    <a:lstStyle/>
                    <a:p>
                      <a:pPr marL="0" marR="0">
                        <a:spcBef>
                          <a:spcPts val="0"/>
                        </a:spcBef>
                        <a:spcAft>
                          <a:spcPts val="0"/>
                        </a:spcAft>
                      </a:pPr>
                      <a:r>
                        <a:rPr lang="en-US" sz="1400" dirty="0">
                          <a:effectLst/>
                        </a:rPr>
                        <a:t>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tc>
                  <a:txBody>
                    <a:bodyPr/>
                    <a:lstStyle/>
                    <a:p>
                      <a:pPr marL="0" marR="0">
                        <a:spcBef>
                          <a:spcPts val="0"/>
                        </a:spcBef>
                        <a:spcAft>
                          <a:spcPts val="0"/>
                        </a:spcAft>
                      </a:pPr>
                      <a:r>
                        <a:rPr lang="en-US" sz="1400" dirty="0">
                          <a:effectLst/>
                        </a:rPr>
                        <a:t>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tc>
                  <a:txBody>
                    <a:bodyPr/>
                    <a:lstStyle/>
                    <a:p>
                      <a:pPr marL="0" marR="0">
                        <a:spcBef>
                          <a:spcPts val="0"/>
                        </a:spcBef>
                        <a:spcAft>
                          <a:spcPts val="0"/>
                        </a:spcAft>
                      </a:pPr>
                      <a:r>
                        <a:rPr lang="en-US" sz="1400" dirty="0">
                          <a:effectLst/>
                        </a:rPr>
                        <a:t>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extLst>
                  <a:ext uri="{0D108BD9-81ED-4DB2-BD59-A6C34878D82A}">
                    <a16:rowId xmlns:a16="http://schemas.microsoft.com/office/drawing/2014/main" val="3904757428"/>
                  </a:ext>
                </a:extLst>
              </a:tr>
              <a:tr h="6104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effectLst/>
                        </a:rPr>
                        <a:t>Behavior Management - managing behavioral challenges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0" i="1" dirty="0">
                        <a:effectLst/>
                      </a:endParaRPr>
                    </a:p>
                  </a:txBody>
                  <a:tcPr marL="45326" marR="45326" marT="0" marB="0"/>
                </a:tc>
                <a:tc>
                  <a:txBody>
                    <a:bodyPr/>
                    <a:lstStyle/>
                    <a:p>
                      <a:pPr marL="0" marR="0">
                        <a:spcBef>
                          <a:spcPts val="0"/>
                        </a:spcBef>
                        <a:spcAft>
                          <a:spcPts val="0"/>
                        </a:spcAft>
                      </a:pPr>
                      <a:r>
                        <a:rPr lang="en-US" sz="1400" dirty="0">
                          <a:effectLst/>
                        </a:rPr>
                        <a:t>Patient PHQ-2: __/6</a:t>
                      </a:r>
                    </a:p>
                    <a:p>
                      <a:pPr marL="0" marR="0">
                        <a:spcBef>
                          <a:spcPts val="0"/>
                        </a:spcBef>
                        <a:spcAft>
                          <a:spcPts val="0"/>
                        </a:spcAft>
                      </a:pPr>
                      <a:r>
                        <a:rPr lang="en-US" sz="1400" dirty="0">
                          <a:effectLst/>
                        </a:rPr>
                        <a:t>NPI-Q:</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tc>
                  <a:txBody>
                    <a:bodyPr/>
                    <a:lstStyle/>
                    <a:p>
                      <a:pPr marL="0" marR="0">
                        <a:spcBef>
                          <a:spcPts val="0"/>
                        </a:spcBef>
                        <a:spcAft>
                          <a:spcPts val="0"/>
                        </a:spcAft>
                      </a:pPr>
                      <a:r>
                        <a:rPr lang="en-US" sz="1400">
                          <a:effectLst/>
                        </a:rPr>
                        <a:t> </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tc>
                  <a:txBody>
                    <a:bodyPr/>
                    <a:lstStyle/>
                    <a:p>
                      <a:pPr marL="0" marR="0">
                        <a:spcBef>
                          <a:spcPts val="0"/>
                        </a:spcBef>
                        <a:spcAft>
                          <a:spcPts val="0"/>
                        </a:spcAft>
                      </a:pPr>
                      <a:r>
                        <a:rPr lang="en-US" sz="1400" dirty="0">
                          <a:effectLst/>
                        </a:rPr>
                        <a:t>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tc>
                  <a:txBody>
                    <a:bodyPr/>
                    <a:lstStyle/>
                    <a:p>
                      <a:pPr marL="0" marR="0">
                        <a:spcBef>
                          <a:spcPts val="0"/>
                        </a:spcBef>
                        <a:spcAft>
                          <a:spcPts val="0"/>
                        </a:spcAft>
                      </a:pPr>
                      <a:r>
                        <a:rPr lang="en-US" sz="1400" dirty="0">
                          <a:effectLst/>
                        </a:rPr>
                        <a:t>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extLst>
                  <a:ext uri="{0D108BD9-81ED-4DB2-BD59-A6C34878D82A}">
                    <a16:rowId xmlns:a16="http://schemas.microsoft.com/office/drawing/2014/main" val="2316260876"/>
                  </a:ext>
                </a:extLst>
              </a:tr>
              <a:tr h="853440">
                <a:tc>
                  <a:txBody>
                    <a:bodyPr/>
                    <a:lstStyle/>
                    <a:p>
                      <a:pPr marL="0" marR="0">
                        <a:spcBef>
                          <a:spcPts val="0"/>
                        </a:spcBef>
                        <a:spcAft>
                          <a:spcPts val="0"/>
                        </a:spcAft>
                      </a:pPr>
                      <a:r>
                        <a:rPr lang="en-US" sz="1400" dirty="0">
                          <a:effectLst/>
                        </a:rPr>
                        <a:t>Caregiver Well-Being - social or emotional challenges of caregiving</a:t>
                      </a:r>
                    </a:p>
                    <a:p>
                      <a:pPr marL="0" marR="0">
                        <a:spcBef>
                          <a:spcPts val="0"/>
                        </a:spcBef>
                        <a:spcAft>
                          <a:spcPts val="0"/>
                        </a:spcAft>
                      </a:pPr>
                      <a:r>
                        <a:rPr lang="en-US" sz="1400" dirty="0">
                          <a:effectLst/>
                        </a:rPr>
                        <a:t>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tc>
                  <a:txBody>
                    <a:bodyPr/>
                    <a:lstStyle/>
                    <a:p>
                      <a:pPr marL="0" marR="0">
                        <a:spcBef>
                          <a:spcPts val="0"/>
                        </a:spcBef>
                        <a:spcAft>
                          <a:spcPts val="0"/>
                        </a:spcAft>
                      </a:pPr>
                      <a:r>
                        <a:rPr lang="en-US" sz="1400" dirty="0">
                          <a:effectLst/>
                        </a:rPr>
                        <a:t>Quality of Life:</a:t>
                      </a:r>
                    </a:p>
                    <a:p>
                      <a:pPr marL="0" marR="0">
                        <a:spcBef>
                          <a:spcPts val="0"/>
                        </a:spcBef>
                        <a:spcAft>
                          <a:spcPts val="0"/>
                        </a:spcAft>
                      </a:pPr>
                      <a:r>
                        <a:rPr lang="en-US" sz="1400" dirty="0">
                          <a:effectLst/>
                        </a:rPr>
                        <a:t>Caregiver Strain Index: __/26 (trigger &gt;7)</a:t>
                      </a:r>
                    </a:p>
                    <a:p>
                      <a:pPr marL="0" marR="0">
                        <a:spcBef>
                          <a:spcPts val="0"/>
                        </a:spcBef>
                        <a:spcAft>
                          <a:spcPts val="0"/>
                        </a:spcAft>
                      </a:pPr>
                      <a:r>
                        <a:rPr lang="en-US" sz="1400" dirty="0">
                          <a:effectLst/>
                        </a:rPr>
                        <a:t>Caregiver PHQ-2: __/6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tc>
                  <a:txBody>
                    <a:bodyPr/>
                    <a:lstStyle/>
                    <a:p>
                      <a:pPr marL="0" marR="0">
                        <a:spcBef>
                          <a:spcPts val="0"/>
                        </a:spcBef>
                        <a:spcAft>
                          <a:spcPts val="0"/>
                        </a:spcAft>
                      </a:pPr>
                      <a:r>
                        <a:rPr lang="en-US" sz="1400">
                          <a:effectLst/>
                        </a:rPr>
                        <a:t> </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tc>
                  <a:txBody>
                    <a:bodyPr/>
                    <a:lstStyle/>
                    <a:p>
                      <a:pPr marL="0" marR="0">
                        <a:spcBef>
                          <a:spcPts val="0"/>
                        </a:spcBef>
                        <a:spcAft>
                          <a:spcPts val="0"/>
                        </a:spcAft>
                      </a:pPr>
                      <a:r>
                        <a:rPr lang="en-US" sz="1400">
                          <a:effectLst/>
                        </a:rPr>
                        <a:t> </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tc>
                  <a:txBody>
                    <a:bodyPr/>
                    <a:lstStyle/>
                    <a:p>
                      <a:pPr marL="0" marR="0">
                        <a:spcBef>
                          <a:spcPts val="0"/>
                        </a:spcBef>
                        <a:spcAft>
                          <a:spcPts val="0"/>
                        </a:spcAft>
                      </a:pPr>
                      <a:r>
                        <a:rPr lang="en-US" sz="1400" dirty="0">
                          <a:effectLst/>
                        </a:rPr>
                        <a:t>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extLst>
                  <a:ext uri="{0D108BD9-81ED-4DB2-BD59-A6C34878D82A}">
                    <a16:rowId xmlns:a16="http://schemas.microsoft.com/office/drawing/2014/main" val="3137980197"/>
                  </a:ext>
                </a:extLst>
              </a:tr>
              <a:tr h="8534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effectLst/>
                        </a:rPr>
                        <a:t>Community Resources and Caregiver Education - </a:t>
                      </a:r>
                    </a:p>
                    <a:p>
                      <a:pPr marL="0" marR="0">
                        <a:spcBef>
                          <a:spcPts val="0"/>
                        </a:spcBef>
                        <a:spcAft>
                          <a:spcPts val="0"/>
                        </a:spcAft>
                      </a:pPr>
                      <a:r>
                        <a:rPr lang="en-US" sz="1400" dirty="0">
                          <a:effectLst/>
                        </a:rPr>
                        <a:t>figuring out how to pay for or find caregiving help</a:t>
                      </a:r>
                      <a:endParaRPr lang="en-US" sz="1400" b="0" i="1" dirty="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tc>
                  <a:txBody>
                    <a:bodyPr/>
                    <a:lstStyle/>
                    <a:p>
                      <a:pPr marL="0" marR="0">
                        <a:spcBef>
                          <a:spcPts val="0"/>
                        </a:spcBef>
                        <a:spcAft>
                          <a:spcPts val="0"/>
                        </a:spcAft>
                      </a:pP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tc>
                  <a:txBody>
                    <a:bodyPr/>
                    <a:lstStyle/>
                    <a:p>
                      <a:pPr marL="0" marR="0">
                        <a:spcBef>
                          <a:spcPts val="0"/>
                        </a:spcBef>
                        <a:spcAft>
                          <a:spcPts val="0"/>
                        </a:spcAft>
                      </a:pPr>
                      <a:r>
                        <a:rPr lang="en-US" sz="1400" dirty="0">
                          <a:effectLst/>
                        </a:rPr>
                        <a:t>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tc>
                  <a:txBody>
                    <a:bodyPr/>
                    <a:lstStyle/>
                    <a:p>
                      <a:pPr marL="0" marR="0">
                        <a:spcBef>
                          <a:spcPts val="0"/>
                        </a:spcBef>
                        <a:spcAft>
                          <a:spcPts val="0"/>
                        </a:spcAft>
                      </a:pPr>
                      <a:r>
                        <a:rPr lang="en-US" sz="1400" dirty="0">
                          <a:effectLst/>
                        </a:rPr>
                        <a:t>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tc>
                  <a:txBody>
                    <a:bodyPr/>
                    <a:lstStyle/>
                    <a:p>
                      <a:pPr marL="0" marR="0">
                        <a:spcBef>
                          <a:spcPts val="0"/>
                        </a:spcBef>
                        <a:spcAft>
                          <a:spcPts val="0"/>
                        </a:spcAft>
                      </a:pPr>
                      <a:r>
                        <a:rPr lang="en-US" sz="1400" dirty="0">
                          <a:effectLst/>
                        </a:rPr>
                        <a:t>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45326" marR="45326" marT="0" marB="0"/>
                </a:tc>
                <a:extLst>
                  <a:ext uri="{0D108BD9-81ED-4DB2-BD59-A6C34878D82A}">
                    <a16:rowId xmlns:a16="http://schemas.microsoft.com/office/drawing/2014/main" val="852162696"/>
                  </a:ext>
                </a:extLst>
              </a:tr>
            </a:tbl>
          </a:graphicData>
        </a:graphic>
      </p:graphicFrame>
      <p:sp>
        <p:nvSpPr>
          <p:cNvPr id="11" name="TextBox 10">
            <a:extLst>
              <a:ext uri="{FF2B5EF4-FFF2-40B4-BE49-F238E27FC236}">
                <a16:creationId xmlns:a16="http://schemas.microsoft.com/office/drawing/2014/main" id="{7877D29A-AB49-27D8-A12A-EF6E562E4E02}"/>
              </a:ext>
            </a:extLst>
          </p:cNvPr>
          <p:cNvSpPr txBox="1"/>
          <p:nvPr/>
        </p:nvSpPr>
        <p:spPr>
          <a:xfrm>
            <a:off x="582219" y="0"/>
            <a:ext cx="11368757" cy="738664"/>
          </a:xfrm>
          <a:prstGeom prst="rect">
            <a:avLst/>
          </a:prstGeom>
          <a:noFill/>
        </p:spPr>
        <p:txBody>
          <a:bodyPr wrap="square">
            <a:spAutoFit/>
          </a:bodyPr>
          <a:lstStyle/>
          <a:p>
            <a:pPr marL="0" marR="0">
              <a:spcBef>
                <a:spcPts val="0"/>
              </a:spcBef>
              <a:spcAft>
                <a:spcPts val="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Tool to Guide Initial Prioritization of Modules – Bring in Data from Needs Assessment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Ask the caregiver: Based on our discussion, what areas they would like to prioritize addressing? (</a:t>
            </a:r>
            <a:r>
              <a:rPr lang="en-US" sz="1800" dirty="0">
                <a:effectLst/>
                <a:latin typeface="Calibri" panose="020F0502020204030204" pitchFamily="34" charset="0"/>
                <a:ea typeface="Calibri" panose="020F0502020204030204" pitchFamily="34" charset="0"/>
                <a:cs typeface="Times New Roman" panose="02020603050405020304" pitchFamily="18" charset="0"/>
              </a:rPr>
              <a:t>select all that apply): </a:t>
            </a:r>
          </a:p>
        </p:txBody>
      </p:sp>
    </p:spTree>
    <p:extLst>
      <p:ext uri="{BB962C8B-B14F-4D97-AF65-F5344CB8AC3E}">
        <p14:creationId xmlns:p14="http://schemas.microsoft.com/office/powerpoint/2010/main" val="4183561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564A3-F54A-597E-F6B8-E658F99054FB}"/>
              </a:ext>
            </a:extLst>
          </p:cNvPr>
          <p:cNvSpPr>
            <a:spLocks noGrp="1"/>
          </p:cNvSpPr>
          <p:nvPr>
            <p:ph type="title"/>
          </p:nvPr>
        </p:nvSpPr>
        <p:spPr>
          <a:xfrm>
            <a:off x="419100" y="371435"/>
            <a:ext cx="11353800" cy="1325563"/>
          </a:xfrm>
        </p:spPr>
        <p:txBody>
          <a:bodyPr>
            <a:noAutofit/>
          </a:bodyPr>
          <a:lstStyle/>
          <a:p>
            <a:r>
              <a:rPr lang="en-US" sz="3200" dirty="0"/>
              <a:t>The Needs Assessment is Just the Start…</a:t>
            </a:r>
            <a:br>
              <a:rPr lang="en-US" sz="3200" dirty="0"/>
            </a:br>
            <a:r>
              <a:rPr lang="en-US" sz="3200" dirty="0"/>
              <a:t>After Prioritization Come the Modules…</a:t>
            </a:r>
            <a:r>
              <a:rPr lang="en-US" sz="3200" b="1" dirty="0">
                <a:solidFill>
                  <a:srgbClr val="FF0000"/>
                </a:solidFill>
              </a:rPr>
              <a:t>What is a Module?</a:t>
            </a:r>
          </a:p>
        </p:txBody>
      </p:sp>
      <p:sp>
        <p:nvSpPr>
          <p:cNvPr id="3" name="Content Placeholder 2">
            <a:extLst>
              <a:ext uri="{FF2B5EF4-FFF2-40B4-BE49-F238E27FC236}">
                <a16:creationId xmlns:a16="http://schemas.microsoft.com/office/drawing/2014/main" id="{D13B0417-3464-1415-40B3-E39D5854EB5C}"/>
              </a:ext>
            </a:extLst>
          </p:cNvPr>
          <p:cNvSpPr>
            <a:spLocks noGrp="1"/>
          </p:cNvSpPr>
          <p:nvPr>
            <p:ph idx="1"/>
          </p:nvPr>
        </p:nvSpPr>
        <p:spPr>
          <a:xfrm>
            <a:off x="247408" y="1696998"/>
            <a:ext cx="11697184" cy="4351338"/>
          </a:xfrm>
        </p:spPr>
        <p:txBody>
          <a:bodyPr>
            <a:normAutofit fontScale="85000" lnSpcReduction="20000"/>
          </a:bodyPr>
          <a:lstStyle/>
          <a:p>
            <a:r>
              <a:rPr lang="en-US" dirty="0">
                <a:solidFill>
                  <a:srgbClr val="FF0000"/>
                </a:solidFill>
              </a:rPr>
              <a:t>The Module </a:t>
            </a:r>
            <a:r>
              <a:rPr lang="en-US" dirty="0"/>
              <a:t>is where we:</a:t>
            </a:r>
          </a:p>
          <a:p>
            <a:pPr lvl="1"/>
            <a:r>
              <a:rPr lang="en-US" dirty="0"/>
              <a:t>Take the data from the Needs Assessment to inform prioritization and status of caregiver and patient, then… </a:t>
            </a:r>
          </a:p>
          <a:p>
            <a:pPr lvl="1"/>
            <a:r>
              <a:rPr lang="en-US" dirty="0"/>
              <a:t>Do a deeper dive, then…</a:t>
            </a:r>
          </a:p>
          <a:p>
            <a:pPr lvl="1"/>
            <a:r>
              <a:rPr lang="en-US" b="1" dirty="0"/>
              <a:t>Begin the detailed work </a:t>
            </a:r>
            <a:r>
              <a:rPr lang="en-US" dirty="0"/>
              <a:t>on the problem</a:t>
            </a:r>
          </a:p>
          <a:p>
            <a:pPr lvl="1"/>
            <a:endParaRPr lang="en-US" dirty="0"/>
          </a:p>
          <a:p>
            <a:r>
              <a:rPr lang="en-US" dirty="0"/>
              <a:t>General structure of each Module – each Module has a checklist with 4 components</a:t>
            </a:r>
          </a:p>
          <a:p>
            <a:pPr marL="457200" lvl="1" indent="0">
              <a:buNone/>
            </a:pPr>
            <a:r>
              <a:rPr lang="en-US" b="1" dirty="0"/>
              <a:t>1. </a:t>
            </a:r>
            <a:r>
              <a:rPr lang="en-US" b="1" dirty="0">
                <a:solidFill>
                  <a:srgbClr val="FF0000"/>
                </a:solidFill>
              </a:rPr>
              <a:t>Screening</a:t>
            </a:r>
            <a:r>
              <a:rPr lang="en-US" dirty="0"/>
              <a:t> and / or clarification questions – the deeper dive</a:t>
            </a:r>
          </a:p>
          <a:p>
            <a:pPr marL="457200" lvl="1" indent="0">
              <a:buNone/>
            </a:pPr>
            <a:r>
              <a:rPr lang="en-US" b="1" dirty="0"/>
              <a:t>2. </a:t>
            </a:r>
            <a:r>
              <a:rPr lang="en-US" b="1" dirty="0">
                <a:solidFill>
                  <a:srgbClr val="FF0000"/>
                </a:solidFill>
              </a:rPr>
              <a:t>Care Planning</a:t>
            </a:r>
            <a:r>
              <a:rPr lang="en-US" dirty="0"/>
              <a:t>: Approaches to planning for the problem, e.g.:</a:t>
            </a:r>
          </a:p>
          <a:p>
            <a:pPr lvl="2"/>
            <a:r>
              <a:rPr lang="en-US" dirty="0"/>
              <a:t>Defining goals and collaborative goal setting</a:t>
            </a:r>
          </a:p>
          <a:p>
            <a:pPr lvl="2"/>
            <a:r>
              <a:rPr lang="en-US" dirty="0"/>
              <a:t>Care planning with caregiver</a:t>
            </a:r>
          </a:p>
          <a:p>
            <a:pPr marL="457200" lvl="1" indent="0">
              <a:buNone/>
            </a:pPr>
            <a:r>
              <a:rPr lang="en-US" b="1" dirty="0"/>
              <a:t>3. </a:t>
            </a:r>
            <a:r>
              <a:rPr lang="en-US" b="1" dirty="0">
                <a:solidFill>
                  <a:srgbClr val="FF0000"/>
                </a:solidFill>
              </a:rPr>
              <a:t>Educating caregivers</a:t>
            </a:r>
          </a:p>
          <a:p>
            <a:pPr lvl="2"/>
            <a:r>
              <a:rPr lang="en-US" dirty="0"/>
              <a:t>Providing and / or linking to resources</a:t>
            </a:r>
          </a:p>
          <a:p>
            <a:pPr lvl="2"/>
            <a:r>
              <a:rPr lang="en-US" dirty="0"/>
              <a:t>Follow up</a:t>
            </a:r>
          </a:p>
          <a:p>
            <a:pPr marL="457200" lvl="1" indent="0">
              <a:buNone/>
            </a:pPr>
            <a:r>
              <a:rPr lang="en-US" b="1" dirty="0"/>
              <a:t>4. </a:t>
            </a:r>
            <a:r>
              <a:rPr lang="en-US" b="1" dirty="0">
                <a:solidFill>
                  <a:srgbClr val="FF0000"/>
                </a:solidFill>
              </a:rPr>
              <a:t>Documentation</a:t>
            </a:r>
            <a:r>
              <a:rPr lang="en-US" dirty="0"/>
              <a:t> in medical record – each checklist has text that can be turned into EPIC </a:t>
            </a:r>
            <a:r>
              <a:rPr lang="en-US" dirty="0" err="1"/>
              <a:t>smartphrases</a:t>
            </a:r>
            <a:endParaRPr lang="en-US" dirty="0"/>
          </a:p>
          <a:p>
            <a:pPr lvl="1"/>
            <a:endParaRPr lang="en-US" dirty="0"/>
          </a:p>
        </p:txBody>
      </p:sp>
    </p:spTree>
    <p:extLst>
      <p:ext uri="{BB962C8B-B14F-4D97-AF65-F5344CB8AC3E}">
        <p14:creationId xmlns:p14="http://schemas.microsoft.com/office/powerpoint/2010/main" val="1718569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3F640E0-AFF8-62DD-87E5-66928E9D27AF}"/>
              </a:ext>
            </a:extLst>
          </p:cNvPr>
          <p:cNvSpPr>
            <a:spLocks noGrp="1"/>
          </p:cNvSpPr>
          <p:nvPr>
            <p:ph type="title"/>
          </p:nvPr>
        </p:nvSpPr>
        <p:spPr/>
        <p:txBody>
          <a:bodyPr>
            <a:normAutofit/>
          </a:bodyPr>
          <a:lstStyle/>
          <a:p>
            <a:r>
              <a:rPr lang="en-US" dirty="0"/>
              <a:t>The Modules</a:t>
            </a:r>
            <a:endParaRPr lang="en-US" sz="3100" dirty="0">
              <a:solidFill>
                <a:srgbClr val="FF0000"/>
              </a:solidFill>
            </a:endParaRPr>
          </a:p>
        </p:txBody>
      </p:sp>
      <p:sp>
        <p:nvSpPr>
          <p:cNvPr id="3" name="Content Placeholder 2"/>
          <p:cNvSpPr>
            <a:spLocks noGrp="1"/>
          </p:cNvSpPr>
          <p:nvPr>
            <p:ph idx="1"/>
          </p:nvPr>
        </p:nvSpPr>
        <p:spPr>
          <a:xfrm>
            <a:off x="838200" y="1825625"/>
            <a:ext cx="9204702" cy="4351338"/>
          </a:xfrm>
        </p:spPr>
        <p:txBody>
          <a:bodyPr/>
          <a:lstStyle/>
          <a:p>
            <a:r>
              <a:rPr lang="en-US" dirty="0"/>
              <a:t>Will review each module in detail and at the same time…</a:t>
            </a:r>
          </a:p>
          <a:p>
            <a:r>
              <a:rPr lang="en-US" dirty="0"/>
              <a:t>Demonstrate how to work through a module step-by-step and all the resources available to help implement the intervention</a:t>
            </a:r>
          </a:p>
          <a:p>
            <a:endParaRPr lang="en-US" dirty="0"/>
          </a:p>
        </p:txBody>
      </p:sp>
    </p:spTree>
    <p:extLst>
      <p:ext uri="{BB962C8B-B14F-4D97-AF65-F5344CB8AC3E}">
        <p14:creationId xmlns:p14="http://schemas.microsoft.com/office/powerpoint/2010/main" val="1610156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Step-by-Step – Accessing the Intervention Tools</a:t>
            </a:r>
          </a:p>
        </p:txBody>
      </p:sp>
      <p:sp>
        <p:nvSpPr>
          <p:cNvPr id="3" name="Content Placeholder 2"/>
          <p:cNvSpPr>
            <a:spLocks noGrp="1"/>
          </p:cNvSpPr>
          <p:nvPr>
            <p:ph idx="1"/>
          </p:nvPr>
        </p:nvSpPr>
        <p:spPr/>
        <p:txBody>
          <a:bodyPr>
            <a:normAutofit lnSpcReduction="10000"/>
          </a:bodyPr>
          <a:lstStyle/>
          <a:p>
            <a:r>
              <a:rPr lang="en-US" u="sng" dirty="0"/>
              <a:t>All</a:t>
            </a:r>
            <a:r>
              <a:rPr lang="en-US" dirty="0"/>
              <a:t> materials on Dropbox</a:t>
            </a:r>
          </a:p>
          <a:p>
            <a:r>
              <a:rPr lang="en-US" dirty="0"/>
              <a:t>https://www.dropbox.com/scl/fo/nr33qq4k0gokj36aml614/h?rlkey=21zxr42vuofsim6ebyzghl3r2&amp;dl=0</a:t>
            </a:r>
          </a:p>
          <a:p>
            <a:r>
              <a:rPr lang="en-US" u="sng"/>
              <a:t>Let’s </a:t>
            </a:r>
            <a:r>
              <a:rPr lang="en-US" u="sng" dirty="0"/>
              <a:t>all get on </a:t>
            </a:r>
            <a:r>
              <a:rPr lang="en-US" u="sng" dirty="0" err="1"/>
              <a:t>dropbox</a:t>
            </a:r>
            <a:r>
              <a:rPr lang="en-US" u="sng" dirty="0"/>
              <a:t> now</a:t>
            </a:r>
          </a:p>
          <a:p>
            <a:r>
              <a:rPr lang="en-US" dirty="0"/>
              <a:t>Folders for all the tools needed to implement the intervention</a:t>
            </a:r>
          </a:p>
          <a:p>
            <a:pPr lvl="1"/>
            <a:r>
              <a:rPr lang="en-US" dirty="0"/>
              <a:t>Needs assessment</a:t>
            </a:r>
          </a:p>
          <a:p>
            <a:pPr lvl="1"/>
            <a:r>
              <a:rPr lang="en-US" dirty="0"/>
              <a:t>Prioritization tool (also part of the Needs Assessment document)</a:t>
            </a:r>
          </a:p>
          <a:p>
            <a:pPr lvl="1"/>
            <a:r>
              <a:rPr lang="en-US" dirty="0"/>
              <a:t>Step-by-Step instructions </a:t>
            </a:r>
          </a:p>
          <a:p>
            <a:pPr lvl="1"/>
            <a:r>
              <a:rPr lang="en-US" dirty="0"/>
              <a:t>Modules</a:t>
            </a:r>
          </a:p>
          <a:p>
            <a:pPr lvl="1"/>
            <a:r>
              <a:rPr lang="en-US" dirty="0"/>
              <a:t>Tracking Tool </a:t>
            </a:r>
          </a:p>
          <a:p>
            <a:pPr lvl="1"/>
            <a:r>
              <a:rPr lang="en-US" dirty="0"/>
              <a:t>Resource Library</a:t>
            </a:r>
          </a:p>
          <a:p>
            <a:pPr marL="457200" lvl="1" indent="0">
              <a:buNone/>
            </a:pPr>
            <a:endParaRPr lang="en-US" dirty="0"/>
          </a:p>
        </p:txBody>
      </p:sp>
    </p:spTree>
    <p:extLst>
      <p:ext uri="{BB962C8B-B14F-4D97-AF65-F5344CB8AC3E}">
        <p14:creationId xmlns:p14="http://schemas.microsoft.com/office/powerpoint/2010/main" val="16445930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78A972E-BFE2-811E-4EF0-068FD808628A}"/>
              </a:ext>
            </a:extLst>
          </p:cNvPr>
          <p:cNvSpPr>
            <a:spLocks noGrp="1"/>
          </p:cNvSpPr>
          <p:nvPr>
            <p:ph type="title"/>
          </p:nvPr>
        </p:nvSpPr>
        <p:spPr/>
        <p:txBody>
          <a:bodyPr>
            <a:normAutofit/>
          </a:bodyPr>
          <a:lstStyle/>
          <a:p>
            <a:r>
              <a:rPr lang="en-US" sz="4800"/>
              <a:t>Medications</a:t>
            </a:r>
          </a:p>
        </p:txBody>
      </p:sp>
      <p:sp>
        <p:nvSpPr>
          <p:cNvPr id="5" name="Text Placeholder 4">
            <a:extLst>
              <a:ext uri="{FF2B5EF4-FFF2-40B4-BE49-F238E27FC236}">
                <a16:creationId xmlns:a16="http://schemas.microsoft.com/office/drawing/2014/main" id="{E276CF62-6B54-F5AB-0CFA-8A34951D03C4}"/>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6201247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D8C252C-098F-46D6-B2A5-6099FB82B09D}"/>
              </a:ext>
            </a:extLst>
          </p:cNvPr>
          <p:cNvSpPr/>
          <p:nvPr/>
        </p:nvSpPr>
        <p:spPr>
          <a:xfrm>
            <a:off x="318976" y="106325"/>
            <a:ext cx="11791507" cy="6666615"/>
          </a:xfrm>
          <a:prstGeom prst="rect">
            <a:avLst/>
          </a:prstGeom>
        </p:spPr>
        <p:txBody>
          <a:bodyPr wrap="square" lIns="91440" tIns="45720" rIns="91440" bIns="45720" numCol="2" spcCol="91440" anchor="t">
            <a:spAutoFit/>
          </a:bodyPr>
          <a:lstStyle/>
          <a:p>
            <a:r>
              <a:rPr lang="en-US" sz="2400" b="1">
                <a:solidFill>
                  <a:srgbClr val="000000"/>
                </a:solidFill>
                <a:latin typeface="Calibri"/>
                <a:ea typeface="Calibri"/>
                <a:cs typeface="Calibri"/>
              </a:rPr>
              <a:t>Medication Review Module Checklist</a:t>
            </a:r>
            <a:r>
              <a:rPr lang="en-US" sz="2400">
                <a:solidFill>
                  <a:srgbClr val="000000"/>
                </a:solidFill>
                <a:latin typeface="Calibri"/>
                <a:ea typeface="Calibri"/>
                <a:cs typeface="Calibri"/>
              </a:rPr>
              <a:t> </a:t>
            </a:r>
            <a:endParaRPr lang="en-US" sz="2400">
              <a:solidFill>
                <a:srgbClr val="000000"/>
              </a:solidFill>
              <a:latin typeface="Calibri" panose="020F0502020204030204" pitchFamily="34" charset="0"/>
              <a:ea typeface="Calibri" panose="020F0502020204030204" pitchFamily="34" charset="0"/>
              <a:cs typeface="Calibri"/>
            </a:endParaRPr>
          </a:p>
          <a:p>
            <a:pPr lvl="0"/>
            <a:r>
              <a:rPr lang="en-US" sz="1400" b="1">
                <a:solidFill>
                  <a:srgbClr val="000000"/>
                </a:solidFill>
                <a:latin typeface="Calibri"/>
                <a:ea typeface="Calibri"/>
                <a:cs typeface="Calibri"/>
              </a:rPr>
              <a:t> </a:t>
            </a:r>
            <a:r>
              <a:rPr lang="en-US" sz="1400">
                <a:solidFill>
                  <a:srgbClr val="000000"/>
                </a:solidFill>
                <a:latin typeface="Calibri"/>
                <a:ea typeface="Calibri"/>
                <a:cs typeface="Calibri"/>
              </a:rPr>
              <a:t> </a:t>
            </a:r>
          </a:p>
          <a:p>
            <a:r>
              <a:rPr lang="en-US" sz="1200">
                <a:latin typeface="Calibri"/>
                <a:ea typeface="Calibri"/>
                <a:cs typeface="Calibri"/>
              </a:rPr>
              <a:t>P</a:t>
            </a:r>
            <a:r>
              <a:rPr lang="en-US" sz="1400">
                <a:latin typeface="Calibri"/>
                <a:ea typeface="Calibri"/>
                <a:cs typeface="Calibri"/>
              </a:rPr>
              <a:t>ersons with dementia are at high risk for </a:t>
            </a:r>
            <a:r>
              <a:rPr lang="en-US" sz="1400">
                <a:solidFill>
                  <a:srgbClr val="000000"/>
                </a:solidFill>
                <a:latin typeface="Calibri"/>
                <a:ea typeface="Calibri"/>
                <a:cs typeface="Calibri"/>
              </a:rPr>
              <a:t>medication-related issues</a:t>
            </a:r>
            <a:r>
              <a:rPr lang="en-US" sz="1400">
                <a:solidFill>
                  <a:srgbClr val="211D1E"/>
                </a:solidFill>
                <a:latin typeface="Calibri"/>
                <a:ea typeface="Calibri"/>
                <a:cs typeface="Calibri"/>
              </a:rPr>
              <a:t>.  The goal of the Medication Protocol is to screen for and address such issues that may exacerbate cognitive impairment, behavioral symptoms, and/or contribute to functional decline for PLWD.</a:t>
            </a:r>
          </a:p>
          <a:p>
            <a:endParaRPr lang="en-US" sz="1400">
              <a:solidFill>
                <a:srgbClr val="000000"/>
              </a:solidFill>
              <a:latin typeface="Calibri" panose="020F0502020204030204" pitchFamily="34" charset="0"/>
              <a:ea typeface="Calibri" panose="020F0502020204030204" pitchFamily="34" charset="0"/>
              <a:cs typeface="Calibri"/>
            </a:endParaRPr>
          </a:p>
          <a:p>
            <a:r>
              <a:rPr lang="en-US" sz="1400">
                <a:solidFill>
                  <a:srgbClr val="211D1E"/>
                </a:solidFill>
                <a:latin typeface="Calibri"/>
                <a:ea typeface="Calibri"/>
                <a:cs typeface="Calibri"/>
              </a:rPr>
              <a:t>If needed, additional information can be found in the Full Medication Module</a:t>
            </a:r>
          </a:p>
          <a:p>
            <a:r>
              <a:rPr lang="en-US" sz="1400" b="1">
                <a:latin typeface="Calibri"/>
                <a:ea typeface="Calibri"/>
                <a:cs typeface="Calibri"/>
              </a:rPr>
              <a:t>Module Checklist:</a:t>
            </a:r>
            <a:r>
              <a:rPr lang="en-US" sz="1400">
                <a:latin typeface="Calibri"/>
                <a:ea typeface="Calibri"/>
                <a:cs typeface="Calibri"/>
              </a:rPr>
              <a:t> </a:t>
            </a:r>
            <a:endParaRPr lang="en-US" sz="1400">
              <a:latin typeface="Calibri"/>
              <a:ea typeface="Calibri" panose="020F0502020204030204" pitchFamily="34" charset="0"/>
              <a:cs typeface="Calibri"/>
            </a:endParaRPr>
          </a:p>
          <a:p>
            <a:r>
              <a:rPr lang="en-US" sz="1400" b="1">
                <a:solidFill>
                  <a:srgbClr val="FF0000"/>
                </a:solidFill>
                <a:latin typeface="Calibri"/>
                <a:ea typeface="Calibri"/>
                <a:cs typeface="Calibri"/>
              </a:rPr>
              <a:t>1. SCREEN</a:t>
            </a:r>
            <a:r>
              <a:rPr lang="en-US" sz="1400">
                <a:solidFill>
                  <a:srgbClr val="FF0000"/>
                </a:solidFill>
                <a:latin typeface="Calibri"/>
                <a:ea typeface="Calibri"/>
                <a:cs typeface="Calibri"/>
              </a:rPr>
              <a:t> </a:t>
            </a:r>
          </a:p>
          <a:p>
            <a:r>
              <a:rPr lang="en-US" sz="1400" b="1">
                <a:solidFill>
                  <a:srgbClr val="000000"/>
                </a:solidFill>
                <a:latin typeface="Calibri"/>
                <a:ea typeface="Calibri"/>
                <a:cs typeface="Calibri"/>
              </a:rPr>
              <a:t>□ Review </a:t>
            </a:r>
            <a:r>
              <a:rPr lang="en-US" sz="1400">
                <a:solidFill>
                  <a:srgbClr val="000000"/>
                </a:solidFill>
                <a:latin typeface="Calibri"/>
                <a:ea typeface="Calibri"/>
                <a:cs typeface="Calibri"/>
              </a:rPr>
              <a:t>Medication</a:t>
            </a:r>
            <a:r>
              <a:rPr lang="en-US" sz="1400" b="1">
                <a:solidFill>
                  <a:srgbClr val="000000"/>
                </a:solidFill>
                <a:latin typeface="Calibri"/>
                <a:ea typeface="Calibri"/>
                <a:cs typeface="Calibri"/>
              </a:rPr>
              <a:t> section of the Needs Assessment</a:t>
            </a:r>
            <a:endParaRPr lang="en-US" sz="1400">
              <a:solidFill>
                <a:srgbClr val="000000"/>
              </a:solidFill>
              <a:latin typeface="Calibri" panose="020F0502020204030204" pitchFamily="34" charset="0"/>
              <a:ea typeface="Calibri" panose="020F0502020204030204" pitchFamily="34" charset="0"/>
              <a:cs typeface="Calibri"/>
            </a:endParaRPr>
          </a:p>
          <a:p>
            <a:r>
              <a:rPr lang="en-US" sz="1400" b="1">
                <a:solidFill>
                  <a:srgbClr val="000000"/>
                </a:solidFill>
                <a:latin typeface="Calibri"/>
                <a:ea typeface="Calibri"/>
                <a:cs typeface="Calibri"/>
              </a:rPr>
              <a:t>□ Screen for Medication problems / issues/questions related to: </a:t>
            </a:r>
            <a:r>
              <a:rPr lang="en-US" sz="1400">
                <a:solidFill>
                  <a:srgbClr val="000000"/>
                </a:solidFill>
                <a:latin typeface="Calibri"/>
                <a:ea typeface="Calibri"/>
                <a:cs typeface="Calibri"/>
              </a:rPr>
              <a:t> </a:t>
            </a:r>
            <a:endParaRPr lang="en-US" sz="1400">
              <a:solidFill>
                <a:srgbClr val="000000"/>
              </a:solidFill>
              <a:latin typeface="Calibri" panose="020F0502020204030204" pitchFamily="34" charset="0"/>
              <a:ea typeface="Calibri" panose="020F0502020204030204" pitchFamily="34" charset="0"/>
              <a:cs typeface="Calibri"/>
            </a:endParaRPr>
          </a:p>
          <a:p>
            <a:pPr marL="285750" indent="-285750">
              <a:buFont typeface="Symbol"/>
              <a:buChar char="•"/>
            </a:pPr>
            <a:r>
              <a:rPr lang="en-US" sz="1400">
                <a:solidFill>
                  <a:srgbClr val="000000"/>
                </a:solidFill>
                <a:latin typeface="Calibri"/>
                <a:ea typeface="Calibri"/>
                <a:cs typeface="Calibri"/>
              </a:rPr>
              <a:t>Adherence </a:t>
            </a:r>
            <a:endParaRPr lang="en-US" sz="1400">
              <a:solidFill>
                <a:srgbClr val="000000"/>
              </a:solidFill>
              <a:latin typeface="Calibri" panose="020F0502020204030204" pitchFamily="34" charset="0"/>
              <a:ea typeface="Calibri" panose="020F0502020204030204" pitchFamily="34" charset="0"/>
              <a:cs typeface="Calibri"/>
            </a:endParaRPr>
          </a:p>
          <a:p>
            <a:pPr marL="742950" lvl="1" indent="-285750">
              <a:buFont typeface="Courier New"/>
              <a:buChar char="○"/>
            </a:pPr>
            <a:r>
              <a:rPr lang="en-US" sz="1400">
                <a:solidFill>
                  <a:srgbClr val="000000"/>
                </a:solidFill>
                <a:latin typeface="Calibri"/>
                <a:ea typeface="Calibri"/>
                <a:cs typeface="Calibri"/>
              </a:rPr>
              <a:t>Is adherence an issue?</a:t>
            </a:r>
          </a:p>
          <a:p>
            <a:pPr marL="742950" lvl="1" indent="-285750">
              <a:buFont typeface="Courier New"/>
              <a:buChar char="○"/>
            </a:pPr>
            <a:r>
              <a:rPr lang="en-US" sz="1400">
                <a:solidFill>
                  <a:srgbClr val="000000"/>
                </a:solidFill>
                <a:latin typeface="Calibri"/>
                <a:ea typeface="Calibri"/>
                <a:cs typeface="Calibri"/>
              </a:rPr>
              <a:t>Are supportive measures needed to foster adherence (see Resources below)?</a:t>
            </a:r>
            <a:endParaRPr lang="en-US" sz="1400">
              <a:solidFill>
                <a:srgbClr val="000000"/>
              </a:solidFill>
              <a:latin typeface="Calibri" panose="020F0502020204030204" pitchFamily="34" charset="0"/>
              <a:ea typeface="Calibri" panose="020F0502020204030204" pitchFamily="34" charset="0"/>
              <a:cs typeface="Calibri"/>
            </a:endParaRPr>
          </a:p>
          <a:p>
            <a:pPr marL="285750" indent="-285750">
              <a:buFont typeface="Symbol"/>
              <a:buChar char="•"/>
            </a:pPr>
            <a:r>
              <a:rPr lang="en-US" sz="1400">
                <a:solidFill>
                  <a:srgbClr val="000000"/>
                </a:solidFill>
                <a:latin typeface="Calibri"/>
                <a:ea typeface="Calibri"/>
                <a:cs typeface="Calibri"/>
              </a:rPr>
              <a:t>Access/cost </a:t>
            </a:r>
            <a:endParaRPr lang="en-US" sz="1400">
              <a:solidFill>
                <a:srgbClr val="000000"/>
              </a:solidFill>
              <a:latin typeface="Calibri" panose="020F0502020204030204" pitchFamily="34" charset="0"/>
              <a:ea typeface="Calibri" panose="020F0502020204030204" pitchFamily="34" charset="0"/>
              <a:cs typeface="Calibri"/>
            </a:endParaRPr>
          </a:p>
          <a:p>
            <a:pPr marL="742950" lvl="1" indent="-285750">
              <a:buFont typeface="Courier New"/>
              <a:buChar char="○"/>
            </a:pPr>
            <a:r>
              <a:rPr lang="en-US" sz="1400">
                <a:solidFill>
                  <a:srgbClr val="000000"/>
                </a:solidFill>
                <a:latin typeface="Calibri"/>
                <a:ea typeface="Calibri"/>
                <a:cs typeface="Calibri"/>
              </a:rPr>
              <a:t>Are medication cost or access issues interfering with use of medications?</a:t>
            </a:r>
          </a:p>
          <a:p>
            <a:pPr marL="285750" indent="-285750">
              <a:buFont typeface="Symbol"/>
              <a:buChar char="•"/>
            </a:pPr>
            <a:r>
              <a:rPr lang="en-US" sz="1400">
                <a:solidFill>
                  <a:srgbClr val="000000"/>
                </a:solidFill>
                <a:latin typeface="Calibri"/>
                <a:ea typeface="Calibri"/>
                <a:cs typeface="Calibri"/>
              </a:rPr>
              <a:t>Side effects </a:t>
            </a:r>
            <a:endParaRPr lang="en-US" sz="1400">
              <a:solidFill>
                <a:srgbClr val="000000"/>
              </a:solidFill>
              <a:latin typeface="Calibri" panose="020F0502020204030204" pitchFamily="34" charset="0"/>
              <a:ea typeface="Calibri" panose="020F0502020204030204" pitchFamily="34" charset="0"/>
              <a:cs typeface="Calibri"/>
            </a:endParaRPr>
          </a:p>
          <a:p>
            <a:pPr marL="742950" lvl="1" indent="-285750">
              <a:buFont typeface="Courier New"/>
              <a:buChar char="○"/>
            </a:pPr>
            <a:r>
              <a:rPr lang="en-US" sz="1400">
                <a:solidFill>
                  <a:srgbClr val="000000"/>
                </a:solidFill>
                <a:latin typeface="Calibri"/>
                <a:ea typeface="Calibri"/>
                <a:cs typeface="Calibri"/>
              </a:rPr>
              <a:t>Is there a recent change in patient, new behavior issues, functional change or symptoms (including sleep, falls, incontinence, GI symptoms, </a:t>
            </a:r>
            <a:r>
              <a:rPr lang="en-US" sz="1400" err="1">
                <a:solidFill>
                  <a:srgbClr val="000000"/>
                </a:solidFill>
                <a:latin typeface="Calibri"/>
                <a:ea typeface="Calibri"/>
                <a:cs typeface="Calibri"/>
              </a:rPr>
              <a:t>etc</a:t>
            </a:r>
            <a:r>
              <a:rPr lang="en-US" sz="1400">
                <a:solidFill>
                  <a:srgbClr val="000000"/>
                </a:solidFill>
                <a:latin typeface="Calibri"/>
                <a:ea typeface="Calibri"/>
                <a:cs typeface="Calibri"/>
              </a:rPr>
              <a:t>)?</a:t>
            </a:r>
            <a:endParaRPr lang="en-US" sz="1400">
              <a:solidFill>
                <a:srgbClr val="000000"/>
              </a:solidFill>
              <a:latin typeface="Calibri" panose="020F0502020204030204" pitchFamily="34" charset="0"/>
              <a:ea typeface="Calibri" panose="020F0502020204030204" pitchFamily="34" charset="0"/>
              <a:cs typeface="Calibri"/>
            </a:endParaRPr>
          </a:p>
          <a:p>
            <a:pPr marL="285750" indent="-285750">
              <a:buFont typeface="Symbol"/>
              <a:buChar char="•"/>
            </a:pPr>
            <a:r>
              <a:rPr lang="en-US" sz="1400">
                <a:solidFill>
                  <a:srgbClr val="000000"/>
                </a:solidFill>
                <a:latin typeface="Calibri"/>
                <a:ea typeface="Calibri"/>
                <a:cs typeface="Calibri"/>
              </a:rPr>
              <a:t>Beer List? </a:t>
            </a:r>
            <a:endParaRPr lang="en-US" sz="1400">
              <a:solidFill>
                <a:srgbClr val="000000"/>
              </a:solidFill>
              <a:latin typeface="Calibri" panose="020F0502020204030204" pitchFamily="34" charset="0"/>
              <a:ea typeface="Calibri" panose="020F0502020204030204" pitchFamily="34" charset="0"/>
              <a:cs typeface="Calibri"/>
            </a:endParaRPr>
          </a:p>
          <a:p>
            <a:pPr marL="742950" lvl="1" indent="-285750">
              <a:buFont typeface="Courier New"/>
              <a:buChar char="○"/>
            </a:pPr>
            <a:r>
              <a:rPr lang="en-US" sz="1400">
                <a:solidFill>
                  <a:srgbClr val="000000"/>
                </a:solidFill>
                <a:latin typeface="Calibri"/>
                <a:ea typeface="Calibri"/>
                <a:cs typeface="Calibri"/>
              </a:rPr>
              <a:t>Are any of the patient’s medications on the </a:t>
            </a:r>
            <a:r>
              <a:rPr lang="en-US" sz="1400" u="sng">
                <a:solidFill>
                  <a:srgbClr val="0563C1"/>
                </a:solidFill>
                <a:latin typeface="Calibri"/>
                <a:ea typeface="Calibri"/>
                <a:cs typeface="Calibri"/>
                <a:hlinkClick r:id="rId3"/>
              </a:rPr>
              <a:t>Beer’s List</a:t>
            </a:r>
            <a:r>
              <a:rPr lang="en-US" sz="1400">
                <a:solidFill>
                  <a:srgbClr val="000000"/>
                </a:solidFill>
                <a:latin typeface="Calibri"/>
                <a:ea typeface="Calibri"/>
                <a:cs typeface="Calibri"/>
              </a:rPr>
              <a:t>?</a:t>
            </a:r>
          </a:p>
          <a:p>
            <a:pPr marL="285750" indent="-285750">
              <a:buFont typeface="Symbol"/>
              <a:buChar char="•"/>
            </a:pPr>
            <a:r>
              <a:rPr lang="en-US" sz="1400">
                <a:solidFill>
                  <a:srgbClr val="000000"/>
                </a:solidFill>
                <a:latin typeface="Calibri"/>
                <a:ea typeface="Calibri"/>
                <a:cs typeface="Calibri"/>
              </a:rPr>
              <a:t>Are the medications that the patient is on still beneficial?   </a:t>
            </a:r>
          </a:p>
          <a:p>
            <a:pPr marL="285750" indent="-285750">
              <a:buFont typeface="Symbol"/>
              <a:buChar char="•"/>
            </a:pPr>
            <a:r>
              <a:rPr lang="en-US" sz="1400">
                <a:solidFill>
                  <a:srgbClr val="000000"/>
                </a:solidFill>
                <a:latin typeface="Calibri"/>
                <a:ea typeface="Calibri"/>
                <a:cs typeface="Calibri"/>
              </a:rPr>
              <a:t>Should the patient be on any potentially beneficial medications for </a:t>
            </a:r>
            <a:r>
              <a:rPr lang="en-US" sz="1400">
                <a:latin typeface="Calibri"/>
                <a:ea typeface="Calibri"/>
                <a:cs typeface="Calibri"/>
              </a:rPr>
              <a:t>specific conditions </a:t>
            </a:r>
            <a:r>
              <a:rPr lang="en-US" sz="1400">
                <a:solidFill>
                  <a:srgbClr val="000000"/>
                </a:solidFill>
                <a:latin typeface="Calibri"/>
                <a:ea typeface="Calibri"/>
                <a:cs typeface="Calibri"/>
              </a:rPr>
              <a:t>that they are not currently prescribed?</a:t>
            </a:r>
            <a:r>
              <a:rPr lang="en-US" sz="1400">
                <a:latin typeface="Calibri"/>
                <a:ea typeface="Calibri"/>
                <a:cs typeface="Calibri"/>
              </a:rPr>
              <a:t> </a:t>
            </a:r>
            <a:endParaRPr lang="en-US" sz="1400">
              <a:solidFill>
                <a:srgbClr val="000000"/>
              </a:solidFill>
              <a:latin typeface="Calibri" panose="020F0502020204030204" pitchFamily="34" charset="0"/>
              <a:ea typeface="Calibri" panose="020F0502020204030204" pitchFamily="34" charset="0"/>
              <a:cs typeface="Calibri"/>
            </a:endParaRPr>
          </a:p>
          <a:p>
            <a:pPr marL="285750" indent="-285750">
              <a:buFont typeface="Symbol"/>
              <a:buChar char="•"/>
            </a:pPr>
            <a:r>
              <a:rPr lang="en-US" sz="1400">
                <a:latin typeface="Calibri"/>
                <a:ea typeface="Calibri"/>
                <a:cs typeface="Calibri"/>
              </a:rPr>
              <a:t>Has there been a discussion about </a:t>
            </a:r>
            <a:r>
              <a:rPr lang="en-US" sz="1400" u="sng">
                <a:solidFill>
                  <a:srgbClr val="0563C1"/>
                </a:solidFill>
                <a:latin typeface="Calibri"/>
                <a:ea typeface="Calibri"/>
                <a:cs typeface="Calibri"/>
                <a:hlinkClick r:id="rId4"/>
              </a:rPr>
              <a:t>potentially beneficial dementia related medications</a:t>
            </a:r>
            <a:r>
              <a:rPr lang="en-US" sz="1400">
                <a:solidFill>
                  <a:srgbClr val="000000"/>
                </a:solidFill>
                <a:latin typeface="Calibri"/>
                <a:ea typeface="Calibri"/>
                <a:cs typeface="Calibri"/>
              </a:rPr>
              <a:t>?</a:t>
            </a:r>
            <a:endParaRPr lang="en-US" sz="1400">
              <a:solidFill>
                <a:srgbClr val="000000"/>
              </a:solidFill>
              <a:latin typeface="Calibri" panose="020F0502020204030204" pitchFamily="34" charset="0"/>
              <a:ea typeface="Calibri" panose="020F0502020204030204" pitchFamily="34" charset="0"/>
              <a:cs typeface="Calibri"/>
            </a:endParaRPr>
          </a:p>
          <a:p>
            <a:endParaRPr lang="en-US" sz="1400">
              <a:solidFill>
                <a:srgbClr val="000000"/>
              </a:solidFill>
              <a:latin typeface="Calibri" panose="020F0502020204030204" pitchFamily="34" charset="0"/>
              <a:ea typeface="Calibri" panose="020F0502020204030204" pitchFamily="34" charset="0"/>
              <a:cs typeface="Calibri"/>
            </a:endParaRPr>
          </a:p>
          <a:p>
            <a:r>
              <a:rPr lang="en-US" sz="1400" b="1">
                <a:solidFill>
                  <a:srgbClr val="FF0000"/>
                </a:solidFill>
                <a:latin typeface="Calibri"/>
                <a:ea typeface="Calibri"/>
                <a:cs typeface="Calibri"/>
              </a:rPr>
              <a:t>2. CARE PLANNING</a:t>
            </a:r>
            <a:r>
              <a:rPr lang="en-US" sz="1400">
                <a:solidFill>
                  <a:srgbClr val="FF0000"/>
                </a:solidFill>
                <a:latin typeface="Calibri"/>
                <a:ea typeface="Calibri"/>
                <a:cs typeface="Calibri"/>
              </a:rPr>
              <a:t> </a:t>
            </a:r>
            <a:endParaRPr lang="en-US" sz="1400">
              <a:solidFill>
                <a:srgbClr val="FF0000"/>
              </a:solidFill>
              <a:latin typeface="Calibri" panose="020F0502020204030204" pitchFamily="34" charset="0"/>
              <a:ea typeface="Calibri" panose="020F0502020204030204" pitchFamily="34" charset="0"/>
              <a:cs typeface="Calibri"/>
            </a:endParaRPr>
          </a:p>
          <a:p>
            <a:pPr marL="285750" indent="-285750">
              <a:buFont typeface="Symbol"/>
              <a:buChar char="•"/>
            </a:pPr>
            <a:r>
              <a:rPr lang="en-US" sz="1400">
                <a:latin typeface="Calibri"/>
                <a:ea typeface="Calibri"/>
                <a:cs typeface="Calibri"/>
              </a:rPr>
              <a:t>Optimize </a:t>
            </a:r>
            <a:r>
              <a:rPr lang="en-US" sz="1400"/>
              <a:t>medications and </a:t>
            </a:r>
            <a:r>
              <a:rPr lang="en-US" sz="1400">
                <a:latin typeface="Calibri"/>
                <a:ea typeface="Calibri"/>
                <a:cs typeface="Calibri"/>
              </a:rPr>
              <a:t>adherence</a:t>
            </a:r>
          </a:p>
          <a:p>
            <a:pPr marL="285750" indent="-285750">
              <a:buFont typeface="Symbol"/>
              <a:buChar char="•"/>
            </a:pPr>
            <a:r>
              <a:rPr lang="en-US" sz="1400">
                <a:latin typeface="Calibri"/>
                <a:ea typeface="Calibri"/>
                <a:cs typeface="Calibri"/>
              </a:rPr>
              <a:t>Address cost issues</a:t>
            </a:r>
          </a:p>
          <a:p>
            <a:pPr marL="285750" indent="-285750">
              <a:buFont typeface="Symbol"/>
              <a:buChar char="•"/>
            </a:pPr>
            <a:r>
              <a:rPr lang="en-US" sz="1400">
                <a:latin typeface="Calibri"/>
                <a:ea typeface="Calibri"/>
                <a:cs typeface="Calibri"/>
              </a:rPr>
              <a:t>Consider deprescribing</a:t>
            </a:r>
          </a:p>
          <a:p>
            <a:pPr marL="285750" indent="-285750">
              <a:buFont typeface="Symbol"/>
              <a:buChar char="•"/>
            </a:pPr>
            <a:r>
              <a:rPr lang="en-US" sz="1400">
                <a:latin typeface="Calibri"/>
                <a:ea typeface="Calibri"/>
                <a:cs typeface="Calibri"/>
              </a:rPr>
              <a:t>Medication adjustments to address specific symptoms</a:t>
            </a:r>
          </a:p>
          <a:p>
            <a:endParaRPr lang="en-US" sz="1400">
              <a:solidFill>
                <a:srgbClr val="000000"/>
              </a:solidFill>
              <a:latin typeface="Segoe UI"/>
              <a:ea typeface="Calibri" panose="020F0502020204030204" pitchFamily="34" charset="0"/>
              <a:cs typeface="Segoe UI"/>
            </a:endParaRPr>
          </a:p>
          <a:p>
            <a:r>
              <a:rPr lang="en-US" sz="1400" b="1">
                <a:solidFill>
                  <a:srgbClr val="FF0000"/>
                </a:solidFill>
                <a:latin typeface="Calibri"/>
                <a:ea typeface="Calibri"/>
                <a:cs typeface="Calibri"/>
              </a:rPr>
              <a:t>3. EDUCATE PATIENT/CAREGIVER AND FOLLOW UP WITH </a:t>
            </a:r>
            <a:r>
              <a:rPr lang="en-US" sz="1400" b="1">
                <a:solidFill>
                  <a:srgbClr val="FF0000"/>
                </a:solidFill>
              </a:rPr>
              <a:t>HBPC TEAM</a:t>
            </a:r>
            <a:r>
              <a:rPr lang="en-US" sz="1400">
                <a:solidFill>
                  <a:srgbClr val="FF0000"/>
                </a:solidFill>
              </a:rPr>
              <a:t> </a:t>
            </a:r>
            <a:endParaRPr lang="en-US" sz="1400">
              <a:solidFill>
                <a:srgbClr val="FF0000"/>
              </a:solidFill>
              <a:latin typeface="Calibri" panose="020F0502020204030204" pitchFamily="34" charset="0"/>
              <a:ea typeface="Calibri" panose="020F0502020204030204" pitchFamily="34" charset="0"/>
              <a:cs typeface="Calibri"/>
            </a:endParaRPr>
          </a:p>
          <a:p>
            <a:r>
              <a:rPr lang="en-US" sz="1400" b="1"/>
              <a:t>Resources </a:t>
            </a:r>
            <a:r>
              <a:rPr lang="en-US" sz="1400"/>
              <a:t> </a:t>
            </a:r>
            <a:endParaRPr lang="en-US" sz="1400">
              <a:ea typeface="Calibri"/>
              <a:cs typeface="Calibri"/>
            </a:endParaRPr>
          </a:p>
          <a:p>
            <a:pPr marL="285750" indent="-285750">
              <a:buFont typeface="Symbol"/>
              <a:buChar char="•"/>
            </a:pPr>
            <a:r>
              <a:rPr lang="en-US" sz="1400" u="sng">
                <a:solidFill>
                  <a:srgbClr val="0563C1"/>
                </a:solidFill>
                <a:hlinkClick r:id="rId4"/>
              </a:rPr>
              <a:t>Information sheets about medications approved to treat dementia  </a:t>
            </a:r>
            <a:endParaRPr lang="en-US" sz="1400">
              <a:solidFill>
                <a:srgbClr val="000000"/>
              </a:solidFill>
              <a:latin typeface="Segoe UI"/>
              <a:cs typeface="Segoe UI"/>
            </a:endParaRPr>
          </a:p>
          <a:p>
            <a:pPr marL="285750" indent="-285750">
              <a:buFont typeface="Symbol"/>
              <a:buChar char="•"/>
            </a:pPr>
            <a:r>
              <a:rPr lang="en-US" sz="1400" u="sng">
                <a:solidFill>
                  <a:srgbClr val="0563C1"/>
                </a:solidFill>
                <a:hlinkClick r:id="rId3"/>
              </a:rPr>
              <a:t>BEERS List</a:t>
            </a:r>
            <a:endParaRPr lang="en-US" sz="1400">
              <a:latin typeface="Segoe UI"/>
              <a:cs typeface="Segoe UI"/>
            </a:endParaRPr>
          </a:p>
          <a:p>
            <a:pPr marL="285750" indent="-285750">
              <a:buFont typeface="Symbol"/>
              <a:buChar char="•"/>
            </a:pPr>
            <a:r>
              <a:rPr lang="en-US" sz="1400"/>
              <a:t>State Health Insurance Counseling &amp; Advocacy Programs (HICAP) offer free services that can help Medicare beneficiaries select the Medicare Part D (or Medicare Advantage)  </a:t>
            </a:r>
            <a:endParaRPr lang="en-US" sz="1400">
              <a:ea typeface="Calibri"/>
              <a:cs typeface="Calibri"/>
            </a:endParaRPr>
          </a:p>
          <a:p>
            <a:endParaRPr lang="en-US" sz="1400">
              <a:ea typeface="Calibri"/>
              <a:cs typeface="Calibri"/>
            </a:endParaRPr>
          </a:p>
          <a:p>
            <a:r>
              <a:rPr lang="en-US" sz="1400" b="1">
                <a:solidFill>
                  <a:srgbClr val="FF0000"/>
                </a:solidFill>
              </a:rPr>
              <a:t>4. DOCUMENT IN EPIC</a:t>
            </a:r>
            <a:r>
              <a:rPr lang="en-US" sz="1400">
                <a:solidFill>
                  <a:srgbClr val="FF0000"/>
                </a:solidFill>
              </a:rPr>
              <a:t> </a:t>
            </a:r>
            <a:endParaRPr lang="en-US" sz="1400">
              <a:solidFill>
                <a:srgbClr val="FF0000"/>
              </a:solidFill>
              <a:ea typeface="Calibri"/>
              <a:cs typeface="Calibri"/>
            </a:endParaRPr>
          </a:p>
          <a:p>
            <a:r>
              <a:rPr lang="en-US" sz="1400" err="1">
                <a:solidFill>
                  <a:srgbClr val="000000"/>
                </a:solidFill>
                <a:latin typeface="Calibri"/>
                <a:ea typeface="Calibri"/>
                <a:cs typeface="Calibri"/>
              </a:rPr>
              <a:t>Smartphrase</a:t>
            </a:r>
            <a:r>
              <a:rPr lang="en-US" sz="1400">
                <a:solidFill>
                  <a:srgbClr val="000000"/>
                </a:solidFill>
                <a:latin typeface="Calibri"/>
                <a:ea typeface="Calibri"/>
                <a:cs typeface="Calibri"/>
              </a:rPr>
              <a:t>:  </a:t>
            </a:r>
            <a:endParaRPr lang="en-US" sz="1400">
              <a:solidFill>
                <a:srgbClr val="000000"/>
              </a:solidFill>
              <a:ea typeface="Calibri"/>
              <a:cs typeface="Calibri"/>
            </a:endParaRPr>
          </a:p>
          <a:p>
            <a:r>
              <a:rPr lang="en-US" sz="1400"/>
              <a:t>- Medication Review Protocol Checklist completed </a:t>
            </a:r>
            <a:endParaRPr lang="en-US" sz="1400">
              <a:ea typeface="Calibri"/>
              <a:cs typeface="Calibri"/>
            </a:endParaRPr>
          </a:p>
          <a:p>
            <a:r>
              <a:rPr lang="en-US" sz="1400"/>
              <a:t>- Medication Screening showed…. </a:t>
            </a:r>
            <a:endParaRPr lang="en-US" sz="1400">
              <a:ea typeface="Calibri"/>
              <a:cs typeface="Calibri"/>
            </a:endParaRPr>
          </a:p>
          <a:p>
            <a:r>
              <a:rPr lang="en-US" sz="1400"/>
              <a:t>- Medication adjustment made (if any)… </a:t>
            </a:r>
            <a:endParaRPr lang="en-US" sz="1400">
              <a:ea typeface="Calibri"/>
              <a:cs typeface="Calibri"/>
            </a:endParaRPr>
          </a:p>
          <a:p>
            <a:r>
              <a:rPr lang="en-US" sz="1400"/>
              <a:t>- Discussed XXX with patient/caregiver and discussed YYY with HBPC team</a:t>
            </a:r>
            <a:endParaRPr lang="en-US" sz="1400">
              <a:ea typeface="Calibri"/>
              <a:cs typeface="Calibri"/>
            </a:endParaRPr>
          </a:p>
          <a:p>
            <a:r>
              <a:rPr lang="en-US" sz="1200">
                <a:latin typeface="Times New Roman"/>
                <a:cs typeface="Times New Roman"/>
              </a:rPr>
              <a:t>   </a:t>
            </a:r>
          </a:p>
          <a:p>
            <a:endParaRPr lang="en-US" sz="1200">
              <a:ea typeface="Calibri"/>
              <a:cs typeface="Calibri"/>
            </a:endParaRPr>
          </a:p>
          <a:p>
            <a:endParaRPr lang="en-US" sz="1200" b="1">
              <a:ea typeface="Calibri"/>
              <a:cs typeface="Calibri"/>
            </a:endParaRPr>
          </a:p>
          <a:p>
            <a:pPr defTabSz="906463">
              <a:lnSpc>
                <a:spcPct val="115000"/>
              </a:lnSpc>
              <a:spcAft>
                <a:spcPts val="1000"/>
              </a:spcAft>
            </a:pPr>
            <a:endParaRPr lang="en-US" sz="1200">
              <a:solidFill>
                <a:srgbClr val="000000"/>
              </a:solidFill>
              <a:highlight>
                <a:srgbClr val="FFFF00"/>
              </a:highlight>
              <a:latin typeface="Calibri" panose="020F0502020204030204" pitchFamily="34" charset="0"/>
              <a:ea typeface="Calibri" panose="020F0502020204030204" pitchFamily="34" charset="0"/>
              <a:cs typeface="Calibri"/>
            </a:endParaRPr>
          </a:p>
        </p:txBody>
      </p:sp>
    </p:spTree>
    <p:extLst>
      <p:ext uri="{BB962C8B-B14F-4D97-AF65-F5344CB8AC3E}">
        <p14:creationId xmlns:p14="http://schemas.microsoft.com/office/powerpoint/2010/main" val="11189585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1590</TotalTime>
  <Words>4098</Words>
  <Application>Microsoft Office PowerPoint</Application>
  <PresentationFormat>Widescreen</PresentationFormat>
  <Paragraphs>543</Paragraphs>
  <Slides>32</Slides>
  <Notes>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32</vt:i4>
      </vt:variant>
    </vt:vector>
  </HeadingPairs>
  <TitlesOfParts>
    <vt:vector size="42" baseType="lpstr">
      <vt:lpstr>Arial</vt:lpstr>
      <vt:lpstr>Calibri</vt:lpstr>
      <vt:lpstr>Calibri Light</vt:lpstr>
      <vt:lpstr>Calibri,Sans-Serif</vt:lpstr>
      <vt:lpstr>Courier New</vt:lpstr>
      <vt:lpstr>Segoe UI</vt:lpstr>
      <vt:lpstr>Symbol</vt:lpstr>
      <vt:lpstr>Times New Roman</vt:lpstr>
      <vt:lpstr>Wingdings</vt:lpstr>
      <vt:lpstr>Office Theme</vt:lpstr>
      <vt:lpstr>Dementia Care Quality at Home Skill Building and Support– Session 2</vt:lpstr>
      <vt:lpstr>Session 2 Synchronous Training Agenda</vt:lpstr>
      <vt:lpstr>The Dementia Quality at Home High-Level Workflow </vt:lpstr>
      <vt:lpstr>PowerPoint Presentation</vt:lpstr>
      <vt:lpstr>The Needs Assessment is Just the Start… After Prioritization Come the Modules…What is a Module?</vt:lpstr>
      <vt:lpstr>The Modules</vt:lpstr>
      <vt:lpstr>Step-by-Step – Accessing the Intervention Tools</vt:lpstr>
      <vt:lpstr>Medications</vt:lpstr>
      <vt:lpstr>PowerPoint Presentation</vt:lpstr>
      <vt:lpstr>PowerPoint Presentation</vt:lpstr>
      <vt:lpstr>Safety</vt:lpstr>
      <vt:lpstr>PowerPoint Presentation</vt:lpstr>
      <vt:lpstr>PowerPoint Presentation</vt:lpstr>
      <vt:lpstr>Caregiver Well-Being</vt:lpstr>
      <vt:lpstr>PowerPoint Presentation</vt:lpstr>
      <vt:lpstr>PowerPoint Presentation</vt:lpstr>
      <vt:lpstr>Behavior Management</vt:lpstr>
      <vt:lpstr>PowerPoint Presentation</vt:lpstr>
      <vt:lpstr>PowerPoint Presentation</vt:lpstr>
      <vt:lpstr>PowerPoint Presentation</vt:lpstr>
      <vt:lpstr>Decision Making</vt:lpstr>
      <vt:lpstr>PowerPoint Presentation</vt:lpstr>
      <vt:lpstr>PowerPoint Presentation</vt:lpstr>
      <vt:lpstr>Community Resources and Caregiver Education</vt:lpstr>
      <vt:lpstr>PowerPoint Presentation</vt:lpstr>
      <vt:lpstr>PowerPoint Presentation</vt:lpstr>
      <vt:lpstr>Step-by-Step – Let’s Do a Module – Click on a Module of Interest</vt:lpstr>
      <vt:lpstr>Tracking Tool</vt:lpstr>
      <vt:lpstr>PowerPoint Presentation</vt:lpstr>
      <vt:lpstr>Case Conferences </vt:lpstr>
      <vt:lpstr>Keep Feasibility and Acceptability Outcomes in Mind</vt:lpstr>
      <vt:lpstr>We Will Figure this All Out Together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Dementia Care Quality at Home Training – Introduction Session</dc:title>
  <dc:creator>Bruce Leff</dc:creator>
  <cp:lastModifiedBy>Thacker, Ayush J.</cp:lastModifiedBy>
  <cp:revision>88</cp:revision>
  <dcterms:created xsi:type="dcterms:W3CDTF">2023-08-24T17:43:34Z</dcterms:created>
  <dcterms:modified xsi:type="dcterms:W3CDTF">2025-05-16T14:31:03Z</dcterms:modified>
</cp:coreProperties>
</file>