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11009" r:id="rId5"/>
    <p:sldId id="10946" r:id="rId6"/>
    <p:sldId id="10979" r:id="rId7"/>
    <p:sldId id="259" r:id="rId8"/>
    <p:sldId id="10981" r:id="rId9"/>
    <p:sldId id="311" r:id="rId10"/>
    <p:sldId id="327" r:id="rId11"/>
    <p:sldId id="10988" r:id="rId12"/>
    <p:sldId id="11014" r:id="rId13"/>
    <p:sldId id="10982" r:id="rId14"/>
    <p:sldId id="10986" r:id="rId15"/>
    <p:sldId id="10954" r:id="rId16"/>
    <p:sldId id="326" r:id="rId17"/>
    <p:sldId id="10948" r:id="rId18"/>
    <p:sldId id="10955" r:id="rId19"/>
    <p:sldId id="330" r:id="rId20"/>
    <p:sldId id="10949" r:id="rId21"/>
    <p:sldId id="10980" r:id="rId22"/>
    <p:sldId id="11000" r:id="rId23"/>
    <p:sldId id="11002" r:id="rId24"/>
    <p:sldId id="10994" r:id="rId25"/>
    <p:sldId id="10996" r:id="rId26"/>
    <p:sldId id="10997" r:id="rId27"/>
    <p:sldId id="11013" r:id="rId28"/>
    <p:sldId id="1101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6FD65E-E94D-E722-F190-031BC55C04C0}" name="Thacker, Ayush J." initials="TAJ" userId="S::ajthacker@mgh.harvard.edu::28e61c84-000a-4f8c-85e9-3ed92778f109" providerId="AD"/>
  <p188:author id="{8460827D-41B9-D6E9-F4D5-C529F0F07040}" name="Ritchie, Christine S.,MD, MPH" initials="RCSM" userId="S::CSRITCHIE@mgh.harvard.edu::1ebc698d-2529-4ee7-a87d-7582ce464502" providerId="AD"/>
  <p188:author id="{47009284-BB5D-5EE4-EEC7-7177CBA185FF}" name="Bruce Leff" initials="BL" userId="S::bleff1@jh.edu::c5e61c3e-cae8-49a4-8863-2f0ec26da504" providerId="AD"/>
  <p188:author id="{42FEDDA9-4FC6-193D-40FC-AB93DA87961F}" name="Bruce" initials="B" userId="Bruc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uce" initials="B" lastIdx="3" clrIdx="0">
    <p:extLst>
      <p:ext uri="{19B8F6BF-5375-455C-9EA6-DF929625EA0E}">
        <p15:presenceInfo xmlns:p15="http://schemas.microsoft.com/office/powerpoint/2012/main" userId="Bru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74" autoAdjust="0"/>
    <p:restoredTop sz="92486"/>
  </p:normalViewPr>
  <p:slideViewPr>
    <p:cSldViewPr snapToGrid="0">
      <p:cViewPr varScale="1">
        <p:scale>
          <a:sx n="61" d="100"/>
          <a:sy n="61" d="100"/>
        </p:scale>
        <p:origin x="60" y="14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887BE-B1AF-4045-8770-1F8F77C4585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DDC5A8-3A2A-4A70-A241-73EA0A458920}">
      <dgm:prSet/>
      <dgm:spPr/>
      <dgm:t>
        <a:bodyPr/>
        <a:lstStyle/>
        <a:p>
          <a:pPr>
            <a:lnSpc>
              <a:spcPct val="100000"/>
            </a:lnSpc>
            <a:defRPr b="1"/>
          </a:pPr>
          <a:r>
            <a:rPr lang="en-US" dirty="0"/>
            <a:t>2 Major purposes</a:t>
          </a:r>
        </a:p>
      </dgm:t>
    </dgm:pt>
    <dgm:pt modelId="{51195B60-D20F-40B8-B53E-E5E13C1F1BB1}" type="parTrans" cxnId="{33FD8650-B3F9-4285-B9F3-EC3C0C0544E1}">
      <dgm:prSet/>
      <dgm:spPr/>
      <dgm:t>
        <a:bodyPr/>
        <a:lstStyle/>
        <a:p>
          <a:endParaRPr lang="en-US"/>
        </a:p>
      </dgm:t>
    </dgm:pt>
    <dgm:pt modelId="{AD2563E1-0400-41AB-AF02-535C6CC580B8}" type="sibTrans" cxnId="{33FD8650-B3F9-4285-B9F3-EC3C0C0544E1}">
      <dgm:prSet/>
      <dgm:spPr/>
      <dgm:t>
        <a:bodyPr/>
        <a:lstStyle/>
        <a:p>
          <a:endParaRPr lang="en-US"/>
        </a:p>
      </dgm:t>
    </dgm:pt>
    <dgm:pt modelId="{805B052E-B998-4F72-ABC4-718CEEED599D}">
      <dgm:prSet custT="1"/>
      <dgm:spPr/>
      <dgm:t>
        <a:bodyPr/>
        <a:lstStyle/>
        <a:p>
          <a:pPr algn="l">
            <a:lnSpc>
              <a:spcPct val="100000"/>
            </a:lnSpc>
          </a:pPr>
          <a:r>
            <a:rPr lang="en-US" sz="2000" dirty="0"/>
            <a:t>-Establish rapport and relationship with caregiver and patient and augment understanding with additional “collateral” information from the caregiver</a:t>
          </a:r>
        </a:p>
      </dgm:t>
    </dgm:pt>
    <dgm:pt modelId="{5C016B28-EB2D-4717-989A-41B9E0AEB171}" type="parTrans" cxnId="{0E11A2D8-4F74-4B41-BE57-10B1DF645278}">
      <dgm:prSet/>
      <dgm:spPr/>
      <dgm:t>
        <a:bodyPr/>
        <a:lstStyle/>
        <a:p>
          <a:endParaRPr lang="en-US"/>
        </a:p>
      </dgm:t>
    </dgm:pt>
    <dgm:pt modelId="{E700A32F-5016-45C5-9235-1E71E3270DA0}" type="sibTrans" cxnId="{0E11A2D8-4F74-4B41-BE57-10B1DF645278}">
      <dgm:prSet/>
      <dgm:spPr/>
      <dgm:t>
        <a:bodyPr/>
        <a:lstStyle/>
        <a:p>
          <a:endParaRPr lang="en-US"/>
        </a:p>
      </dgm:t>
    </dgm:pt>
    <dgm:pt modelId="{571D72BF-4F1C-4C19-B656-3D1FABBC9098}">
      <dgm:prSet custT="1"/>
      <dgm:spPr/>
      <dgm:t>
        <a:bodyPr/>
        <a:lstStyle/>
        <a:p>
          <a:pPr algn="l">
            <a:lnSpc>
              <a:spcPct val="100000"/>
            </a:lnSpc>
          </a:pPr>
          <a:r>
            <a:rPr lang="en-US" sz="2000" dirty="0"/>
            <a:t>-Obtain baseline information to help prioritize the issues / modules to address in the context of dementia-related care</a:t>
          </a:r>
        </a:p>
      </dgm:t>
    </dgm:pt>
    <dgm:pt modelId="{FA05B5BC-147A-4D9F-92F0-3C1346392C3D}" type="parTrans" cxnId="{F0E92ECF-E4B0-4C8D-9058-B5959E49F501}">
      <dgm:prSet/>
      <dgm:spPr/>
      <dgm:t>
        <a:bodyPr/>
        <a:lstStyle/>
        <a:p>
          <a:endParaRPr lang="en-US"/>
        </a:p>
      </dgm:t>
    </dgm:pt>
    <dgm:pt modelId="{C4592895-3E04-4DCB-B2D7-263FAD71D201}" type="sibTrans" cxnId="{F0E92ECF-E4B0-4C8D-9058-B5959E49F501}">
      <dgm:prSet/>
      <dgm:spPr/>
      <dgm:t>
        <a:bodyPr/>
        <a:lstStyle/>
        <a:p>
          <a:endParaRPr lang="en-US"/>
        </a:p>
      </dgm:t>
    </dgm:pt>
    <dgm:pt modelId="{0E18DD74-73DD-4858-8C5B-52B0E57092E9}">
      <dgm:prSet/>
      <dgm:spPr/>
      <dgm:t>
        <a:bodyPr/>
        <a:lstStyle/>
        <a:p>
          <a:pPr>
            <a:lnSpc>
              <a:spcPct val="100000"/>
            </a:lnSpc>
            <a:defRPr b="1"/>
          </a:pPr>
          <a:r>
            <a:rPr lang="en-US"/>
            <a:t>Modules go into more detail with associated protocols</a:t>
          </a:r>
        </a:p>
      </dgm:t>
    </dgm:pt>
    <dgm:pt modelId="{AA5AADB3-ECDA-44FD-8F0C-7184E7D58C95}" type="parTrans" cxnId="{D9B560A9-DD5D-4FFC-8F41-88BEEFAB9952}">
      <dgm:prSet/>
      <dgm:spPr/>
      <dgm:t>
        <a:bodyPr/>
        <a:lstStyle/>
        <a:p>
          <a:endParaRPr lang="en-US"/>
        </a:p>
      </dgm:t>
    </dgm:pt>
    <dgm:pt modelId="{C75B83AA-1A6E-4DA9-971A-91908B5E2520}" type="sibTrans" cxnId="{D9B560A9-DD5D-4FFC-8F41-88BEEFAB9952}">
      <dgm:prSet/>
      <dgm:spPr/>
      <dgm:t>
        <a:bodyPr/>
        <a:lstStyle/>
        <a:p>
          <a:endParaRPr lang="en-US"/>
        </a:p>
      </dgm:t>
    </dgm:pt>
    <dgm:pt modelId="{B8DA729F-4AE3-45AC-8D6A-7D27EE375797}" type="pres">
      <dgm:prSet presAssocID="{09A887BE-B1AF-4045-8770-1F8F77C45850}" presName="root" presStyleCnt="0">
        <dgm:presLayoutVars>
          <dgm:dir/>
          <dgm:resizeHandles val="exact"/>
        </dgm:presLayoutVars>
      </dgm:prSet>
      <dgm:spPr/>
    </dgm:pt>
    <dgm:pt modelId="{18356C5F-AA12-42AF-9D0A-5EBDA84090A6}" type="pres">
      <dgm:prSet presAssocID="{9EDDC5A8-3A2A-4A70-A241-73EA0A458920}" presName="compNode" presStyleCnt="0"/>
      <dgm:spPr/>
    </dgm:pt>
    <dgm:pt modelId="{4ABECD3E-2F4E-492A-9EB4-B33529BB4BDB}" type="pres">
      <dgm:prSet presAssocID="{9EDDC5A8-3A2A-4A70-A241-73EA0A458920}" presName="iconRect" presStyleLbl="node1" presStyleIdx="0" presStyleCnt="2" custLinFactNeighborX="720" custLinFactNeighborY="-462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F4ABA09-41E7-4B88-B61A-3EBFF77BF2E8}" type="pres">
      <dgm:prSet presAssocID="{9EDDC5A8-3A2A-4A70-A241-73EA0A458920}" presName="iconSpace" presStyleCnt="0"/>
      <dgm:spPr/>
    </dgm:pt>
    <dgm:pt modelId="{77A2A38E-701F-4F83-AA3E-F2D5C9BD30FC}" type="pres">
      <dgm:prSet presAssocID="{9EDDC5A8-3A2A-4A70-A241-73EA0A458920}" presName="parTx" presStyleLbl="revTx" presStyleIdx="0" presStyleCnt="4" custLinFactY="-19446" custLinFactNeighborX="-888" custLinFactNeighborY="-100000">
        <dgm:presLayoutVars>
          <dgm:chMax val="0"/>
          <dgm:chPref val="0"/>
        </dgm:presLayoutVars>
      </dgm:prSet>
      <dgm:spPr/>
    </dgm:pt>
    <dgm:pt modelId="{3DD60436-6AB6-4EC3-A580-939E93ABCFAA}" type="pres">
      <dgm:prSet presAssocID="{9EDDC5A8-3A2A-4A70-A241-73EA0A458920}" presName="txSpace" presStyleCnt="0"/>
      <dgm:spPr/>
    </dgm:pt>
    <dgm:pt modelId="{4B7A9638-87C1-4184-A0CF-C9C7E09EFDB8}" type="pres">
      <dgm:prSet presAssocID="{9EDDC5A8-3A2A-4A70-A241-73EA0A458920}" presName="desTx" presStyleLbl="revTx" presStyleIdx="1" presStyleCnt="4" custScaleX="116002" custLinFactY="-92096044" custLinFactNeighborX="1732" custLinFactNeighborY="-92100000">
        <dgm:presLayoutVars/>
      </dgm:prSet>
      <dgm:spPr/>
    </dgm:pt>
    <dgm:pt modelId="{097D5908-8240-484C-A2CE-A0C8A19B34EF}" type="pres">
      <dgm:prSet presAssocID="{AD2563E1-0400-41AB-AF02-535C6CC580B8}" presName="sibTrans" presStyleCnt="0"/>
      <dgm:spPr/>
    </dgm:pt>
    <dgm:pt modelId="{C749A2B8-1648-4B3B-96F7-2609202C4D47}" type="pres">
      <dgm:prSet presAssocID="{0E18DD74-73DD-4858-8C5B-52B0E57092E9}" presName="compNode" presStyleCnt="0"/>
      <dgm:spPr/>
    </dgm:pt>
    <dgm:pt modelId="{8C4D3D53-DB78-471B-AD33-B9195AE8F0AD}" type="pres">
      <dgm:prSet presAssocID="{0E18DD74-73DD-4858-8C5B-52B0E57092E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76928CF5-4689-4B46-B1B4-C99A124714BA}" type="pres">
      <dgm:prSet presAssocID="{0E18DD74-73DD-4858-8C5B-52B0E57092E9}" presName="iconSpace" presStyleCnt="0"/>
      <dgm:spPr/>
    </dgm:pt>
    <dgm:pt modelId="{2E0824DB-4B02-432F-9875-64C17C9F7F52}" type="pres">
      <dgm:prSet presAssocID="{0E18DD74-73DD-4858-8C5B-52B0E57092E9}" presName="parTx" presStyleLbl="revTx" presStyleIdx="2" presStyleCnt="4">
        <dgm:presLayoutVars>
          <dgm:chMax val="0"/>
          <dgm:chPref val="0"/>
        </dgm:presLayoutVars>
      </dgm:prSet>
      <dgm:spPr/>
    </dgm:pt>
    <dgm:pt modelId="{8E040E52-F134-4A4C-876E-87CE2D0B2605}" type="pres">
      <dgm:prSet presAssocID="{0E18DD74-73DD-4858-8C5B-52B0E57092E9}" presName="txSpace" presStyleCnt="0"/>
      <dgm:spPr/>
    </dgm:pt>
    <dgm:pt modelId="{8AA27C37-C239-417E-8945-E067DA309AA5}" type="pres">
      <dgm:prSet presAssocID="{0E18DD74-73DD-4858-8C5B-52B0E57092E9}" presName="desTx" presStyleLbl="revTx" presStyleIdx="3" presStyleCnt="4">
        <dgm:presLayoutVars/>
      </dgm:prSet>
      <dgm:spPr/>
    </dgm:pt>
  </dgm:ptLst>
  <dgm:cxnLst>
    <dgm:cxn modelId="{9FDE7400-0A34-4766-9489-F7C6F437F374}" type="presOf" srcId="{9EDDC5A8-3A2A-4A70-A241-73EA0A458920}" destId="{77A2A38E-701F-4F83-AA3E-F2D5C9BD30FC}" srcOrd="0" destOrd="0" presId="urn:microsoft.com/office/officeart/2018/5/layout/CenteredIconLabelDescriptionList"/>
    <dgm:cxn modelId="{4EB4D82E-9968-451C-ACB8-71D07025A37B}" type="presOf" srcId="{805B052E-B998-4F72-ABC4-718CEEED599D}" destId="{4B7A9638-87C1-4184-A0CF-C9C7E09EFDB8}" srcOrd="0" destOrd="0" presId="urn:microsoft.com/office/officeart/2018/5/layout/CenteredIconLabelDescriptionList"/>
    <dgm:cxn modelId="{33FD8650-B3F9-4285-B9F3-EC3C0C0544E1}" srcId="{09A887BE-B1AF-4045-8770-1F8F77C45850}" destId="{9EDDC5A8-3A2A-4A70-A241-73EA0A458920}" srcOrd="0" destOrd="0" parTransId="{51195B60-D20F-40B8-B53E-E5E13C1F1BB1}" sibTransId="{AD2563E1-0400-41AB-AF02-535C6CC580B8}"/>
    <dgm:cxn modelId="{D9B560A9-DD5D-4FFC-8F41-88BEEFAB9952}" srcId="{09A887BE-B1AF-4045-8770-1F8F77C45850}" destId="{0E18DD74-73DD-4858-8C5B-52B0E57092E9}" srcOrd="1" destOrd="0" parTransId="{AA5AADB3-ECDA-44FD-8F0C-7184E7D58C95}" sibTransId="{C75B83AA-1A6E-4DA9-971A-91908B5E2520}"/>
    <dgm:cxn modelId="{F96543CC-9C2C-4562-8E04-18BE263CC07D}" type="presOf" srcId="{571D72BF-4F1C-4C19-B656-3D1FABBC9098}" destId="{4B7A9638-87C1-4184-A0CF-C9C7E09EFDB8}" srcOrd="0" destOrd="1" presId="urn:microsoft.com/office/officeart/2018/5/layout/CenteredIconLabelDescriptionList"/>
    <dgm:cxn modelId="{F0E92ECF-E4B0-4C8D-9058-B5959E49F501}" srcId="{9EDDC5A8-3A2A-4A70-A241-73EA0A458920}" destId="{571D72BF-4F1C-4C19-B656-3D1FABBC9098}" srcOrd="1" destOrd="0" parTransId="{FA05B5BC-147A-4D9F-92F0-3C1346392C3D}" sibTransId="{C4592895-3E04-4DCB-B2D7-263FAD71D201}"/>
    <dgm:cxn modelId="{0E11A2D8-4F74-4B41-BE57-10B1DF645278}" srcId="{9EDDC5A8-3A2A-4A70-A241-73EA0A458920}" destId="{805B052E-B998-4F72-ABC4-718CEEED599D}" srcOrd="0" destOrd="0" parTransId="{5C016B28-EB2D-4717-989A-41B9E0AEB171}" sibTransId="{E700A32F-5016-45C5-9235-1E71E3270DA0}"/>
    <dgm:cxn modelId="{DE2C91DB-062F-491C-A2C8-FCEA0765AE4B}" type="presOf" srcId="{09A887BE-B1AF-4045-8770-1F8F77C45850}" destId="{B8DA729F-4AE3-45AC-8D6A-7D27EE375797}" srcOrd="0" destOrd="0" presId="urn:microsoft.com/office/officeart/2018/5/layout/CenteredIconLabelDescriptionList"/>
    <dgm:cxn modelId="{2F69CDEC-919D-47CE-A40D-F3CD3F38834F}" type="presOf" srcId="{0E18DD74-73DD-4858-8C5B-52B0E57092E9}" destId="{2E0824DB-4B02-432F-9875-64C17C9F7F52}" srcOrd="0" destOrd="0" presId="urn:microsoft.com/office/officeart/2018/5/layout/CenteredIconLabelDescriptionList"/>
    <dgm:cxn modelId="{8A37D3DF-A215-4022-904B-9CB40E105947}" type="presParOf" srcId="{B8DA729F-4AE3-45AC-8D6A-7D27EE375797}" destId="{18356C5F-AA12-42AF-9D0A-5EBDA84090A6}" srcOrd="0" destOrd="0" presId="urn:microsoft.com/office/officeart/2018/5/layout/CenteredIconLabelDescriptionList"/>
    <dgm:cxn modelId="{573C13BE-12CA-4E71-9BEF-F5FC339A641B}" type="presParOf" srcId="{18356C5F-AA12-42AF-9D0A-5EBDA84090A6}" destId="{4ABECD3E-2F4E-492A-9EB4-B33529BB4BDB}" srcOrd="0" destOrd="0" presId="urn:microsoft.com/office/officeart/2018/5/layout/CenteredIconLabelDescriptionList"/>
    <dgm:cxn modelId="{C55C8F1F-B1FA-439B-9D16-187A11247AC3}" type="presParOf" srcId="{18356C5F-AA12-42AF-9D0A-5EBDA84090A6}" destId="{3F4ABA09-41E7-4B88-B61A-3EBFF77BF2E8}" srcOrd="1" destOrd="0" presId="urn:microsoft.com/office/officeart/2018/5/layout/CenteredIconLabelDescriptionList"/>
    <dgm:cxn modelId="{76B5CADE-DAD7-4FDA-9602-0D565A03BC68}" type="presParOf" srcId="{18356C5F-AA12-42AF-9D0A-5EBDA84090A6}" destId="{77A2A38E-701F-4F83-AA3E-F2D5C9BD30FC}" srcOrd="2" destOrd="0" presId="urn:microsoft.com/office/officeart/2018/5/layout/CenteredIconLabelDescriptionList"/>
    <dgm:cxn modelId="{EACC0128-DFB6-475E-8E0E-8230F279E24F}" type="presParOf" srcId="{18356C5F-AA12-42AF-9D0A-5EBDA84090A6}" destId="{3DD60436-6AB6-4EC3-A580-939E93ABCFAA}" srcOrd="3" destOrd="0" presId="urn:microsoft.com/office/officeart/2018/5/layout/CenteredIconLabelDescriptionList"/>
    <dgm:cxn modelId="{157B69A2-3ECD-4A8F-BB70-E73A869BE756}" type="presParOf" srcId="{18356C5F-AA12-42AF-9D0A-5EBDA84090A6}" destId="{4B7A9638-87C1-4184-A0CF-C9C7E09EFDB8}" srcOrd="4" destOrd="0" presId="urn:microsoft.com/office/officeart/2018/5/layout/CenteredIconLabelDescriptionList"/>
    <dgm:cxn modelId="{F6919AC6-8FDB-46A3-B6A2-C55E3F5B4DB5}" type="presParOf" srcId="{B8DA729F-4AE3-45AC-8D6A-7D27EE375797}" destId="{097D5908-8240-484C-A2CE-A0C8A19B34EF}" srcOrd="1" destOrd="0" presId="urn:microsoft.com/office/officeart/2018/5/layout/CenteredIconLabelDescriptionList"/>
    <dgm:cxn modelId="{E8D2CF0B-28F0-4493-844B-83D316F74CEF}" type="presParOf" srcId="{B8DA729F-4AE3-45AC-8D6A-7D27EE375797}" destId="{C749A2B8-1648-4B3B-96F7-2609202C4D47}" srcOrd="2" destOrd="0" presId="urn:microsoft.com/office/officeart/2018/5/layout/CenteredIconLabelDescriptionList"/>
    <dgm:cxn modelId="{7606663C-3E06-4AB9-AACF-8CB27A19C01C}" type="presParOf" srcId="{C749A2B8-1648-4B3B-96F7-2609202C4D47}" destId="{8C4D3D53-DB78-471B-AD33-B9195AE8F0AD}" srcOrd="0" destOrd="0" presId="urn:microsoft.com/office/officeart/2018/5/layout/CenteredIconLabelDescriptionList"/>
    <dgm:cxn modelId="{68B84C36-9585-44B1-A557-E305916BB227}" type="presParOf" srcId="{C749A2B8-1648-4B3B-96F7-2609202C4D47}" destId="{76928CF5-4689-4B46-B1B4-C99A124714BA}" srcOrd="1" destOrd="0" presId="urn:microsoft.com/office/officeart/2018/5/layout/CenteredIconLabelDescriptionList"/>
    <dgm:cxn modelId="{7F1FC144-3870-4D02-898D-2FB55423666C}" type="presParOf" srcId="{C749A2B8-1648-4B3B-96F7-2609202C4D47}" destId="{2E0824DB-4B02-432F-9875-64C17C9F7F52}" srcOrd="2" destOrd="0" presId="urn:microsoft.com/office/officeart/2018/5/layout/CenteredIconLabelDescriptionList"/>
    <dgm:cxn modelId="{D2B8C22E-E7E8-4FE8-8433-1FCB769AE515}" type="presParOf" srcId="{C749A2B8-1648-4B3B-96F7-2609202C4D47}" destId="{8E040E52-F134-4A4C-876E-87CE2D0B2605}" srcOrd="3" destOrd="0" presId="urn:microsoft.com/office/officeart/2018/5/layout/CenteredIconLabelDescriptionList"/>
    <dgm:cxn modelId="{8389D64F-1C42-4940-BE95-194E0453B816}" type="presParOf" srcId="{C749A2B8-1648-4B3B-96F7-2609202C4D47}" destId="{8AA27C37-C239-417E-8945-E067DA309AA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ECD3E-2F4E-492A-9EB4-B33529BB4BDB}">
      <dsp:nvSpPr>
        <dsp:cNvPr id="0" name=""/>
        <dsp:cNvSpPr/>
      </dsp:nvSpPr>
      <dsp:spPr>
        <a:xfrm>
          <a:off x="2508086" y="21041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A2A38E-701F-4F83-AA3E-F2D5C9BD30FC}">
      <dsp:nvSpPr>
        <dsp:cNvPr id="0" name=""/>
        <dsp:cNvSpPr/>
      </dsp:nvSpPr>
      <dsp:spPr>
        <a:xfrm>
          <a:off x="1054838" y="174671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2 Major purposes</a:t>
          </a:r>
        </a:p>
      </dsp:txBody>
      <dsp:txXfrm>
        <a:off x="1054838" y="1746718"/>
        <a:ext cx="4320000" cy="648000"/>
      </dsp:txXfrm>
    </dsp:sp>
    <dsp:sp modelId="{4B7A9638-87C1-4184-A0CF-C9C7E09EFDB8}">
      <dsp:nvSpPr>
        <dsp:cNvPr id="0" name=""/>
        <dsp:cNvSpPr/>
      </dsp:nvSpPr>
      <dsp:spPr>
        <a:xfrm>
          <a:off x="822379" y="2274638"/>
          <a:ext cx="5011286" cy="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-Establish rapport and relationship with caregiver and patient and augment understanding with additional “collateral” information from the caregiver</a:t>
          </a:r>
        </a:p>
        <a:p>
          <a:pPr marL="0" lvl="0" indent="0" algn="l" defTabSz="889000">
            <a:lnSpc>
              <a:spcPct val="100000"/>
            </a:lnSpc>
            <a:spcBef>
              <a:spcPct val="0"/>
            </a:spcBef>
            <a:spcAft>
              <a:spcPct val="35000"/>
            </a:spcAft>
            <a:buNone/>
          </a:pPr>
          <a:r>
            <a:rPr lang="en-US" sz="2000" kern="1200" dirty="0"/>
            <a:t>-Obtain baseline information to help prioritize the issues / modules to address in the context of dementia-related care</a:t>
          </a:r>
        </a:p>
      </dsp:txBody>
      <dsp:txXfrm>
        <a:off x="822379" y="2274638"/>
        <a:ext cx="5011286" cy="510"/>
      </dsp:txXfrm>
    </dsp:sp>
    <dsp:sp modelId="{8C4D3D53-DB78-471B-AD33-B9195AE8F0AD}">
      <dsp:nvSpPr>
        <dsp:cNvPr id="0" name=""/>
        <dsp:cNvSpPr/>
      </dsp:nvSpPr>
      <dsp:spPr>
        <a:xfrm>
          <a:off x="7918843" y="90958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0824DB-4B02-432F-9875-64C17C9F7F52}">
      <dsp:nvSpPr>
        <dsp:cNvPr id="0" name=""/>
        <dsp:cNvSpPr/>
      </dsp:nvSpPr>
      <dsp:spPr>
        <a:xfrm>
          <a:off x="6514843" y="252072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Modules go into more detail with associated protocols</a:t>
          </a:r>
        </a:p>
      </dsp:txBody>
      <dsp:txXfrm>
        <a:off x="6514843" y="2520728"/>
        <a:ext cx="4320000" cy="648000"/>
      </dsp:txXfrm>
    </dsp:sp>
    <dsp:sp modelId="{8AA27C37-C239-417E-8945-E067DA309AA5}">
      <dsp:nvSpPr>
        <dsp:cNvPr id="0" name=""/>
        <dsp:cNvSpPr/>
      </dsp:nvSpPr>
      <dsp:spPr>
        <a:xfrm>
          <a:off x="6514843" y="3214844"/>
          <a:ext cx="4320000" cy="51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A4AAD-D92F-A242-82B6-1DEA48914AF9}"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C7B06-4B6B-4244-A771-44D0A98340D7}" type="slidenum">
              <a:rPr lang="en-US" smtClean="0"/>
              <a:t>‹#›</a:t>
            </a:fld>
            <a:endParaRPr lang="en-US"/>
          </a:p>
        </p:txBody>
      </p:sp>
    </p:spTree>
    <p:extLst>
      <p:ext uri="{BB962C8B-B14F-4D97-AF65-F5344CB8AC3E}">
        <p14:creationId xmlns:p14="http://schemas.microsoft.com/office/powerpoint/2010/main" val="229825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carrot – call for applications in the fall – first wave for established programs (you will qualify)</a:t>
            </a:r>
          </a:p>
        </p:txBody>
      </p:sp>
      <p:sp>
        <p:nvSpPr>
          <p:cNvPr id="4" name="Slide Number Placeholder 3"/>
          <p:cNvSpPr>
            <a:spLocks noGrp="1"/>
          </p:cNvSpPr>
          <p:nvPr>
            <p:ph type="sldNum" sz="quarter" idx="5"/>
          </p:nvPr>
        </p:nvSpPr>
        <p:spPr/>
        <p:txBody>
          <a:bodyPr/>
          <a:lstStyle/>
          <a:p>
            <a:fld id="{FE8C7B06-4B6B-4244-A771-44D0A98340D7}" type="slidenum">
              <a:rPr lang="en-US" smtClean="0"/>
              <a:t>6</a:t>
            </a:fld>
            <a:endParaRPr lang="en-US"/>
          </a:p>
        </p:txBody>
      </p:sp>
    </p:spTree>
    <p:extLst>
      <p:ext uri="{BB962C8B-B14F-4D97-AF65-F5344CB8AC3E}">
        <p14:creationId xmlns:p14="http://schemas.microsoft.com/office/powerpoint/2010/main" val="326900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363538" y="396875"/>
            <a:ext cx="6143625" cy="3455988"/>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defTabSz="1008063">
              <a:spcBef>
                <a:spcPct val="0"/>
              </a:spcBef>
              <a:spcAft>
                <a:spcPts val="600"/>
              </a:spcAft>
              <a:buFontTx/>
              <a:buNone/>
            </a:pPr>
            <a:r>
              <a:rPr lang="en-US" sz="1200" kern="1200" dirty="0">
                <a:solidFill>
                  <a:schemeClr val="tx1"/>
                </a:solidFill>
                <a:effectLst/>
                <a:latin typeface="+mn-lt"/>
                <a:ea typeface="+mn-ea"/>
                <a:cs typeface="+mn-cs"/>
              </a:rPr>
              <a:t>The Care Ecosystem is a telephone-based supportive care intervention for patients with dementia and their caregivers. The ‘Care Team Navigator’ (CTN) is an unlicensed, trained dementia care guide who serves as the patient and caregiver’s primary point of contact. CTNs screen for common problems, and provide support and standardized education. Contact frequency is scaled based on each patient and caregiver’s (dyad’s) needs and preferences, but is typically </a:t>
            </a:r>
            <a:r>
              <a:rPr lang="en-US" sz="1200" kern="1200" dirty="0" err="1">
                <a:solidFill>
                  <a:schemeClr val="tx1"/>
                </a:solidFill>
                <a:effectLst/>
                <a:latin typeface="+mn-lt"/>
                <a:ea typeface="+mn-ea"/>
                <a:cs typeface="+mn-cs"/>
              </a:rPr>
              <a:t>monthy</a:t>
            </a:r>
            <a:r>
              <a:rPr lang="en-US" sz="1200" kern="1200" dirty="0">
                <a:solidFill>
                  <a:schemeClr val="tx1"/>
                </a:solidFill>
                <a:effectLst/>
                <a:latin typeface="+mn-lt"/>
                <a:ea typeface="+mn-ea"/>
                <a:cs typeface="+mn-cs"/>
              </a:rPr>
              <a:t>. CTNs triage complex medical or social issues to a nurse, social worker, and pharmacist who have expertise in dementia care, and coordinate care with other health providers (Fig1). CTNs are selected for strong communication and listening skills. They undergo 40 hours of didactic training through video or in-person lectures, assigned reading, and clinical observation. Ongoing training occurs during weekly case reviews and supervision (“clinical debriefings”) with the nurse, social worker, and pharmacist. </a:t>
            </a:r>
            <a:endParaRPr lang="en-US" dirty="0">
              <a:solidFill>
                <a:srgbClr val="10253F"/>
              </a:solidFill>
              <a:latin typeface="Calibri"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C83B0B6-1CFD-F744-B904-08AA85BA2446}" type="slidenum">
              <a:rPr>
                <a:solidFill>
                  <a:srgbClr val="000000"/>
                </a:solidFill>
                <a:latin typeface="Calibri" charset="0"/>
              </a:rPr>
              <a:pPr/>
              <a:t>9</a:t>
            </a:fld>
            <a:endParaRPr>
              <a:solidFill>
                <a:srgbClr val="000000"/>
              </a:solidFill>
              <a:latin typeface="Calibri" charset="0"/>
            </a:endParaRPr>
          </a:p>
        </p:txBody>
      </p:sp>
    </p:spTree>
    <p:extLst>
      <p:ext uri="{BB962C8B-B14F-4D97-AF65-F5344CB8AC3E}">
        <p14:creationId xmlns:p14="http://schemas.microsoft.com/office/powerpoint/2010/main" val="302388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Given time-limited pilot and timing of ongoing recruitment of PLWD/caregivers, we don’t expect that all patients will get through all the modules</a:t>
            </a:r>
          </a:p>
          <a:p>
            <a:pPr marL="0" indent="0">
              <a:buNone/>
            </a:pPr>
            <a:endParaRPr lang="en-US" u="sng" dirty="0"/>
          </a:p>
          <a:p>
            <a:pPr marL="0" indent="0">
              <a:buNone/>
            </a:pPr>
            <a:endParaRPr lang="en-US" u="sng" dirty="0"/>
          </a:p>
          <a:p>
            <a:pPr marL="0" indent="0">
              <a:buNone/>
            </a:pPr>
            <a:endParaRPr lang="en-US" u="sng" dirty="0"/>
          </a:p>
          <a:p>
            <a:pPr marL="0" indent="0">
              <a:buNone/>
            </a:pPr>
            <a:r>
              <a:rPr lang="en-US" u="sng" dirty="0"/>
              <a:t>Asynchronous</a:t>
            </a:r>
          </a:p>
          <a:p>
            <a:r>
              <a:rPr lang="en-US" dirty="0"/>
              <a:t>Dementia Basics</a:t>
            </a:r>
          </a:p>
          <a:p>
            <a:r>
              <a:rPr lang="en-US" dirty="0"/>
              <a:t>Medication rec and review</a:t>
            </a:r>
          </a:p>
          <a:p>
            <a:r>
              <a:rPr lang="en-US" dirty="0"/>
              <a:t>Safety</a:t>
            </a:r>
          </a:p>
          <a:p>
            <a:r>
              <a:rPr lang="en-US" dirty="0"/>
              <a:t>Behavioral management</a:t>
            </a:r>
          </a:p>
          <a:p>
            <a:r>
              <a:rPr lang="en-US" dirty="0"/>
              <a:t>Caregiver Well-being</a:t>
            </a:r>
          </a:p>
          <a:p>
            <a:r>
              <a:rPr lang="en-US" dirty="0"/>
              <a:t>Decision Making and ACP</a:t>
            </a:r>
          </a:p>
          <a:p>
            <a:r>
              <a:rPr lang="en-US" dirty="0"/>
              <a:t>Community resources and caregiver education</a:t>
            </a:r>
          </a:p>
          <a:p>
            <a:endParaRPr lang="en-US" dirty="0"/>
          </a:p>
          <a:p>
            <a:pPr marL="0" indent="0">
              <a:buNone/>
            </a:pPr>
            <a:r>
              <a:rPr lang="en-US" u="sng" dirty="0"/>
              <a:t>Synchronous</a:t>
            </a:r>
          </a:p>
          <a:p>
            <a:r>
              <a:rPr lang="en-US" dirty="0"/>
              <a:t>Overview</a:t>
            </a:r>
          </a:p>
          <a:p>
            <a:r>
              <a:rPr lang="en-US" dirty="0"/>
              <a:t>Needs assessment for caregiver and patient</a:t>
            </a:r>
          </a:p>
          <a:p>
            <a:r>
              <a:rPr lang="en-US" dirty="0"/>
              <a:t>Interactive role playing for NPI-Q and </a:t>
            </a:r>
            <a:r>
              <a:rPr lang="en-US" dirty="0" err="1"/>
              <a:t>MoCA</a:t>
            </a:r>
            <a:endParaRPr lang="en-US" dirty="0"/>
          </a:p>
          <a:p>
            <a:r>
              <a:rPr lang="en-US" dirty="0"/>
              <a:t>Review of Modules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a:p>
        </p:txBody>
      </p:sp>
    </p:spTree>
    <p:extLst>
      <p:ext uri="{BB962C8B-B14F-4D97-AF65-F5344CB8AC3E}">
        <p14:creationId xmlns:p14="http://schemas.microsoft.com/office/powerpoint/2010/main" val="285260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8C7B06-4B6B-4244-A771-44D0A98340D7}" type="slidenum">
              <a:rPr lang="en-US" smtClean="0"/>
              <a:t>19</a:t>
            </a:fld>
            <a:endParaRPr lang="en-US"/>
          </a:p>
        </p:txBody>
      </p:sp>
    </p:spTree>
    <p:extLst>
      <p:ext uri="{BB962C8B-B14F-4D97-AF65-F5344CB8AC3E}">
        <p14:creationId xmlns:p14="http://schemas.microsoft.com/office/powerpoint/2010/main" val="319355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doesn’t have to be a long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14 or more severity usually translates into distress</a:t>
            </a:r>
          </a:p>
          <a:p>
            <a:endParaRPr lang="en-US" dirty="0"/>
          </a:p>
        </p:txBody>
      </p:sp>
      <p:sp>
        <p:nvSpPr>
          <p:cNvPr id="4" name="Slide Number Placeholder 3"/>
          <p:cNvSpPr>
            <a:spLocks noGrp="1"/>
          </p:cNvSpPr>
          <p:nvPr>
            <p:ph type="sldNum" sz="quarter" idx="5"/>
          </p:nvPr>
        </p:nvSpPr>
        <p:spPr/>
        <p:txBody>
          <a:bodyPr/>
          <a:lstStyle/>
          <a:p>
            <a:fld id="{FE8C7B06-4B6B-4244-A771-44D0A98340D7}" type="slidenum">
              <a:rPr lang="en-US" smtClean="0"/>
              <a:t>20</a:t>
            </a:fld>
            <a:endParaRPr lang="en-US"/>
          </a:p>
        </p:txBody>
      </p:sp>
    </p:spTree>
    <p:extLst>
      <p:ext uri="{BB962C8B-B14F-4D97-AF65-F5344CB8AC3E}">
        <p14:creationId xmlns:p14="http://schemas.microsoft.com/office/powerpoint/2010/main" val="205642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Add motivational interviewing questions</a:t>
            </a:r>
          </a:p>
        </p:txBody>
      </p:sp>
      <p:sp>
        <p:nvSpPr>
          <p:cNvPr id="4" name="Slide Number Placeholder 3"/>
          <p:cNvSpPr>
            <a:spLocks noGrp="1"/>
          </p:cNvSpPr>
          <p:nvPr>
            <p:ph type="sldNum" sz="quarter" idx="5"/>
          </p:nvPr>
        </p:nvSpPr>
        <p:spPr/>
        <p:txBody>
          <a:bodyPr/>
          <a:lstStyle/>
          <a:p>
            <a:fld id="{FE8C7B06-4B6B-4244-A771-44D0A98340D7}" type="slidenum">
              <a:rPr lang="en-US" smtClean="0"/>
              <a:t>24</a:t>
            </a:fld>
            <a:endParaRPr lang="en-US"/>
          </a:p>
        </p:txBody>
      </p:sp>
    </p:spTree>
    <p:extLst>
      <p:ext uri="{BB962C8B-B14F-4D97-AF65-F5344CB8AC3E}">
        <p14:creationId xmlns:p14="http://schemas.microsoft.com/office/powerpoint/2010/main" val="124483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Prioritization based on a combo of CG input and gestalt of champion</a:t>
            </a:r>
          </a:p>
          <a:p>
            <a:endParaRPr lang="en-US" dirty="0"/>
          </a:p>
        </p:txBody>
      </p:sp>
      <p:sp>
        <p:nvSpPr>
          <p:cNvPr id="4" name="Slide Number Placeholder 3"/>
          <p:cNvSpPr>
            <a:spLocks noGrp="1"/>
          </p:cNvSpPr>
          <p:nvPr>
            <p:ph type="sldNum" sz="quarter" idx="5"/>
          </p:nvPr>
        </p:nvSpPr>
        <p:spPr/>
        <p:txBody>
          <a:bodyPr/>
          <a:lstStyle/>
          <a:p>
            <a:fld id="{FE8C7B06-4B6B-4244-A771-44D0A98340D7}" type="slidenum">
              <a:rPr lang="en-US" smtClean="0"/>
              <a:t>25</a:t>
            </a:fld>
            <a:endParaRPr lang="en-US"/>
          </a:p>
        </p:txBody>
      </p:sp>
    </p:spTree>
    <p:extLst>
      <p:ext uri="{BB962C8B-B14F-4D97-AF65-F5344CB8AC3E}">
        <p14:creationId xmlns:p14="http://schemas.microsoft.com/office/powerpoint/2010/main" val="25644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Prioritization based on a combo of CG input and gestalt of champion</a:t>
            </a:r>
          </a:p>
          <a:p>
            <a:endParaRPr lang="en-US" dirty="0"/>
          </a:p>
        </p:txBody>
      </p:sp>
      <p:sp>
        <p:nvSpPr>
          <p:cNvPr id="4" name="Slide Number Placeholder 3"/>
          <p:cNvSpPr>
            <a:spLocks noGrp="1"/>
          </p:cNvSpPr>
          <p:nvPr>
            <p:ph type="sldNum" sz="quarter" idx="5"/>
          </p:nvPr>
        </p:nvSpPr>
        <p:spPr/>
        <p:txBody>
          <a:bodyPr/>
          <a:lstStyle/>
          <a:p>
            <a:fld id="{FE8C7B06-4B6B-4244-A771-44D0A98340D7}" type="slidenum">
              <a:rPr lang="en-US" smtClean="0"/>
              <a:t>27</a:t>
            </a:fld>
            <a:endParaRPr lang="en-US"/>
          </a:p>
        </p:txBody>
      </p:sp>
    </p:spTree>
    <p:extLst>
      <p:ext uri="{BB962C8B-B14F-4D97-AF65-F5344CB8AC3E}">
        <p14:creationId xmlns:p14="http://schemas.microsoft.com/office/powerpoint/2010/main" val="219697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24E9-9011-2317-E9F9-9930EBAE2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01124E-E8FF-DA38-6818-B87103E52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DA5EE0-9B85-3A74-DC2C-4BA18FBF91AA}"/>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5" name="Footer Placeholder 4">
            <a:extLst>
              <a:ext uri="{FF2B5EF4-FFF2-40B4-BE49-F238E27FC236}">
                <a16:creationId xmlns:a16="http://schemas.microsoft.com/office/drawing/2014/main" id="{E1937267-A82C-8CB3-1595-5C01D3736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8B3B1-DA03-AA12-BD8A-52588BB7239D}"/>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48963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8DC8-C1AD-6E3B-F58A-CA3ED365AF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164A88-5BAC-192C-A06E-3A622221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4E922-F9B4-F5B3-FEDA-AB7D20A2E29A}"/>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5" name="Footer Placeholder 4">
            <a:extLst>
              <a:ext uri="{FF2B5EF4-FFF2-40B4-BE49-F238E27FC236}">
                <a16:creationId xmlns:a16="http://schemas.microsoft.com/office/drawing/2014/main" id="{04C638FE-14C8-3B8D-E91E-BCAB80077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FA31A-C9D5-F139-22A4-2C2C10F51066}"/>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95615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5219EC-9656-F38B-EB0B-A94B2F5CC9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9CDD0-3FD1-88F2-F162-AD42D6976B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7B096-3AE8-69F9-74C6-48BC815F1A55}"/>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5" name="Footer Placeholder 4">
            <a:extLst>
              <a:ext uri="{FF2B5EF4-FFF2-40B4-BE49-F238E27FC236}">
                <a16:creationId xmlns:a16="http://schemas.microsoft.com/office/drawing/2014/main" id="{8A801D82-5D0A-00F6-1F0F-519AD6DBF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6B66C-EA50-1651-9999-CF2B367291AE}"/>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2110789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877825" y="438912"/>
            <a:ext cx="10773833" cy="701731"/>
          </a:xfrm>
        </p:spPr>
        <p:txBody>
          <a:bodyPr rtlCol="0" anchor="t">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0"/>
          </p:nvPr>
        </p:nvSpPr>
        <p:spPr>
          <a:xfrm>
            <a:off x="853762" y="1011992"/>
            <a:ext cx="10770193" cy="383182"/>
          </a:xfrm>
        </p:spPr>
        <p:txBody>
          <a:bodyPr rtlCol="0">
            <a:noAutofit/>
          </a:bodyPr>
          <a:lstStyle>
            <a:lvl1pPr marL="168275" indent="-168275">
              <a:buNone/>
              <a:defRPr lang="en-US" dirty="0" smtClean="0"/>
            </a:lvl1pPr>
          </a:lstStyle>
          <a:p>
            <a:pPr lvl="0"/>
            <a:r>
              <a:rPr lang="en-US"/>
              <a:t>Edit Master text styles</a:t>
            </a:r>
          </a:p>
        </p:txBody>
      </p:sp>
      <p:sp>
        <p:nvSpPr>
          <p:cNvPr id="4" name="Date Placeholder 4">
            <a:extLst>
              <a:ext uri="{FF2B5EF4-FFF2-40B4-BE49-F238E27FC236}">
                <a16:creationId xmlns:a16="http://schemas.microsoft.com/office/drawing/2014/main" id="{C1A3E6DB-9E70-4A5C-8408-B9B35ABB5D6F}"/>
              </a:ext>
            </a:extLst>
          </p:cNvPr>
          <p:cNvSpPr>
            <a:spLocks noGrp="1"/>
          </p:cNvSpPr>
          <p:nvPr>
            <p:ph type="dt" sz="half" idx="11"/>
          </p:nvPr>
        </p:nvSpPr>
        <p:spPr>
          <a:xfrm>
            <a:off x="8445500" y="6451601"/>
            <a:ext cx="1236133" cy="155575"/>
          </a:xfrm>
          <a:prstGeom prst="rect">
            <a:avLst/>
          </a:prstGeom>
        </p:spPr>
        <p:txBody>
          <a:bodyPr vert="horz" wrap="square" lIns="0" tIns="0" rIns="0" bIns="0" rtlCol="0" anchor="b" anchorCtr="0"/>
          <a:lstStyle>
            <a:lvl1pPr algn="l">
              <a:defRPr sz="900" i="0" smtClean="0">
                <a:solidFill>
                  <a:schemeClr val="bg1"/>
                </a:solidFill>
                <a:latin typeface="Arial" pitchFamily="34" charset="0"/>
                <a:cs typeface="Arial" pitchFamily="34" charset="0"/>
              </a:defRPr>
            </a:lvl1pPr>
          </a:lstStyle>
          <a:p>
            <a:pPr>
              <a:defRPr/>
            </a:pPr>
            <a:fld id="{C353E5B6-8BEB-4875-8632-9C46FB30A0BC}" type="datetime1">
              <a:rPr lang="en-US"/>
              <a:pPr>
                <a:defRPr/>
              </a:pPr>
              <a:t>5/16/2025</a:t>
            </a:fld>
            <a:endParaRPr lang="en-US" dirty="0"/>
          </a:p>
        </p:txBody>
      </p:sp>
      <p:sp>
        <p:nvSpPr>
          <p:cNvPr id="5" name="Footer Placeholder 5">
            <a:extLst>
              <a:ext uri="{FF2B5EF4-FFF2-40B4-BE49-F238E27FC236}">
                <a16:creationId xmlns:a16="http://schemas.microsoft.com/office/drawing/2014/main" id="{07C05EFE-E125-4BCC-B7DC-4CCDF05223F0}"/>
              </a:ext>
            </a:extLst>
          </p:cNvPr>
          <p:cNvSpPr>
            <a:spLocks noGrp="1"/>
          </p:cNvSpPr>
          <p:nvPr>
            <p:ph type="ftr" sz="quarter" idx="12"/>
          </p:nvPr>
        </p:nvSpPr>
        <p:spPr>
          <a:xfrm>
            <a:off x="971551" y="6470651"/>
            <a:ext cx="5748867" cy="138113"/>
          </a:xfrm>
        </p:spPr>
        <p:txBody>
          <a:bodyPr lIns="0" tIns="0" rIns="0" bIns="0" rtlCol="0" anchor="b"/>
          <a:lstStyle>
            <a:lvl1pPr algn="l">
              <a:defRPr sz="900" i="0" smtClean="0">
                <a:solidFill>
                  <a:schemeClr val="bg1"/>
                </a:solidFill>
                <a:latin typeface="Arial" pitchFamily="34" charset="0"/>
                <a:cs typeface="Arial" pitchFamily="34" charset="0"/>
              </a:defRPr>
            </a:lvl1pPr>
          </a:lstStyle>
          <a:p>
            <a:pPr>
              <a:defRPr/>
            </a:pPr>
            <a:r>
              <a:rPr lang="en-US"/>
              <a:t>Presentation Title and/or Sub Brand Name Here</a:t>
            </a:r>
            <a:endParaRPr lang="en-US" dirty="0"/>
          </a:p>
        </p:txBody>
      </p:sp>
      <p:sp>
        <p:nvSpPr>
          <p:cNvPr id="6" name="Slide Number Placeholder 6">
            <a:extLst>
              <a:ext uri="{FF2B5EF4-FFF2-40B4-BE49-F238E27FC236}">
                <a16:creationId xmlns:a16="http://schemas.microsoft.com/office/drawing/2014/main" id="{327B1BB8-C39E-4020-8685-9D519C38AC8D}"/>
              </a:ext>
            </a:extLst>
          </p:cNvPr>
          <p:cNvSpPr>
            <a:spLocks noGrp="1"/>
          </p:cNvSpPr>
          <p:nvPr>
            <p:ph type="sldNum" sz="quarter" idx="13"/>
          </p:nvPr>
        </p:nvSpPr>
        <p:spPr>
          <a:xfrm>
            <a:off x="478367" y="6453189"/>
            <a:ext cx="328084" cy="155575"/>
          </a:xfrm>
          <a:prstGeom prst="rect">
            <a:avLst/>
          </a:prstGeom>
        </p:spPr>
        <p:txBody>
          <a:bodyPr vert="horz" wrap="square" lIns="0" tIns="0" rIns="0" bIns="0" rtlCol="0" anchor="b" anchorCtr="0"/>
          <a:lstStyle>
            <a:lvl1pPr algn="l">
              <a:defRPr sz="900" i="0" smtClean="0">
                <a:solidFill>
                  <a:schemeClr val="bg1"/>
                </a:solidFill>
                <a:latin typeface="Arial" pitchFamily="34" charset="0"/>
                <a:cs typeface="Arial" pitchFamily="34" charset="0"/>
              </a:defRPr>
            </a:lvl1pPr>
          </a:lstStyle>
          <a:p>
            <a:pPr>
              <a:defRPr/>
            </a:pPr>
            <a:fld id="{DF82B91D-D600-4BB6-AD2A-DFEBBD33907B}" type="slidenum">
              <a:rPr lang="en-US"/>
              <a:pPr>
                <a:defRPr/>
              </a:pPr>
              <a:t>‹#›</a:t>
            </a:fld>
            <a:endParaRPr lang="en-US" dirty="0"/>
          </a:p>
        </p:txBody>
      </p:sp>
    </p:spTree>
    <p:extLst>
      <p:ext uri="{BB962C8B-B14F-4D97-AF65-F5344CB8AC3E}">
        <p14:creationId xmlns:p14="http://schemas.microsoft.com/office/powerpoint/2010/main" val="42792079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B3A6-80BE-E89E-B490-516EE6B34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2B968-5601-24D5-2A96-EEA9AFF18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FD1CC-BCE3-1EB0-22FF-CFB3666E3776}"/>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5" name="Footer Placeholder 4">
            <a:extLst>
              <a:ext uri="{FF2B5EF4-FFF2-40B4-BE49-F238E27FC236}">
                <a16:creationId xmlns:a16="http://schemas.microsoft.com/office/drawing/2014/main" id="{95C42185-F5CD-1271-4241-1543E994D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9CD88-7CCE-6FC6-55DC-31AD8B569B51}"/>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339702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F5D6-7E5A-5178-AEEE-1688019D4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F16ABD-2E1D-EBD6-F90A-A1547A862B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51F079-70B4-DDFF-D9C5-662C75826480}"/>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5" name="Footer Placeholder 4">
            <a:extLst>
              <a:ext uri="{FF2B5EF4-FFF2-40B4-BE49-F238E27FC236}">
                <a16:creationId xmlns:a16="http://schemas.microsoft.com/office/drawing/2014/main" id="{55A75936-44CE-DB90-E37A-D0D2F8647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24B-0CA3-240C-21F1-EC46B97AC2F3}"/>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240823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3EDE-0100-9BCC-274F-5E1FBC9024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24163-C9E7-5B09-1330-982CD53D75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D76FC-C1F8-B8A2-9204-E19E4FA695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FF370-0116-781B-EF77-561BC3DBCDFB}"/>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6" name="Footer Placeholder 5">
            <a:extLst>
              <a:ext uri="{FF2B5EF4-FFF2-40B4-BE49-F238E27FC236}">
                <a16:creationId xmlns:a16="http://schemas.microsoft.com/office/drawing/2014/main" id="{EE28EC2D-3933-C571-B6FD-7B1641AB2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1C476C-BCF9-FF6D-E935-D4C43AA2FDB4}"/>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397482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F5F3-F007-A9C6-4134-CBC333B74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321D4B-0B9B-25FF-1E02-8CC98BDFB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0076EE-30B9-2178-4005-9E43AA545B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C0382C-7C9A-CE7B-A40F-FAC464A29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8D1F09-1818-C5FB-D514-5AB0C9C951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0E1BAB-E81C-97E5-B3B9-A0C9E76294CB}"/>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8" name="Footer Placeholder 7">
            <a:extLst>
              <a:ext uri="{FF2B5EF4-FFF2-40B4-BE49-F238E27FC236}">
                <a16:creationId xmlns:a16="http://schemas.microsoft.com/office/drawing/2014/main" id="{51384771-C3BC-52D2-9B10-F38F5B8039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95C9A4-A5AD-EEF1-B9BC-7C278354A29E}"/>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386052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B551-4F03-7DAD-A17F-360C2BE13A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4D943E-C824-F632-8FD6-9CB29FF58E98}"/>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4" name="Footer Placeholder 3">
            <a:extLst>
              <a:ext uri="{FF2B5EF4-FFF2-40B4-BE49-F238E27FC236}">
                <a16:creationId xmlns:a16="http://schemas.microsoft.com/office/drawing/2014/main" id="{EC539D09-96DC-8C02-B12E-EA3DA4968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8DCA6-4DA3-93B9-207B-70A075BB30C2}"/>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282866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46F49-5794-DA76-3727-FE24AEFE4CEB}"/>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3" name="Footer Placeholder 2">
            <a:extLst>
              <a:ext uri="{FF2B5EF4-FFF2-40B4-BE49-F238E27FC236}">
                <a16:creationId xmlns:a16="http://schemas.microsoft.com/office/drawing/2014/main" id="{FC256510-9DAC-C7D0-08C5-5F7CA2DE64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9970C7-B7B1-CAA8-5BF3-8BCF81BF8EEB}"/>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24753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5FD6-55CB-7152-C622-81BEAD537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4935AA-A4E9-4EF2-8B30-C4E8155D8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8E9269-0C9C-59A6-B785-A2021BFBB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D238C-19BA-3AC8-1316-02ED53D638AE}"/>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6" name="Footer Placeholder 5">
            <a:extLst>
              <a:ext uri="{FF2B5EF4-FFF2-40B4-BE49-F238E27FC236}">
                <a16:creationId xmlns:a16="http://schemas.microsoft.com/office/drawing/2014/main" id="{BB41D71F-3AEB-DBCE-C64D-C5CFDBE08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BF61A-2D23-DB6C-57BA-E7C56AE9ACAF}"/>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204156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01B1-5089-28D8-EF34-BDACEC142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F8DA9-1162-EB6B-A493-7CA7D7C88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7E847C-4C8E-5AFF-D6B3-F1875F4ED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D0923A-9A23-977A-D2B1-26BF078D2C58}"/>
              </a:ext>
            </a:extLst>
          </p:cNvPr>
          <p:cNvSpPr>
            <a:spLocks noGrp="1"/>
          </p:cNvSpPr>
          <p:nvPr>
            <p:ph type="dt" sz="half" idx="10"/>
          </p:nvPr>
        </p:nvSpPr>
        <p:spPr/>
        <p:txBody>
          <a:bodyPr/>
          <a:lstStyle/>
          <a:p>
            <a:fld id="{8884CBA9-78F8-ED4B-8706-3000AFF60B9F}" type="datetimeFigureOut">
              <a:rPr lang="en-US" smtClean="0"/>
              <a:t>5/16/2025</a:t>
            </a:fld>
            <a:endParaRPr lang="en-US"/>
          </a:p>
        </p:txBody>
      </p:sp>
      <p:sp>
        <p:nvSpPr>
          <p:cNvPr id="6" name="Footer Placeholder 5">
            <a:extLst>
              <a:ext uri="{FF2B5EF4-FFF2-40B4-BE49-F238E27FC236}">
                <a16:creationId xmlns:a16="http://schemas.microsoft.com/office/drawing/2014/main" id="{A8E5DA40-7804-7945-1A04-5241495BA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4EE0F-5E1B-BD13-9B25-DFC8F9446B7F}"/>
              </a:ext>
            </a:extLst>
          </p:cNvPr>
          <p:cNvSpPr>
            <a:spLocks noGrp="1"/>
          </p:cNvSpPr>
          <p:nvPr>
            <p:ph type="sldNum" sz="quarter" idx="12"/>
          </p:nvPr>
        </p:nvSpPr>
        <p:spPr/>
        <p:txBody>
          <a:bodyPr/>
          <a:lstStyle/>
          <a:p>
            <a:fld id="{6A0490A6-F35C-D64F-BC37-B661C4480ABE}" type="slidenum">
              <a:rPr lang="en-US" smtClean="0"/>
              <a:t>‹#›</a:t>
            </a:fld>
            <a:endParaRPr lang="en-US"/>
          </a:p>
        </p:txBody>
      </p:sp>
    </p:spTree>
    <p:extLst>
      <p:ext uri="{BB962C8B-B14F-4D97-AF65-F5344CB8AC3E}">
        <p14:creationId xmlns:p14="http://schemas.microsoft.com/office/powerpoint/2010/main" val="400414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CB011-F1D9-CC75-7402-079B7BBF7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FF5B02-35A0-10D2-24F6-4A4A79F2E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B914D-7901-8C25-2A4A-88685E1A0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CBA9-78F8-ED4B-8706-3000AFF60B9F}" type="datetimeFigureOut">
              <a:rPr lang="en-US" smtClean="0"/>
              <a:t>5/16/2025</a:t>
            </a:fld>
            <a:endParaRPr lang="en-US"/>
          </a:p>
        </p:txBody>
      </p:sp>
      <p:sp>
        <p:nvSpPr>
          <p:cNvPr id="5" name="Footer Placeholder 4">
            <a:extLst>
              <a:ext uri="{FF2B5EF4-FFF2-40B4-BE49-F238E27FC236}">
                <a16:creationId xmlns:a16="http://schemas.microsoft.com/office/drawing/2014/main" id="{6A2B23E4-FF0F-5487-B55B-6A37231E5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BB420-E362-ABC1-C4C8-0282F17021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490A6-F35C-D64F-BC37-B661C4480ABE}" type="slidenum">
              <a:rPr lang="en-US" smtClean="0"/>
              <a:t>‹#›</a:t>
            </a:fld>
            <a:endParaRPr lang="en-US"/>
          </a:p>
        </p:txBody>
      </p:sp>
    </p:spTree>
    <p:extLst>
      <p:ext uri="{BB962C8B-B14F-4D97-AF65-F5344CB8AC3E}">
        <p14:creationId xmlns:p14="http://schemas.microsoft.com/office/powerpoint/2010/main" val="961028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6D4C-10A1-2191-69AB-09884FDE4E1E}"/>
              </a:ext>
            </a:extLst>
          </p:cNvPr>
          <p:cNvSpPr>
            <a:spLocks noGrp="1"/>
          </p:cNvSpPr>
          <p:nvPr>
            <p:ph type="ctrTitle"/>
          </p:nvPr>
        </p:nvSpPr>
        <p:spPr/>
        <p:txBody>
          <a:bodyPr>
            <a:normAutofit/>
          </a:bodyPr>
          <a:lstStyle/>
          <a:p>
            <a:r>
              <a:rPr lang="en-US" sz="4400" dirty="0"/>
              <a:t>Dementia Care Quality at Home</a:t>
            </a:r>
            <a:br>
              <a:rPr lang="en-US" sz="4400" dirty="0"/>
            </a:br>
            <a:r>
              <a:rPr lang="en-US" sz="4400" dirty="0"/>
              <a:t>Skill Building and Support– Session 1</a:t>
            </a:r>
          </a:p>
        </p:txBody>
      </p:sp>
      <p:sp>
        <p:nvSpPr>
          <p:cNvPr id="3" name="Subtitle 2">
            <a:extLst>
              <a:ext uri="{FF2B5EF4-FFF2-40B4-BE49-F238E27FC236}">
                <a16:creationId xmlns:a16="http://schemas.microsoft.com/office/drawing/2014/main" id="{22724BDD-68D0-53D6-31E8-E78DBDDC2EC2}"/>
              </a:ext>
            </a:extLst>
          </p:cNvPr>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317807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53" y="236752"/>
            <a:ext cx="11250024" cy="406507"/>
          </a:xfrm>
        </p:spPr>
        <p:txBody>
          <a:bodyPr>
            <a:noAutofit/>
          </a:bodyPr>
          <a:lstStyle/>
          <a:p>
            <a:r>
              <a:rPr lang="en-US" sz="3600" dirty="0">
                <a:latin typeface="+mj-lt"/>
              </a:rPr>
              <a:t>The Dementia Quality at Home High-Level Workflow </a:t>
            </a:r>
          </a:p>
        </p:txBody>
      </p:sp>
      <p:sp>
        <p:nvSpPr>
          <p:cNvPr id="5" name="TextBox 4">
            <a:extLst>
              <a:ext uri="{FF2B5EF4-FFF2-40B4-BE49-F238E27FC236}">
                <a16:creationId xmlns:a16="http://schemas.microsoft.com/office/drawing/2014/main" id="{2CE9D86A-D499-4F42-92EA-D797B48F8178}"/>
              </a:ext>
            </a:extLst>
          </p:cNvPr>
          <p:cNvSpPr txBox="1"/>
          <p:nvPr/>
        </p:nvSpPr>
        <p:spPr bwMode="auto">
          <a:xfrm>
            <a:off x="125895" y="6505297"/>
            <a:ext cx="3325815" cy="215444"/>
          </a:xfrm>
          <a:prstGeom prst="rect">
            <a:avLst/>
          </a:prstGeom>
          <a:noFill/>
          <a:ln w="19050" algn="ctr">
            <a:noFill/>
            <a:miter lim="800000"/>
            <a:headEnd/>
            <a:tailEnd/>
          </a:ln>
        </p:spPr>
        <p:txBody>
          <a:bodyPr wrap="square" lIns="0" tIns="0" rIns="0" bIns="0" rtlCol="0">
            <a:spAutoFit/>
          </a:bodyPr>
          <a:lstStyle/>
          <a:p>
            <a:pPr algn="r"/>
            <a:r>
              <a:rPr lang="en-US" sz="1400" i="1" dirty="0"/>
              <a:t>Possin et al., JAMA Internal Medicine, 2019</a:t>
            </a:r>
          </a:p>
        </p:txBody>
      </p:sp>
      <p:sp>
        <p:nvSpPr>
          <p:cNvPr id="3" name="TextBox 2">
            <a:extLst>
              <a:ext uri="{FF2B5EF4-FFF2-40B4-BE49-F238E27FC236}">
                <a16:creationId xmlns:a16="http://schemas.microsoft.com/office/drawing/2014/main" id="{96F1790F-EF19-492F-9DF5-1948B8FDB1E4}"/>
              </a:ext>
            </a:extLst>
          </p:cNvPr>
          <p:cNvSpPr txBox="1"/>
          <p:nvPr/>
        </p:nvSpPr>
        <p:spPr>
          <a:xfrm>
            <a:off x="347653" y="2767280"/>
            <a:ext cx="3637938" cy="1938992"/>
          </a:xfrm>
          <a:prstGeom prst="rect">
            <a:avLst/>
          </a:prstGeom>
          <a:solidFill>
            <a:schemeClr val="accent1"/>
          </a:solidFill>
          <a:ln>
            <a:solidFill>
              <a:schemeClr val="accent1"/>
            </a:solidFill>
          </a:ln>
        </p:spPr>
        <p:txBody>
          <a:bodyPr wrap="square" rtlCol="0">
            <a:spAutoFit/>
          </a:bodyPr>
          <a:lstStyle/>
          <a:p>
            <a:r>
              <a:rPr lang="en-US" sz="2000" dirty="0">
                <a:solidFill>
                  <a:schemeClr val="bg1"/>
                </a:solidFill>
              </a:rPr>
              <a:t>Needs Assessment by Champion: </a:t>
            </a:r>
          </a:p>
          <a:p>
            <a:pPr marL="457200" indent="-457200">
              <a:buAutoNum type="arabicPeriod"/>
            </a:pPr>
            <a:r>
              <a:rPr lang="en-US" sz="2000" b="1" u="sng" dirty="0">
                <a:solidFill>
                  <a:schemeClr val="bg1"/>
                </a:solidFill>
              </a:rPr>
              <a:t>Main Purpose:  help Prioritize</a:t>
            </a:r>
            <a:r>
              <a:rPr lang="en-US" sz="2000" dirty="0">
                <a:solidFill>
                  <a:schemeClr val="bg1"/>
                </a:solidFill>
              </a:rPr>
              <a:t> implementation of the modules</a:t>
            </a:r>
          </a:p>
          <a:p>
            <a:pPr marL="457200" indent="-457200">
              <a:buAutoNum type="arabicPeriod"/>
            </a:pPr>
            <a:r>
              <a:rPr lang="en-US" sz="2000" dirty="0">
                <a:solidFill>
                  <a:schemeClr val="bg1"/>
                </a:solidFill>
              </a:rPr>
              <a:t>Implement modules approximately 1 / month</a:t>
            </a:r>
          </a:p>
        </p:txBody>
      </p:sp>
      <p:sp>
        <p:nvSpPr>
          <p:cNvPr id="11" name="TextBox 10">
            <a:extLst>
              <a:ext uri="{FF2B5EF4-FFF2-40B4-BE49-F238E27FC236}">
                <a16:creationId xmlns:a16="http://schemas.microsoft.com/office/drawing/2014/main" id="{34930902-9BB9-8D1B-AA07-A158D906C24B}"/>
              </a:ext>
            </a:extLst>
          </p:cNvPr>
          <p:cNvSpPr txBox="1"/>
          <p:nvPr/>
        </p:nvSpPr>
        <p:spPr>
          <a:xfrm>
            <a:off x="4695188" y="2190655"/>
            <a:ext cx="3365574" cy="707886"/>
          </a:xfrm>
          <a:prstGeom prst="rect">
            <a:avLst/>
          </a:prstGeom>
          <a:solidFill>
            <a:srgbClr val="00B050"/>
          </a:solidFill>
          <a:ln>
            <a:solidFill>
              <a:schemeClr val="accent1"/>
            </a:solidFill>
          </a:ln>
        </p:spPr>
        <p:txBody>
          <a:bodyPr wrap="square" rtlCol="0">
            <a:spAutoFit/>
          </a:bodyPr>
          <a:lstStyle/>
          <a:p>
            <a:pPr algn="ctr"/>
            <a:r>
              <a:rPr lang="en-US" sz="2000" dirty="0">
                <a:solidFill>
                  <a:schemeClr val="bg1"/>
                </a:solidFill>
              </a:rPr>
              <a:t>Medication Reconciliation and Review</a:t>
            </a:r>
          </a:p>
        </p:txBody>
      </p:sp>
      <p:sp>
        <p:nvSpPr>
          <p:cNvPr id="12" name="TextBox 11">
            <a:extLst>
              <a:ext uri="{FF2B5EF4-FFF2-40B4-BE49-F238E27FC236}">
                <a16:creationId xmlns:a16="http://schemas.microsoft.com/office/drawing/2014/main" id="{DBEEE061-8951-C36D-5B0A-45B79107BF0C}"/>
              </a:ext>
            </a:extLst>
          </p:cNvPr>
          <p:cNvSpPr txBox="1"/>
          <p:nvPr/>
        </p:nvSpPr>
        <p:spPr>
          <a:xfrm>
            <a:off x="4686378" y="3023800"/>
            <a:ext cx="3325816" cy="707886"/>
          </a:xfrm>
          <a:prstGeom prst="rect">
            <a:avLst/>
          </a:prstGeom>
          <a:solidFill>
            <a:srgbClr val="FFC000"/>
          </a:solidFill>
          <a:ln>
            <a:solidFill>
              <a:schemeClr val="accent1"/>
            </a:solidFill>
          </a:ln>
        </p:spPr>
        <p:txBody>
          <a:bodyPr wrap="square" rtlCol="0">
            <a:spAutoFit/>
          </a:bodyPr>
          <a:lstStyle/>
          <a:p>
            <a:pPr algn="ctr"/>
            <a:r>
              <a:rPr lang="en-US" sz="2000" dirty="0"/>
              <a:t>Safety Screen and Recommendations</a:t>
            </a:r>
          </a:p>
        </p:txBody>
      </p:sp>
      <p:sp>
        <p:nvSpPr>
          <p:cNvPr id="13" name="TextBox 12">
            <a:extLst>
              <a:ext uri="{FF2B5EF4-FFF2-40B4-BE49-F238E27FC236}">
                <a16:creationId xmlns:a16="http://schemas.microsoft.com/office/drawing/2014/main" id="{5F9C2660-41F6-130A-BA7E-3104B3DCF5B7}"/>
              </a:ext>
            </a:extLst>
          </p:cNvPr>
          <p:cNvSpPr txBox="1"/>
          <p:nvPr/>
        </p:nvSpPr>
        <p:spPr>
          <a:xfrm>
            <a:off x="4686379" y="3867507"/>
            <a:ext cx="3325815" cy="707886"/>
          </a:xfrm>
          <a:prstGeom prst="rect">
            <a:avLst/>
          </a:prstGeom>
          <a:solidFill>
            <a:srgbClr val="7030A0"/>
          </a:solidFill>
          <a:ln>
            <a:solidFill>
              <a:schemeClr val="accent1"/>
            </a:solidFill>
          </a:ln>
        </p:spPr>
        <p:txBody>
          <a:bodyPr wrap="square" rtlCol="0">
            <a:spAutoFit/>
          </a:bodyPr>
          <a:lstStyle/>
          <a:p>
            <a:pPr algn="ctr"/>
            <a:r>
              <a:rPr lang="en-US" sz="2000" dirty="0">
                <a:solidFill>
                  <a:schemeClr val="bg1"/>
                </a:solidFill>
              </a:rPr>
              <a:t>Community Resources and Caregiver Education</a:t>
            </a:r>
          </a:p>
        </p:txBody>
      </p:sp>
      <p:sp>
        <p:nvSpPr>
          <p:cNvPr id="14" name="TextBox 13">
            <a:extLst>
              <a:ext uri="{FF2B5EF4-FFF2-40B4-BE49-F238E27FC236}">
                <a16:creationId xmlns:a16="http://schemas.microsoft.com/office/drawing/2014/main" id="{538625B3-ADBA-7285-C4B1-D4EB370698B4}"/>
              </a:ext>
            </a:extLst>
          </p:cNvPr>
          <p:cNvSpPr txBox="1"/>
          <p:nvPr/>
        </p:nvSpPr>
        <p:spPr>
          <a:xfrm>
            <a:off x="4705505" y="4715992"/>
            <a:ext cx="3344941" cy="400110"/>
          </a:xfrm>
          <a:prstGeom prst="rect">
            <a:avLst/>
          </a:prstGeom>
          <a:solidFill>
            <a:srgbClr val="002060"/>
          </a:solidFill>
          <a:ln>
            <a:solidFill>
              <a:schemeClr val="accent1"/>
            </a:solidFill>
          </a:ln>
        </p:spPr>
        <p:txBody>
          <a:bodyPr wrap="square" rtlCol="0">
            <a:spAutoFit/>
          </a:bodyPr>
          <a:lstStyle/>
          <a:p>
            <a:pPr algn="ctr"/>
            <a:r>
              <a:rPr lang="en-US" sz="2000" dirty="0">
                <a:solidFill>
                  <a:schemeClr val="bg1"/>
                </a:solidFill>
              </a:rPr>
              <a:t>Caregiver Well-being</a:t>
            </a:r>
          </a:p>
        </p:txBody>
      </p:sp>
      <p:sp>
        <p:nvSpPr>
          <p:cNvPr id="15" name="TextBox 14">
            <a:extLst>
              <a:ext uri="{FF2B5EF4-FFF2-40B4-BE49-F238E27FC236}">
                <a16:creationId xmlns:a16="http://schemas.microsoft.com/office/drawing/2014/main" id="{D4698AD0-9D32-FFDC-7419-6B9F8C92A481}"/>
              </a:ext>
            </a:extLst>
          </p:cNvPr>
          <p:cNvSpPr txBox="1"/>
          <p:nvPr/>
        </p:nvSpPr>
        <p:spPr>
          <a:xfrm>
            <a:off x="4705505" y="5269990"/>
            <a:ext cx="3325815" cy="400110"/>
          </a:xfrm>
          <a:prstGeom prst="rect">
            <a:avLst/>
          </a:prstGeom>
          <a:solidFill>
            <a:srgbClr val="C832C4"/>
          </a:solidFill>
          <a:ln>
            <a:solidFill>
              <a:schemeClr val="accent1"/>
            </a:solidFill>
          </a:ln>
        </p:spPr>
        <p:txBody>
          <a:bodyPr wrap="square" rtlCol="0">
            <a:spAutoFit/>
          </a:bodyPr>
          <a:lstStyle/>
          <a:p>
            <a:pPr algn="ctr"/>
            <a:r>
              <a:rPr lang="en-US" sz="2000" dirty="0">
                <a:solidFill>
                  <a:schemeClr val="bg1"/>
                </a:solidFill>
              </a:rPr>
              <a:t>Behavior Management</a:t>
            </a:r>
          </a:p>
        </p:txBody>
      </p:sp>
      <p:sp>
        <p:nvSpPr>
          <p:cNvPr id="16" name="TextBox 15">
            <a:extLst>
              <a:ext uri="{FF2B5EF4-FFF2-40B4-BE49-F238E27FC236}">
                <a16:creationId xmlns:a16="http://schemas.microsoft.com/office/drawing/2014/main" id="{E1932CA4-6C1B-30DB-7F81-F6E2838E9F87}"/>
              </a:ext>
            </a:extLst>
          </p:cNvPr>
          <p:cNvSpPr txBox="1"/>
          <p:nvPr/>
        </p:nvSpPr>
        <p:spPr>
          <a:xfrm>
            <a:off x="4705505" y="5797411"/>
            <a:ext cx="3325815" cy="707886"/>
          </a:xfrm>
          <a:prstGeom prst="rect">
            <a:avLst/>
          </a:prstGeom>
          <a:solidFill>
            <a:srgbClr val="92D050"/>
          </a:solidFill>
          <a:ln>
            <a:solidFill>
              <a:schemeClr val="accent1"/>
            </a:solidFill>
          </a:ln>
        </p:spPr>
        <p:txBody>
          <a:bodyPr wrap="square" rtlCol="0">
            <a:spAutoFit/>
          </a:bodyPr>
          <a:lstStyle/>
          <a:p>
            <a:pPr algn="ctr"/>
            <a:r>
              <a:rPr lang="en-US" sz="2000" dirty="0">
                <a:solidFill>
                  <a:schemeClr val="bg1"/>
                </a:solidFill>
              </a:rPr>
              <a:t>Decision Making and Advance Care Planning</a:t>
            </a:r>
          </a:p>
        </p:txBody>
      </p:sp>
      <p:cxnSp>
        <p:nvCxnSpPr>
          <p:cNvPr id="7" name="Straight Arrow Connector 6">
            <a:extLst>
              <a:ext uri="{FF2B5EF4-FFF2-40B4-BE49-F238E27FC236}">
                <a16:creationId xmlns:a16="http://schemas.microsoft.com/office/drawing/2014/main" id="{4F9500CE-0DB3-C0D1-E067-A84D5DEB48E5}"/>
              </a:ext>
            </a:extLst>
          </p:cNvPr>
          <p:cNvCxnSpPr>
            <a:cxnSpLocks/>
          </p:cNvCxnSpPr>
          <p:nvPr/>
        </p:nvCxnSpPr>
        <p:spPr>
          <a:xfrm>
            <a:off x="4104861" y="4072340"/>
            <a:ext cx="47707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AFEBF9E-6EE2-2588-3D0D-1CBA6964E9CA}"/>
              </a:ext>
            </a:extLst>
          </p:cNvPr>
          <p:cNvSpPr txBox="1"/>
          <p:nvPr/>
        </p:nvSpPr>
        <p:spPr>
          <a:xfrm>
            <a:off x="4684872" y="1272209"/>
            <a:ext cx="3365574" cy="461665"/>
          </a:xfrm>
          <a:prstGeom prst="rect">
            <a:avLst/>
          </a:prstGeom>
          <a:noFill/>
          <a:ln>
            <a:solidFill>
              <a:schemeClr val="tx1"/>
            </a:solidFill>
          </a:ln>
        </p:spPr>
        <p:txBody>
          <a:bodyPr wrap="square" rtlCol="0">
            <a:spAutoFit/>
          </a:bodyPr>
          <a:lstStyle/>
          <a:p>
            <a:pPr algn="ctr"/>
            <a:r>
              <a:rPr lang="en-US" sz="2400" dirty="0"/>
              <a:t>The Modules</a:t>
            </a:r>
          </a:p>
        </p:txBody>
      </p:sp>
      <p:sp>
        <p:nvSpPr>
          <p:cNvPr id="17" name="TextBox 16">
            <a:extLst>
              <a:ext uri="{FF2B5EF4-FFF2-40B4-BE49-F238E27FC236}">
                <a16:creationId xmlns:a16="http://schemas.microsoft.com/office/drawing/2014/main" id="{888CED28-7784-9E81-A9DA-592BE3BAE60B}"/>
              </a:ext>
            </a:extLst>
          </p:cNvPr>
          <p:cNvSpPr txBox="1"/>
          <p:nvPr/>
        </p:nvSpPr>
        <p:spPr>
          <a:xfrm>
            <a:off x="483835" y="1272209"/>
            <a:ext cx="3365574" cy="461665"/>
          </a:xfrm>
          <a:prstGeom prst="rect">
            <a:avLst/>
          </a:prstGeom>
          <a:noFill/>
          <a:ln>
            <a:solidFill>
              <a:schemeClr val="tx1"/>
            </a:solidFill>
          </a:ln>
        </p:spPr>
        <p:txBody>
          <a:bodyPr wrap="square" rtlCol="0">
            <a:spAutoFit/>
          </a:bodyPr>
          <a:lstStyle/>
          <a:p>
            <a:pPr algn="ctr"/>
            <a:r>
              <a:rPr lang="en-US" sz="2400" dirty="0"/>
              <a:t>The Needs Assessment</a:t>
            </a:r>
          </a:p>
        </p:txBody>
      </p:sp>
      <p:cxnSp>
        <p:nvCxnSpPr>
          <p:cNvPr id="18" name="Straight Arrow Connector 17">
            <a:extLst>
              <a:ext uri="{FF2B5EF4-FFF2-40B4-BE49-F238E27FC236}">
                <a16:creationId xmlns:a16="http://schemas.microsoft.com/office/drawing/2014/main" id="{D3103DE2-7C08-1AA5-349A-371FD15ECD7F}"/>
              </a:ext>
            </a:extLst>
          </p:cNvPr>
          <p:cNvCxnSpPr>
            <a:cxnSpLocks/>
          </p:cNvCxnSpPr>
          <p:nvPr/>
        </p:nvCxnSpPr>
        <p:spPr>
          <a:xfrm>
            <a:off x="3985591" y="1473833"/>
            <a:ext cx="47707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43E3FC2-0631-CB58-E108-866C771CC1F4}"/>
              </a:ext>
            </a:extLst>
          </p:cNvPr>
          <p:cNvCxnSpPr>
            <a:cxnSpLocks/>
          </p:cNvCxnSpPr>
          <p:nvPr/>
        </p:nvCxnSpPr>
        <p:spPr>
          <a:xfrm>
            <a:off x="8235903" y="1473833"/>
            <a:ext cx="47707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AD2460A-3E73-1669-51CD-474BB266CAE9}"/>
              </a:ext>
            </a:extLst>
          </p:cNvPr>
          <p:cNvSpPr txBox="1"/>
          <p:nvPr/>
        </p:nvSpPr>
        <p:spPr>
          <a:xfrm>
            <a:off x="8826426" y="1278322"/>
            <a:ext cx="3239678" cy="446276"/>
          </a:xfrm>
          <a:prstGeom prst="rect">
            <a:avLst/>
          </a:prstGeom>
          <a:noFill/>
          <a:ln>
            <a:solidFill>
              <a:schemeClr val="tx1"/>
            </a:solidFill>
          </a:ln>
        </p:spPr>
        <p:txBody>
          <a:bodyPr wrap="square" rtlCol="0">
            <a:spAutoFit/>
          </a:bodyPr>
          <a:lstStyle/>
          <a:p>
            <a:pPr algn="ctr"/>
            <a:r>
              <a:rPr lang="en-US" sz="2300" dirty="0"/>
              <a:t>The Ongoing Intervention</a:t>
            </a:r>
          </a:p>
        </p:txBody>
      </p:sp>
      <p:sp>
        <p:nvSpPr>
          <p:cNvPr id="21" name="TextBox 20">
            <a:extLst>
              <a:ext uri="{FF2B5EF4-FFF2-40B4-BE49-F238E27FC236}">
                <a16:creationId xmlns:a16="http://schemas.microsoft.com/office/drawing/2014/main" id="{B1AC9712-9C77-F171-634A-3A603C5E569C}"/>
              </a:ext>
            </a:extLst>
          </p:cNvPr>
          <p:cNvSpPr txBox="1"/>
          <p:nvPr/>
        </p:nvSpPr>
        <p:spPr>
          <a:xfrm>
            <a:off x="8826426" y="2190655"/>
            <a:ext cx="3239678" cy="3170099"/>
          </a:xfrm>
          <a:prstGeom prst="rect">
            <a:avLst/>
          </a:prstGeom>
          <a:solidFill>
            <a:srgbClr val="FF0000"/>
          </a:solidFill>
        </p:spPr>
        <p:txBody>
          <a:bodyPr wrap="square" rtlCol="0">
            <a:spAutoFit/>
          </a:bodyPr>
          <a:lstStyle/>
          <a:p>
            <a:pPr marL="0" indent="0">
              <a:buNone/>
            </a:pPr>
            <a:r>
              <a:rPr lang="en-US" sz="2000" dirty="0">
                <a:solidFill>
                  <a:schemeClr val="bg1"/>
                </a:solidFill>
              </a:rPr>
              <a:t>Implement modules – approximately 1 / month (can do more per month and more than one at a time) </a:t>
            </a:r>
          </a:p>
          <a:p>
            <a:pPr marL="0" indent="0">
              <a:buNone/>
            </a:pPr>
            <a:endParaRPr lang="en-US" sz="2000" dirty="0">
              <a:solidFill>
                <a:schemeClr val="bg1"/>
              </a:solidFill>
            </a:endParaRPr>
          </a:p>
          <a:p>
            <a:pPr marL="0" indent="0">
              <a:buNone/>
            </a:pPr>
            <a:r>
              <a:rPr lang="en-US" sz="2000" dirty="0">
                <a:solidFill>
                  <a:schemeClr val="bg1"/>
                </a:solidFill>
              </a:rPr>
              <a:t>Patient continues to receive care and may benefit from “booster” sessions</a:t>
            </a:r>
          </a:p>
          <a:p>
            <a:pPr marL="0" indent="0">
              <a:buNone/>
            </a:pPr>
            <a:endParaRPr lang="en-US" sz="2000" dirty="0">
              <a:solidFill>
                <a:schemeClr val="bg1"/>
              </a:solidFill>
            </a:endParaRPr>
          </a:p>
          <a:p>
            <a:pPr marL="0" indent="0">
              <a:buNone/>
            </a:pPr>
            <a:r>
              <a:rPr lang="en-US" sz="2000" dirty="0">
                <a:solidFill>
                  <a:schemeClr val="bg1"/>
                </a:solidFill>
              </a:rPr>
              <a:t>Biweekly case conferences</a:t>
            </a:r>
          </a:p>
        </p:txBody>
      </p:sp>
      <p:cxnSp>
        <p:nvCxnSpPr>
          <p:cNvPr id="22" name="Straight Arrow Connector 21">
            <a:extLst>
              <a:ext uri="{FF2B5EF4-FFF2-40B4-BE49-F238E27FC236}">
                <a16:creationId xmlns:a16="http://schemas.microsoft.com/office/drawing/2014/main" id="{47A27C1F-A858-B118-2AE0-EF53F006EC82}"/>
              </a:ext>
            </a:extLst>
          </p:cNvPr>
          <p:cNvCxnSpPr>
            <a:cxnSpLocks/>
          </p:cNvCxnSpPr>
          <p:nvPr/>
        </p:nvCxnSpPr>
        <p:spPr>
          <a:xfrm>
            <a:off x="8295215" y="4072340"/>
            <a:ext cx="47707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E0B8899-BFEA-20FE-5AF6-CC8DE765DC38}"/>
              </a:ext>
            </a:extLst>
          </p:cNvPr>
          <p:cNvSpPr txBox="1"/>
          <p:nvPr/>
        </p:nvSpPr>
        <p:spPr>
          <a:xfrm>
            <a:off x="8826427" y="5594413"/>
            <a:ext cx="3239678" cy="923330"/>
          </a:xfrm>
          <a:prstGeom prst="rect">
            <a:avLst/>
          </a:prstGeom>
          <a:solidFill>
            <a:schemeClr val="bg2"/>
          </a:solidFill>
          <a:ln>
            <a:solidFill>
              <a:schemeClr val="tx1"/>
            </a:solidFill>
          </a:ln>
        </p:spPr>
        <p:txBody>
          <a:bodyPr wrap="square" rtlCol="0">
            <a:spAutoFit/>
          </a:bodyPr>
          <a:lstStyle/>
          <a:p>
            <a:pPr algn="ctr"/>
            <a:r>
              <a:rPr lang="en-US" dirty="0"/>
              <a:t>Outcomes: feasibility and acceptability of the intervention for the practice and the dyads</a:t>
            </a:r>
          </a:p>
        </p:txBody>
      </p:sp>
    </p:spTree>
    <p:extLst>
      <p:ext uri="{BB962C8B-B14F-4D97-AF65-F5344CB8AC3E}">
        <p14:creationId xmlns:p14="http://schemas.microsoft.com/office/powerpoint/2010/main" val="214019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C487-1D7F-8520-3E48-29AD443C6E4C}"/>
              </a:ext>
            </a:extLst>
          </p:cNvPr>
          <p:cNvSpPr>
            <a:spLocks noGrp="1"/>
          </p:cNvSpPr>
          <p:nvPr>
            <p:ph type="title"/>
          </p:nvPr>
        </p:nvSpPr>
        <p:spPr/>
        <p:txBody>
          <a:bodyPr/>
          <a:lstStyle/>
          <a:p>
            <a:r>
              <a:rPr lang="en-US" dirty="0"/>
              <a:t>Recruitment</a:t>
            </a:r>
          </a:p>
        </p:txBody>
      </p:sp>
      <p:sp>
        <p:nvSpPr>
          <p:cNvPr id="3" name="Content Placeholder 2">
            <a:extLst>
              <a:ext uri="{FF2B5EF4-FFF2-40B4-BE49-F238E27FC236}">
                <a16:creationId xmlns:a16="http://schemas.microsoft.com/office/drawing/2014/main" id="{40CAF921-03C3-CDA3-5DD5-EA4A8413A31B}"/>
              </a:ext>
            </a:extLst>
          </p:cNvPr>
          <p:cNvSpPr>
            <a:spLocks noGrp="1"/>
          </p:cNvSpPr>
          <p:nvPr>
            <p:ph idx="1"/>
          </p:nvPr>
        </p:nvSpPr>
        <p:spPr/>
        <p:txBody>
          <a:bodyPr>
            <a:normAutofit/>
          </a:bodyPr>
          <a:lstStyle/>
          <a:p>
            <a:r>
              <a:rPr lang="en-US" dirty="0"/>
              <a:t>Each site to recruit 25 dyads</a:t>
            </a:r>
          </a:p>
          <a:p>
            <a:endParaRPr lang="en-US" dirty="0"/>
          </a:p>
          <a:p>
            <a:r>
              <a:rPr lang="en-US" dirty="0"/>
              <a:t>Recruitment will be staggered - not expected to recruit and start intervention on 25 dyads in month 1</a:t>
            </a:r>
          </a:p>
          <a:p>
            <a:endParaRPr lang="en-US" dirty="0"/>
          </a:p>
          <a:p>
            <a:r>
              <a:rPr lang="en-US" dirty="0"/>
              <a:t>We don’t expect all 25 dyads to experience all modules over the 6-month pilot just because of the time-limited pilot</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66957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FFEA-F82B-4318-8A79-376381BBECBD}"/>
              </a:ext>
            </a:extLst>
          </p:cNvPr>
          <p:cNvSpPr>
            <a:spLocks noGrp="1"/>
          </p:cNvSpPr>
          <p:nvPr>
            <p:ph type="title"/>
          </p:nvPr>
        </p:nvSpPr>
        <p:spPr/>
        <p:txBody>
          <a:bodyPr/>
          <a:lstStyle/>
          <a:p>
            <a:r>
              <a:rPr lang="en-US" dirty="0"/>
              <a:t>Recruitment Process – Similar to Focus Group Recruitment</a:t>
            </a:r>
          </a:p>
        </p:txBody>
      </p:sp>
      <p:sp>
        <p:nvSpPr>
          <p:cNvPr id="3" name="Content Placeholder 2">
            <a:extLst>
              <a:ext uri="{FF2B5EF4-FFF2-40B4-BE49-F238E27FC236}">
                <a16:creationId xmlns:a16="http://schemas.microsoft.com/office/drawing/2014/main" id="{2BF0E5E2-68DA-4054-9345-DA77522E1906}"/>
              </a:ext>
            </a:extLst>
          </p:cNvPr>
          <p:cNvSpPr>
            <a:spLocks noGrp="1"/>
          </p:cNvSpPr>
          <p:nvPr>
            <p:ph idx="1"/>
          </p:nvPr>
        </p:nvSpPr>
        <p:spPr>
          <a:xfrm>
            <a:off x="838200" y="1825625"/>
            <a:ext cx="10515600" cy="4883299"/>
          </a:xfrm>
        </p:spPr>
        <p:txBody>
          <a:bodyPr vert="horz" lIns="91440" tIns="45720" rIns="91440" bIns="45720" rtlCol="0" anchor="t">
            <a:normAutofit fontScale="92500" lnSpcReduction="10000"/>
          </a:bodyPr>
          <a:lstStyle/>
          <a:p>
            <a:r>
              <a:rPr lang="en-US" dirty="0"/>
              <a:t>You can start (if you haven’t already) to identify recruits – </a:t>
            </a:r>
          </a:p>
          <a:p>
            <a:r>
              <a:rPr lang="en-US" dirty="0"/>
              <a:t>You will  obtain permission for Hopkins/MGB to enroll dyads – </a:t>
            </a:r>
          </a:p>
          <a:p>
            <a:pPr lvl="1"/>
            <a:r>
              <a:rPr lang="en-US" dirty="0"/>
              <a:t>OK to enroll folks who were in the focus groups </a:t>
            </a:r>
          </a:p>
          <a:p>
            <a:r>
              <a:rPr lang="en-US" dirty="0" err="1"/>
              <a:t>REDCap</a:t>
            </a:r>
            <a:r>
              <a:rPr lang="en-US" dirty="0"/>
              <a:t> process similar to recruitment for focus groups</a:t>
            </a:r>
          </a:p>
          <a:p>
            <a:r>
              <a:rPr lang="en-US" dirty="0"/>
              <a:t>THE PROCESS:</a:t>
            </a:r>
          </a:p>
          <a:p>
            <a:pPr marL="514350" indent="-514350">
              <a:buAutoNum type="arabicPeriod"/>
            </a:pPr>
            <a:r>
              <a:rPr lang="en-US">
                <a:ea typeface="Calibri" panose="020F0502020204030204"/>
                <a:cs typeface="Calibri" panose="020F0502020204030204"/>
              </a:rPr>
              <a:t>Identify dyads with a) diagnosis of dementia, b) functional impairment, c) </a:t>
            </a:r>
            <a:r>
              <a:rPr lang="en-US" dirty="0">
                <a:ea typeface="Calibri" panose="020F0502020204030204"/>
                <a:cs typeface="Calibri" panose="020F0502020204030204"/>
              </a:rPr>
              <a:t>behavioral symptoms, and d)any level of caregiver distress.</a:t>
            </a:r>
          </a:p>
          <a:p>
            <a:pPr marL="514350" indent="-514350">
              <a:buAutoNum type="arabicPeriod"/>
            </a:pPr>
            <a:r>
              <a:rPr lang="en-US" dirty="0">
                <a:ea typeface="Calibri" panose="020F0502020204030204"/>
                <a:cs typeface="Calibri" panose="020F0502020204030204"/>
              </a:rPr>
              <a:t>Contact caregiver and assess willingness to participate.</a:t>
            </a:r>
          </a:p>
          <a:p>
            <a:pPr marL="514350" indent="-514350">
              <a:buAutoNum type="arabicPeriod"/>
            </a:pPr>
            <a:r>
              <a:rPr lang="en-US" dirty="0">
                <a:ea typeface="Calibri" panose="020F0502020204030204"/>
                <a:cs typeface="Calibri" panose="020F0502020204030204"/>
              </a:rPr>
              <a:t>Ask caregiver if they are comfortable with a MGH team member reaching out to them.</a:t>
            </a:r>
          </a:p>
          <a:p>
            <a:pPr marL="514350" indent="-514350">
              <a:buAutoNum type="arabicPeriod"/>
            </a:pPr>
            <a:r>
              <a:rPr lang="en-US" dirty="0">
                <a:ea typeface="Calibri" panose="020F0502020204030204"/>
                <a:cs typeface="Calibri" panose="020F0502020204030204"/>
              </a:rPr>
              <a:t>Fill in the </a:t>
            </a:r>
            <a:r>
              <a:rPr lang="en-US" dirty="0" err="1">
                <a:ea typeface="Calibri" panose="020F0502020204030204"/>
                <a:cs typeface="Calibri" panose="020F0502020204030204"/>
              </a:rPr>
              <a:t>RedCap</a:t>
            </a:r>
            <a:r>
              <a:rPr lang="en-US" dirty="0">
                <a:ea typeface="Calibri" panose="020F0502020204030204"/>
                <a:cs typeface="Calibri" panose="020F0502020204030204"/>
              </a:rPr>
              <a:t> screener with patient dementia characteristics and caregiver demographic information.</a:t>
            </a:r>
          </a:p>
        </p:txBody>
      </p:sp>
    </p:spTree>
    <p:extLst>
      <p:ext uri="{BB962C8B-B14F-4D97-AF65-F5344CB8AC3E}">
        <p14:creationId xmlns:p14="http://schemas.microsoft.com/office/powerpoint/2010/main" val="427754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F73396-1255-909F-F780-8FFE982A47FB}"/>
              </a:ext>
            </a:extLst>
          </p:cNvPr>
          <p:cNvSpPr>
            <a:spLocks noGrp="1"/>
          </p:cNvSpPr>
          <p:nvPr>
            <p:ph type="title"/>
          </p:nvPr>
        </p:nvSpPr>
        <p:spPr/>
        <p:txBody>
          <a:bodyPr>
            <a:normAutofit/>
          </a:bodyPr>
          <a:lstStyle/>
          <a:p>
            <a:r>
              <a:rPr lang="en-US" sz="4400" dirty="0"/>
              <a:t>What is a Module?</a:t>
            </a:r>
          </a:p>
        </p:txBody>
      </p:sp>
      <p:sp>
        <p:nvSpPr>
          <p:cNvPr id="4" name="Text Placeholder 3">
            <a:extLst>
              <a:ext uri="{FF2B5EF4-FFF2-40B4-BE49-F238E27FC236}">
                <a16:creationId xmlns:a16="http://schemas.microsoft.com/office/drawing/2014/main" id="{7A8B2322-0684-F035-B8F0-CF64E04D45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520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64A3-F54A-597E-F6B8-E658F99054FB}"/>
              </a:ext>
            </a:extLst>
          </p:cNvPr>
          <p:cNvSpPr>
            <a:spLocks noGrp="1"/>
          </p:cNvSpPr>
          <p:nvPr>
            <p:ph type="title"/>
          </p:nvPr>
        </p:nvSpPr>
        <p:spPr>
          <a:xfrm>
            <a:off x="419100" y="371435"/>
            <a:ext cx="11353800" cy="1325563"/>
          </a:xfrm>
        </p:spPr>
        <p:txBody>
          <a:bodyPr>
            <a:noAutofit/>
          </a:bodyPr>
          <a:lstStyle/>
          <a:p>
            <a:r>
              <a:rPr lang="en-US" sz="3200" dirty="0"/>
              <a:t>The Needs Assessment is Just the Start…</a:t>
            </a:r>
            <a:br>
              <a:rPr lang="en-US" sz="3200" dirty="0"/>
            </a:br>
            <a:r>
              <a:rPr lang="en-US" sz="3200" dirty="0"/>
              <a:t>After Prioritization Come the Modules…</a:t>
            </a:r>
            <a:r>
              <a:rPr lang="en-US" sz="3200" b="1" dirty="0">
                <a:solidFill>
                  <a:srgbClr val="FF0000"/>
                </a:solidFill>
              </a:rPr>
              <a:t>What is a Module?</a:t>
            </a:r>
          </a:p>
        </p:txBody>
      </p:sp>
      <p:sp>
        <p:nvSpPr>
          <p:cNvPr id="3" name="Content Placeholder 2">
            <a:extLst>
              <a:ext uri="{FF2B5EF4-FFF2-40B4-BE49-F238E27FC236}">
                <a16:creationId xmlns:a16="http://schemas.microsoft.com/office/drawing/2014/main" id="{D13B0417-3464-1415-40B3-E39D5854EB5C}"/>
              </a:ext>
            </a:extLst>
          </p:cNvPr>
          <p:cNvSpPr>
            <a:spLocks noGrp="1"/>
          </p:cNvSpPr>
          <p:nvPr>
            <p:ph idx="1"/>
          </p:nvPr>
        </p:nvSpPr>
        <p:spPr>
          <a:xfrm>
            <a:off x="317338" y="2141537"/>
            <a:ext cx="11697184" cy="4351338"/>
          </a:xfrm>
        </p:spPr>
        <p:txBody>
          <a:bodyPr>
            <a:normAutofit fontScale="85000" lnSpcReduction="20000"/>
          </a:bodyPr>
          <a:lstStyle/>
          <a:p>
            <a:r>
              <a:rPr lang="en-US" dirty="0">
                <a:solidFill>
                  <a:srgbClr val="FF0000"/>
                </a:solidFill>
              </a:rPr>
              <a:t>The Module </a:t>
            </a:r>
            <a:r>
              <a:rPr lang="en-US" dirty="0"/>
              <a:t>is where we:</a:t>
            </a:r>
          </a:p>
          <a:p>
            <a:pPr lvl="1"/>
            <a:r>
              <a:rPr lang="en-US" dirty="0"/>
              <a:t>Take the data from the Needs Assessment to inform prioritization and status of caregiver and patient, then… </a:t>
            </a:r>
          </a:p>
          <a:p>
            <a:pPr lvl="1"/>
            <a:r>
              <a:rPr lang="en-US" dirty="0"/>
              <a:t>Do a deeper dive, then…</a:t>
            </a:r>
          </a:p>
          <a:p>
            <a:pPr lvl="1"/>
            <a:r>
              <a:rPr lang="en-US" b="1" dirty="0"/>
              <a:t>Begin the detailed work </a:t>
            </a:r>
            <a:r>
              <a:rPr lang="en-US" dirty="0"/>
              <a:t>on the problem</a:t>
            </a:r>
          </a:p>
          <a:p>
            <a:pPr lvl="1"/>
            <a:endParaRPr lang="en-US" dirty="0"/>
          </a:p>
          <a:p>
            <a:r>
              <a:rPr lang="en-US" dirty="0"/>
              <a:t>General structure of each Module – each Module has a checklist with 4 components</a:t>
            </a:r>
          </a:p>
          <a:p>
            <a:pPr marL="457200" lvl="1" indent="0">
              <a:buNone/>
            </a:pPr>
            <a:r>
              <a:rPr lang="en-US" b="1" dirty="0"/>
              <a:t>1. </a:t>
            </a:r>
            <a:r>
              <a:rPr lang="en-US" b="1" dirty="0">
                <a:solidFill>
                  <a:srgbClr val="FF0000"/>
                </a:solidFill>
              </a:rPr>
              <a:t>Screening</a:t>
            </a:r>
            <a:r>
              <a:rPr lang="en-US" dirty="0"/>
              <a:t> and / or clarification questions – the deeper dive</a:t>
            </a:r>
          </a:p>
          <a:p>
            <a:pPr marL="457200" lvl="1" indent="0">
              <a:buNone/>
            </a:pPr>
            <a:r>
              <a:rPr lang="en-US" b="1" dirty="0"/>
              <a:t>2. </a:t>
            </a:r>
            <a:r>
              <a:rPr lang="en-US" b="1" dirty="0">
                <a:solidFill>
                  <a:srgbClr val="FF0000"/>
                </a:solidFill>
              </a:rPr>
              <a:t>Care Planning</a:t>
            </a:r>
            <a:r>
              <a:rPr lang="en-US" dirty="0"/>
              <a:t>: Approaches to planning for the problem, e.g.:</a:t>
            </a:r>
          </a:p>
          <a:p>
            <a:pPr lvl="2"/>
            <a:r>
              <a:rPr lang="en-US" dirty="0"/>
              <a:t>Defining goals and collaborative goal setting</a:t>
            </a:r>
          </a:p>
          <a:p>
            <a:pPr lvl="2"/>
            <a:r>
              <a:rPr lang="en-US" dirty="0"/>
              <a:t>Care planning with caregiver</a:t>
            </a:r>
          </a:p>
          <a:p>
            <a:pPr marL="457200" lvl="1" indent="0">
              <a:buNone/>
            </a:pPr>
            <a:r>
              <a:rPr lang="en-US" b="1" dirty="0"/>
              <a:t>3. </a:t>
            </a:r>
            <a:r>
              <a:rPr lang="en-US" b="1" dirty="0">
                <a:solidFill>
                  <a:srgbClr val="FF0000"/>
                </a:solidFill>
              </a:rPr>
              <a:t>Educating caregivers</a:t>
            </a:r>
          </a:p>
          <a:p>
            <a:pPr lvl="2"/>
            <a:r>
              <a:rPr lang="en-US" dirty="0"/>
              <a:t>Providing and / or linking to resources</a:t>
            </a:r>
          </a:p>
          <a:p>
            <a:pPr lvl="2"/>
            <a:r>
              <a:rPr lang="en-US" dirty="0"/>
              <a:t>Follow up</a:t>
            </a:r>
          </a:p>
          <a:p>
            <a:pPr marL="457200" lvl="1" indent="0">
              <a:buNone/>
            </a:pPr>
            <a:r>
              <a:rPr lang="en-US" b="1" dirty="0"/>
              <a:t>4. </a:t>
            </a:r>
            <a:r>
              <a:rPr lang="en-US" b="1" dirty="0">
                <a:solidFill>
                  <a:srgbClr val="FF0000"/>
                </a:solidFill>
              </a:rPr>
              <a:t>Documentation</a:t>
            </a:r>
            <a:r>
              <a:rPr lang="en-US" dirty="0"/>
              <a:t> in medical record – each checklist has text that can be turned into EPIC </a:t>
            </a:r>
            <a:r>
              <a:rPr lang="en-US" dirty="0" err="1"/>
              <a:t>smartphrases</a:t>
            </a:r>
            <a:endParaRPr lang="en-US" dirty="0"/>
          </a:p>
          <a:p>
            <a:pPr lvl="1"/>
            <a:endParaRPr lang="en-US" dirty="0"/>
          </a:p>
        </p:txBody>
      </p:sp>
    </p:spTree>
    <p:extLst>
      <p:ext uri="{BB962C8B-B14F-4D97-AF65-F5344CB8AC3E}">
        <p14:creationId xmlns:p14="http://schemas.microsoft.com/office/powerpoint/2010/main" val="17185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E0447-845D-38B1-F8D1-A2D43725105E}"/>
              </a:ext>
            </a:extLst>
          </p:cNvPr>
          <p:cNvSpPr>
            <a:spLocks noGrp="1"/>
          </p:cNvSpPr>
          <p:nvPr>
            <p:ph type="title"/>
          </p:nvPr>
        </p:nvSpPr>
        <p:spPr/>
        <p:txBody>
          <a:bodyPr>
            <a:normAutofit/>
          </a:bodyPr>
          <a:lstStyle/>
          <a:p>
            <a:r>
              <a:rPr lang="en-US" sz="4800" dirty="0"/>
              <a:t>Training Overview</a:t>
            </a:r>
          </a:p>
        </p:txBody>
      </p:sp>
      <p:sp>
        <p:nvSpPr>
          <p:cNvPr id="5" name="Text Placeholder 4">
            <a:extLst>
              <a:ext uri="{FF2B5EF4-FFF2-40B4-BE49-F238E27FC236}">
                <a16:creationId xmlns:a16="http://schemas.microsoft.com/office/drawing/2014/main" id="{1CEE1BAF-B043-2B4D-3EA4-DEDDBFCD05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49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B5CA-313B-C93A-A52E-4DE8F8091E08}"/>
              </a:ext>
            </a:extLst>
          </p:cNvPr>
          <p:cNvSpPr>
            <a:spLocks noGrp="1"/>
          </p:cNvSpPr>
          <p:nvPr>
            <p:ph type="title"/>
          </p:nvPr>
        </p:nvSpPr>
        <p:spPr>
          <a:xfrm>
            <a:off x="838200" y="0"/>
            <a:ext cx="10515600" cy="1325563"/>
          </a:xfrm>
        </p:spPr>
        <p:txBody>
          <a:bodyPr>
            <a:normAutofit/>
          </a:bodyPr>
          <a:lstStyle/>
          <a:p>
            <a:r>
              <a:rPr lang="en-US" sz="3600" dirty="0"/>
              <a:t>Skill Building and Support - Training Overview</a:t>
            </a:r>
            <a:endParaRPr lang="en-US" sz="3600" dirty="0">
              <a:solidFill>
                <a:srgbClr val="FF0000"/>
              </a:solidFill>
            </a:endParaRPr>
          </a:p>
        </p:txBody>
      </p:sp>
      <p:sp>
        <p:nvSpPr>
          <p:cNvPr id="4" name="Content Placeholder 3">
            <a:extLst>
              <a:ext uri="{FF2B5EF4-FFF2-40B4-BE49-F238E27FC236}">
                <a16:creationId xmlns:a16="http://schemas.microsoft.com/office/drawing/2014/main" id="{C4D683BB-5C53-6715-D43A-AE81AB8E2A38}"/>
              </a:ext>
            </a:extLst>
          </p:cNvPr>
          <p:cNvSpPr>
            <a:spLocks noGrp="1"/>
          </p:cNvSpPr>
          <p:nvPr>
            <p:ph idx="1"/>
          </p:nvPr>
        </p:nvSpPr>
        <p:spPr>
          <a:xfrm>
            <a:off x="838200" y="1437080"/>
            <a:ext cx="10515600" cy="5145190"/>
          </a:xfrm>
        </p:spPr>
        <p:txBody>
          <a:bodyPr>
            <a:normAutofit/>
          </a:bodyPr>
          <a:lstStyle/>
          <a:p>
            <a:pPr marL="457200" indent="-457200">
              <a:buFont typeface="+mj-lt"/>
              <a:buAutoNum type="arabicPeriod"/>
            </a:pPr>
            <a:r>
              <a:rPr lang="en-US" sz="2400" dirty="0"/>
              <a:t>Prime Directive: Helping Caregiver feels heard and understood</a:t>
            </a:r>
          </a:p>
          <a:p>
            <a:pPr marL="457200" indent="-457200">
              <a:buFont typeface="+mj-lt"/>
              <a:buAutoNum type="arabicPeriod"/>
            </a:pPr>
            <a:r>
              <a:rPr lang="en-US" sz="2400" dirty="0"/>
              <a:t>Purpose and how to do the needs assessment</a:t>
            </a:r>
          </a:p>
          <a:p>
            <a:pPr marL="457200" indent="-457200">
              <a:buFont typeface="+mj-lt"/>
              <a:buAutoNum type="arabicPeriod"/>
            </a:pPr>
            <a:r>
              <a:rPr lang="en-US" sz="2400" dirty="0"/>
              <a:t>Module prioritization process based on the needs assessment</a:t>
            </a:r>
          </a:p>
          <a:p>
            <a:pPr marL="457200" indent="-457200">
              <a:buFont typeface="+mj-lt"/>
              <a:buAutoNum type="arabicPeriod"/>
            </a:pPr>
            <a:r>
              <a:rPr lang="en-US" sz="2400" dirty="0"/>
              <a:t>Review of all modules</a:t>
            </a:r>
          </a:p>
          <a:p>
            <a:pPr marL="457200" indent="-457200">
              <a:buFont typeface="+mj-lt"/>
              <a:buAutoNum type="arabicPeriod"/>
            </a:pPr>
            <a:r>
              <a:rPr lang="en-US" sz="2400" dirty="0"/>
              <a:t>Module implementation</a:t>
            </a:r>
          </a:p>
          <a:p>
            <a:pPr marL="457200" indent="-457200">
              <a:buFont typeface="+mj-lt"/>
              <a:buAutoNum type="arabicPeriod"/>
            </a:pPr>
            <a:r>
              <a:rPr lang="en-US" sz="2400" dirty="0"/>
              <a:t>Development of targeted resources information by the sites (you likely have this already)</a:t>
            </a:r>
          </a:p>
          <a:p>
            <a:pPr marL="457200" indent="-457200">
              <a:buFont typeface="+mj-lt"/>
              <a:buAutoNum type="arabicPeriod"/>
            </a:pPr>
            <a:r>
              <a:rPr lang="en-US" sz="2400" dirty="0"/>
              <a:t>Use of the Tracking Tool</a:t>
            </a:r>
          </a:p>
          <a:p>
            <a:pPr marL="457200" indent="-457200">
              <a:buFont typeface="+mj-lt"/>
              <a:buAutoNum type="arabicPeriod"/>
            </a:pPr>
            <a:r>
              <a:rPr lang="en-US" sz="2400" dirty="0"/>
              <a:t>Clinical case conferences (biweekly) to address care challenges</a:t>
            </a:r>
          </a:p>
        </p:txBody>
      </p:sp>
    </p:spTree>
    <p:extLst>
      <p:ext uri="{BB962C8B-B14F-4D97-AF65-F5344CB8AC3E}">
        <p14:creationId xmlns:p14="http://schemas.microsoft.com/office/powerpoint/2010/main" val="116655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Help Someone Feel Loved and Understood">
            <a:extLst>
              <a:ext uri="{FF2B5EF4-FFF2-40B4-BE49-F238E27FC236}">
                <a16:creationId xmlns:a16="http://schemas.microsoft.com/office/drawing/2014/main" id="{FE3EDE34-9AC6-54BF-8753-D90848B62D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 r="23135"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3700"/>
              <a:t>The Prime Directive</a:t>
            </a:r>
            <a:br>
              <a:rPr lang="en-US" sz="3700"/>
            </a:br>
            <a:br>
              <a:rPr lang="en-US" sz="3700"/>
            </a:br>
            <a:r>
              <a:rPr lang="en-US" sz="3700"/>
              <a:t>Help Caregiver Feel Heard and Understood </a:t>
            </a:r>
          </a:p>
        </p:txBody>
      </p:sp>
      <p:sp>
        <p:nvSpPr>
          <p:cNvPr id="3" name="Content Placeholder 2"/>
          <p:cNvSpPr>
            <a:spLocks noGrp="1"/>
          </p:cNvSpPr>
          <p:nvPr>
            <p:ph type="body" idx="1"/>
          </p:nvPr>
        </p:nvSpPr>
        <p:spPr>
          <a:xfrm>
            <a:off x="477980" y="4872922"/>
            <a:ext cx="4023359" cy="1208141"/>
          </a:xfrm>
        </p:spPr>
        <p:txBody>
          <a:bodyPr vert="horz" lIns="91440" tIns="45720" rIns="91440" bIns="45720" rtlCol="0">
            <a:normAutofit/>
          </a:bodyPr>
          <a:lstStyle/>
          <a:p>
            <a:endParaRPr lang="en-US" dirty="0">
              <a:solidFill>
                <a:schemeClr val="tx1"/>
              </a:solidFill>
            </a:endParaRPr>
          </a:p>
          <a:p>
            <a:r>
              <a:rPr lang="en-US" i="1" dirty="0">
                <a:solidFill>
                  <a:schemeClr val="tx1"/>
                </a:solidFill>
              </a:rPr>
              <a:t>Asking empathic questions, listening and validating…</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910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D8578801-B81E-7737-CE52-B04E79440534}"/>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kern="1200">
                <a:solidFill>
                  <a:schemeClr val="tx1"/>
                </a:solidFill>
                <a:latin typeface="+mj-lt"/>
                <a:ea typeface="+mj-ea"/>
                <a:cs typeface="+mj-cs"/>
              </a:rPr>
              <a:t>The Needs Assessment</a:t>
            </a:r>
          </a:p>
        </p:txBody>
      </p:sp>
      <p:sp>
        <p:nvSpPr>
          <p:cNvPr id="17" name="Arc 1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20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EDD0C2-BEA0-5602-9D1D-BBBCB94E546E}"/>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Purpose of the Needs Assessment</a:t>
            </a:r>
          </a:p>
        </p:txBody>
      </p:sp>
      <p:graphicFrame>
        <p:nvGraphicFramePr>
          <p:cNvPr id="5" name="Content Placeholder 2">
            <a:extLst>
              <a:ext uri="{FF2B5EF4-FFF2-40B4-BE49-F238E27FC236}">
                <a16:creationId xmlns:a16="http://schemas.microsoft.com/office/drawing/2014/main" id="{F6B41F87-92E9-2A31-F9D5-3CFE60D1D683}"/>
              </a:ext>
            </a:extLst>
          </p:cNvPr>
          <p:cNvGraphicFramePr>
            <a:graphicFrameLocks noGrp="1"/>
          </p:cNvGraphicFramePr>
          <p:nvPr>
            <p:ph idx="1"/>
            <p:extLst>
              <p:ext uri="{D42A27DB-BD31-4B8C-83A1-F6EECF244321}">
                <p14:modId xmlns:p14="http://schemas.microsoft.com/office/powerpoint/2010/main" val="4233255607"/>
              </p:ext>
            </p:extLst>
          </p:nvPr>
        </p:nvGraphicFramePr>
        <p:xfrm>
          <a:off x="391886" y="2112579"/>
          <a:ext cx="11582400" cy="4124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9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38A8-8979-DB4E-E3C5-86730C295541}"/>
              </a:ext>
            </a:extLst>
          </p:cNvPr>
          <p:cNvSpPr>
            <a:spLocks noGrp="1"/>
          </p:cNvSpPr>
          <p:nvPr>
            <p:ph type="title"/>
          </p:nvPr>
        </p:nvSpPr>
        <p:spPr/>
        <p:txBody>
          <a:bodyPr/>
          <a:lstStyle/>
          <a:p>
            <a:r>
              <a:rPr lang="en-US" dirty="0"/>
              <a:t>Agenda for Synchronous Training – Session 1</a:t>
            </a:r>
          </a:p>
        </p:txBody>
      </p:sp>
      <p:graphicFrame>
        <p:nvGraphicFramePr>
          <p:cNvPr id="4" name="Table 4">
            <a:extLst>
              <a:ext uri="{FF2B5EF4-FFF2-40B4-BE49-F238E27FC236}">
                <a16:creationId xmlns:a16="http://schemas.microsoft.com/office/drawing/2014/main" id="{452CEDA2-E0F7-A8DE-D861-2EFC0C8D4336}"/>
              </a:ext>
            </a:extLst>
          </p:cNvPr>
          <p:cNvGraphicFramePr>
            <a:graphicFrameLocks noGrp="1"/>
          </p:cNvGraphicFramePr>
          <p:nvPr>
            <p:ph idx="1"/>
            <p:extLst>
              <p:ext uri="{D42A27DB-BD31-4B8C-83A1-F6EECF244321}">
                <p14:modId xmlns:p14="http://schemas.microsoft.com/office/powerpoint/2010/main" val="3501209907"/>
              </p:ext>
            </p:extLst>
          </p:nvPr>
        </p:nvGraphicFramePr>
        <p:xfrm>
          <a:off x="838200" y="1825619"/>
          <a:ext cx="9306339" cy="4007115"/>
        </p:xfrm>
        <a:graphic>
          <a:graphicData uri="http://schemas.openxmlformats.org/drawingml/2006/table">
            <a:tbl>
              <a:tblPr firstRow="1" bandRow="1">
                <a:tableStyleId>{5C22544A-7EE6-4342-B048-85BDC9FD1C3A}</a:tableStyleId>
              </a:tblPr>
              <a:tblGrid>
                <a:gridCol w="9306339">
                  <a:extLst>
                    <a:ext uri="{9D8B030D-6E8A-4147-A177-3AD203B41FA5}">
                      <a16:colId xmlns:a16="http://schemas.microsoft.com/office/drawing/2014/main" val="2696291525"/>
                    </a:ext>
                  </a:extLst>
                </a:gridCol>
              </a:tblGrid>
              <a:tr h="445235">
                <a:tc>
                  <a:txBody>
                    <a:bodyPr/>
                    <a:lstStyle/>
                    <a:p>
                      <a:r>
                        <a:rPr lang="en-US" sz="2000" dirty="0"/>
                        <a:t>Topic / Activity</a:t>
                      </a:r>
                    </a:p>
                  </a:txBody>
                  <a:tcPr/>
                </a:tc>
                <a:extLst>
                  <a:ext uri="{0D108BD9-81ED-4DB2-BD59-A6C34878D82A}">
                    <a16:rowId xmlns:a16="http://schemas.microsoft.com/office/drawing/2014/main" val="3637739415"/>
                  </a:ext>
                </a:extLst>
              </a:tr>
              <a:tr h="445235">
                <a:tc>
                  <a:txBody>
                    <a:bodyPr/>
                    <a:lstStyle/>
                    <a:p>
                      <a:r>
                        <a:rPr lang="en-US" sz="2000" dirty="0"/>
                        <a:t>Welcome, Introductions, Accomplishments to Date, and the Larger Context</a:t>
                      </a:r>
                    </a:p>
                  </a:txBody>
                  <a:tcPr/>
                </a:tc>
                <a:extLst>
                  <a:ext uri="{0D108BD9-81ED-4DB2-BD59-A6C34878D82A}">
                    <a16:rowId xmlns:a16="http://schemas.microsoft.com/office/drawing/2014/main" val="1941008046"/>
                  </a:ext>
                </a:extLst>
              </a:tr>
              <a:tr h="445235">
                <a:tc>
                  <a:txBody>
                    <a:bodyPr/>
                    <a:lstStyle/>
                    <a:p>
                      <a:r>
                        <a:rPr lang="en-US" sz="2000" dirty="0"/>
                        <a:t>Overview of the Intervention</a:t>
                      </a:r>
                    </a:p>
                  </a:txBody>
                  <a:tcPr/>
                </a:tc>
                <a:extLst>
                  <a:ext uri="{0D108BD9-81ED-4DB2-BD59-A6C34878D82A}">
                    <a16:rowId xmlns:a16="http://schemas.microsoft.com/office/drawing/2014/main" val="1902543422"/>
                  </a:ext>
                </a:extLst>
              </a:tr>
              <a:tr h="445235">
                <a:tc>
                  <a:txBody>
                    <a:bodyPr/>
                    <a:lstStyle/>
                    <a:p>
                      <a:r>
                        <a:rPr lang="en-US" sz="2000" dirty="0"/>
                        <a:t>Recruitment</a:t>
                      </a:r>
                    </a:p>
                  </a:txBody>
                  <a:tcPr/>
                </a:tc>
                <a:extLst>
                  <a:ext uri="{0D108BD9-81ED-4DB2-BD59-A6C34878D82A}">
                    <a16:rowId xmlns:a16="http://schemas.microsoft.com/office/drawing/2014/main" val="4129982002"/>
                  </a:ext>
                </a:extLst>
              </a:tr>
              <a:tr h="445235">
                <a:tc>
                  <a:txBody>
                    <a:bodyPr/>
                    <a:lstStyle/>
                    <a:p>
                      <a:r>
                        <a:rPr lang="en-US" sz="2000" dirty="0"/>
                        <a:t>What is a Module?</a:t>
                      </a:r>
                    </a:p>
                  </a:txBody>
                  <a:tcPr/>
                </a:tc>
                <a:extLst>
                  <a:ext uri="{0D108BD9-81ED-4DB2-BD59-A6C34878D82A}">
                    <a16:rowId xmlns:a16="http://schemas.microsoft.com/office/drawing/2014/main" val="3777045100"/>
                  </a:ext>
                </a:extLst>
              </a:tr>
              <a:tr h="445235">
                <a:tc>
                  <a:txBody>
                    <a:bodyPr/>
                    <a:lstStyle/>
                    <a:p>
                      <a:r>
                        <a:rPr lang="en-US" sz="2000" dirty="0"/>
                        <a:t>Training Overview </a:t>
                      </a:r>
                    </a:p>
                  </a:txBody>
                  <a:tcPr/>
                </a:tc>
                <a:extLst>
                  <a:ext uri="{0D108BD9-81ED-4DB2-BD59-A6C34878D82A}">
                    <a16:rowId xmlns:a16="http://schemas.microsoft.com/office/drawing/2014/main" val="299184725"/>
                  </a:ext>
                </a:extLst>
              </a:tr>
              <a:tr h="445235">
                <a:tc>
                  <a:txBody>
                    <a:bodyPr/>
                    <a:lstStyle/>
                    <a:p>
                      <a:r>
                        <a:rPr lang="en-US" sz="2000" dirty="0"/>
                        <a:t>The Needs Assessment</a:t>
                      </a:r>
                    </a:p>
                  </a:txBody>
                  <a:tcPr/>
                </a:tc>
                <a:extLst>
                  <a:ext uri="{0D108BD9-81ED-4DB2-BD59-A6C34878D82A}">
                    <a16:rowId xmlns:a16="http://schemas.microsoft.com/office/drawing/2014/main" val="2069384118"/>
                  </a:ext>
                </a:extLst>
              </a:tr>
              <a:tr h="4452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Using the Needs Assessment to Prioritize Module Implementation</a:t>
                      </a:r>
                    </a:p>
                  </a:txBody>
                  <a:tcPr/>
                </a:tc>
                <a:extLst>
                  <a:ext uri="{0D108BD9-81ED-4DB2-BD59-A6C34878D82A}">
                    <a16:rowId xmlns:a16="http://schemas.microsoft.com/office/drawing/2014/main" val="2066365988"/>
                  </a:ext>
                </a:extLst>
              </a:tr>
              <a:tr h="445235">
                <a:tc>
                  <a:txBody>
                    <a:bodyPr/>
                    <a:lstStyle/>
                    <a:p>
                      <a:r>
                        <a:rPr lang="en-US" sz="2000" dirty="0"/>
                        <a:t>Discussion / Questions</a:t>
                      </a:r>
                    </a:p>
                  </a:txBody>
                  <a:tcPr/>
                </a:tc>
                <a:extLst>
                  <a:ext uri="{0D108BD9-81ED-4DB2-BD59-A6C34878D82A}">
                    <a16:rowId xmlns:a16="http://schemas.microsoft.com/office/drawing/2014/main" val="4102221379"/>
                  </a:ext>
                </a:extLst>
              </a:tr>
            </a:tbl>
          </a:graphicData>
        </a:graphic>
      </p:graphicFrame>
    </p:spTree>
    <p:extLst>
      <p:ext uri="{BB962C8B-B14F-4D97-AF65-F5344CB8AC3E}">
        <p14:creationId xmlns:p14="http://schemas.microsoft.com/office/powerpoint/2010/main" val="324966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23" y="-154441"/>
            <a:ext cx="10515600" cy="1325563"/>
          </a:xfrm>
        </p:spPr>
        <p:txBody>
          <a:bodyPr>
            <a:normAutofit/>
          </a:bodyPr>
          <a:lstStyle/>
          <a:p>
            <a:r>
              <a:rPr lang="en-US" sz="3200" dirty="0"/>
              <a:t>Needs Assessment – (With Adjustments Made Based on Your Feedback)</a:t>
            </a:r>
          </a:p>
        </p:txBody>
      </p:sp>
      <p:graphicFrame>
        <p:nvGraphicFramePr>
          <p:cNvPr id="5" name="Table 4"/>
          <p:cNvGraphicFramePr>
            <a:graphicFrameLocks noGrp="1"/>
          </p:cNvGraphicFramePr>
          <p:nvPr>
            <p:extLst>
              <p:ext uri="{D42A27DB-BD31-4B8C-83A1-F6EECF244321}">
                <p14:modId xmlns:p14="http://schemas.microsoft.com/office/powerpoint/2010/main" val="256421299"/>
              </p:ext>
            </p:extLst>
          </p:nvPr>
        </p:nvGraphicFramePr>
        <p:xfrm>
          <a:off x="430010" y="930448"/>
          <a:ext cx="11066575" cy="4997104"/>
        </p:xfrm>
        <a:graphic>
          <a:graphicData uri="http://schemas.openxmlformats.org/drawingml/2006/table">
            <a:tbl>
              <a:tblPr firstRow="1" firstCol="1" bandRow="1"/>
              <a:tblGrid>
                <a:gridCol w="5115683">
                  <a:extLst>
                    <a:ext uri="{9D8B030D-6E8A-4147-A177-3AD203B41FA5}">
                      <a16:colId xmlns:a16="http://schemas.microsoft.com/office/drawing/2014/main" val="20000"/>
                    </a:ext>
                  </a:extLst>
                </a:gridCol>
                <a:gridCol w="3185078">
                  <a:extLst>
                    <a:ext uri="{9D8B030D-6E8A-4147-A177-3AD203B41FA5}">
                      <a16:colId xmlns:a16="http://schemas.microsoft.com/office/drawing/2014/main" val="20001"/>
                    </a:ext>
                  </a:extLst>
                </a:gridCol>
                <a:gridCol w="2765814">
                  <a:extLst>
                    <a:ext uri="{9D8B030D-6E8A-4147-A177-3AD203B41FA5}">
                      <a16:colId xmlns:a16="http://schemas.microsoft.com/office/drawing/2014/main" val="20002"/>
                    </a:ext>
                  </a:extLst>
                </a:gridCol>
              </a:tblGrid>
              <a:tr h="199350">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Number of Items /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350">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Baseline 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9350">
                <a:tc>
                  <a:txBody>
                    <a:bodyPr/>
                    <a:lstStyle/>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Demographics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 medical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5955">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Scores from any prior cognitive 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Medical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7473">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Dementia Severity Rating Scale (DSRS)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0553">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Functional status – ADL, IADL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Caregiver,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medical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935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Medications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935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 / medical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2029">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Decision making and advance care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 / medical record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935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Behavior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9350">
                <a:tc>
                  <a:txBody>
                    <a:bodyPr/>
                    <a:lstStyle/>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Depression screen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9350">
                <a:tc>
                  <a:txBody>
                    <a:bodyPr/>
                    <a:lstStyle/>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NPI-Q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9350">
                <a:tc>
                  <a: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Caregiver well-being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9350">
                <a:tc>
                  <a:txBody>
                    <a:bodyPr/>
                    <a:lstStyle/>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Quality of 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9350">
                <a:tc>
                  <a:txBody>
                    <a:bodyPr/>
                    <a:lstStyle/>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Caregiver Strain 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9350">
                <a:tc>
                  <a:txBody>
                    <a:bodyPr/>
                    <a:lstStyle/>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PHQ-2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Caregiver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9350">
                <a:tc>
                  <a:txBody>
                    <a:bodyPr/>
                    <a:lstStyle/>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Total: 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349203"/>
                  </a:ext>
                </a:extLst>
              </a:tr>
            </a:tbl>
          </a:graphicData>
        </a:graphic>
      </p:graphicFrame>
      <p:sp>
        <p:nvSpPr>
          <p:cNvPr id="3" name="TextBox 2">
            <a:extLst>
              <a:ext uri="{FF2B5EF4-FFF2-40B4-BE49-F238E27FC236}">
                <a16:creationId xmlns:a16="http://schemas.microsoft.com/office/drawing/2014/main" id="{FCCE76F1-C7CB-48B3-879D-449DF09348A2}"/>
              </a:ext>
            </a:extLst>
          </p:cNvPr>
          <p:cNvSpPr txBox="1"/>
          <p:nvPr/>
        </p:nvSpPr>
        <p:spPr>
          <a:xfrm>
            <a:off x="430010" y="6158753"/>
            <a:ext cx="11066575" cy="369332"/>
          </a:xfrm>
          <a:prstGeom prst="rect">
            <a:avLst/>
          </a:prstGeom>
          <a:noFill/>
          <a:ln>
            <a:solidFill>
              <a:schemeClr val="tx1"/>
            </a:solidFill>
          </a:ln>
        </p:spPr>
        <p:txBody>
          <a:bodyPr wrap="square" rtlCol="0">
            <a:spAutoFit/>
          </a:bodyPr>
          <a:lstStyle/>
          <a:p>
            <a:pPr algn="ctr"/>
            <a:r>
              <a:rPr lang="en-US" b="1" dirty="0"/>
              <a:t>Are there any items that you like to explore in more depth?</a:t>
            </a:r>
          </a:p>
        </p:txBody>
      </p:sp>
    </p:spTree>
    <p:extLst>
      <p:ext uri="{BB962C8B-B14F-4D97-AF65-F5344CB8AC3E}">
        <p14:creationId xmlns:p14="http://schemas.microsoft.com/office/powerpoint/2010/main" val="333491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6FD1-D313-731A-5658-AC7DAAFF710A}"/>
              </a:ext>
            </a:extLst>
          </p:cNvPr>
          <p:cNvSpPr>
            <a:spLocks noGrp="1"/>
          </p:cNvSpPr>
          <p:nvPr>
            <p:ph type="title"/>
          </p:nvPr>
        </p:nvSpPr>
        <p:spPr/>
        <p:txBody>
          <a:bodyPr/>
          <a:lstStyle/>
          <a:p>
            <a:r>
              <a:rPr lang="en-US" dirty="0"/>
              <a:t>Needs Assessment </a:t>
            </a:r>
          </a:p>
        </p:txBody>
      </p:sp>
      <p:sp>
        <p:nvSpPr>
          <p:cNvPr id="3" name="Content Placeholder 2">
            <a:extLst>
              <a:ext uri="{FF2B5EF4-FFF2-40B4-BE49-F238E27FC236}">
                <a16:creationId xmlns:a16="http://schemas.microsoft.com/office/drawing/2014/main" id="{35EDE527-1181-D90F-90C4-1CC636ED160C}"/>
              </a:ext>
            </a:extLst>
          </p:cNvPr>
          <p:cNvSpPr>
            <a:spLocks noGrp="1"/>
          </p:cNvSpPr>
          <p:nvPr>
            <p:ph idx="1"/>
          </p:nvPr>
        </p:nvSpPr>
        <p:spPr/>
        <p:txBody>
          <a:bodyPr>
            <a:normAutofit/>
          </a:bodyPr>
          <a:lstStyle/>
          <a:p>
            <a:r>
              <a:rPr lang="en-US" dirty="0"/>
              <a:t>Can be done over more than 1 visit if completed within 2-3 weeks</a:t>
            </a:r>
          </a:p>
          <a:p>
            <a:r>
              <a:rPr lang="en-US" dirty="0"/>
              <a:t>Need to complete before modules can be prioritized</a:t>
            </a:r>
          </a:p>
          <a:p>
            <a:r>
              <a:rPr lang="en-US" dirty="0"/>
              <a:t>Can be done in-person or by phone or both (favor in-person – lines up with CMS GUIDE)</a:t>
            </a:r>
          </a:p>
          <a:p>
            <a:r>
              <a:rPr lang="en-US" dirty="0"/>
              <a:t>This is all clinical care – can be part of the medical record – cut and paste or summarize and add</a:t>
            </a:r>
          </a:p>
          <a:p>
            <a:endParaRPr lang="en-US" dirty="0"/>
          </a:p>
        </p:txBody>
      </p:sp>
    </p:spTree>
    <p:extLst>
      <p:ext uri="{BB962C8B-B14F-4D97-AF65-F5344CB8AC3E}">
        <p14:creationId xmlns:p14="http://schemas.microsoft.com/office/powerpoint/2010/main" val="411800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B3C7EE-6484-3004-D9F3-6E7BDAF05295}"/>
              </a:ext>
            </a:extLst>
          </p:cNvPr>
          <p:cNvSpPr>
            <a:spLocks noGrp="1"/>
          </p:cNvSpPr>
          <p:nvPr>
            <p:ph type="title"/>
          </p:nvPr>
        </p:nvSpPr>
        <p:spPr/>
        <p:txBody>
          <a:bodyPr>
            <a:normAutofit/>
          </a:bodyPr>
          <a:lstStyle/>
          <a:p>
            <a:r>
              <a:rPr lang="en-US" sz="4800" dirty="0"/>
              <a:t>Use Data From the Needs Assessment to Prioritize Module Implementation</a:t>
            </a:r>
          </a:p>
        </p:txBody>
      </p:sp>
      <p:sp>
        <p:nvSpPr>
          <p:cNvPr id="5" name="Text Placeholder 4">
            <a:extLst>
              <a:ext uri="{FF2B5EF4-FFF2-40B4-BE49-F238E27FC236}">
                <a16:creationId xmlns:a16="http://schemas.microsoft.com/office/drawing/2014/main" id="{85D9613A-D746-71D1-3FD2-066B783E93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178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75" y="160408"/>
            <a:ext cx="11594911" cy="1325563"/>
          </a:xfrm>
        </p:spPr>
        <p:txBody>
          <a:bodyPr>
            <a:normAutofit fontScale="90000"/>
          </a:bodyPr>
          <a:lstStyle/>
          <a:p>
            <a:r>
              <a:rPr lang="en-US" dirty="0"/>
              <a:t>Use Motivational Interviewing to Understand Caregiver Perspective will Help with Prioritization Process</a:t>
            </a:r>
          </a:p>
        </p:txBody>
      </p:sp>
      <p:sp>
        <p:nvSpPr>
          <p:cNvPr id="4" name="Content Placeholder 3"/>
          <p:cNvSpPr>
            <a:spLocks noGrp="1"/>
          </p:cNvSpPr>
          <p:nvPr>
            <p:ph sz="half" idx="1"/>
          </p:nvPr>
        </p:nvSpPr>
        <p:spPr>
          <a:xfrm>
            <a:off x="5796887" y="2180467"/>
            <a:ext cx="6395113" cy="4351338"/>
          </a:xfrm>
        </p:spPr>
        <p:txBody>
          <a:bodyPr/>
          <a:lstStyle/>
          <a:p>
            <a:r>
              <a:rPr lang="en-US" sz="2400" dirty="0"/>
              <a:t>How can I help you with ___?</a:t>
            </a:r>
          </a:p>
          <a:p>
            <a:r>
              <a:rPr lang="en-US" sz="2400" dirty="0"/>
              <a:t>Help me understand ___?</a:t>
            </a:r>
          </a:p>
          <a:p>
            <a:r>
              <a:rPr lang="en-US" sz="2400" dirty="0"/>
              <a:t>How would you like things to be different?</a:t>
            </a:r>
          </a:p>
          <a:p>
            <a:r>
              <a:rPr lang="en-US" sz="2400" dirty="0"/>
              <a:t>What are the good things about ___ and what are the less good things about it?</a:t>
            </a:r>
          </a:p>
          <a:p>
            <a:r>
              <a:rPr lang="en-US" sz="2400" dirty="0">
                <a:latin typeface="Calibri" panose="020F0502020204030204" pitchFamily="34" charset="0"/>
                <a:ea typeface="Calibri" panose="020F0502020204030204" pitchFamily="34" charset="0"/>
                <a:cs typeface="Times New Roman" panose="02020603050405020304" pitchFamily="18" charset="0"/>
              </a:rPr>
              <a:t>Based on our discussion, what should we work on first?</a:t>
            </a:r>
            <a:endParaRPr lang="en-US" sz="2400" dirty="0"/>
          </a:p>
          <a:p>
            <a:endParaRPr lang="en-US" dirty="0"/>
          </a:p>
        </p:txBody>
      </p:sp>
      <p:sp>
        <p:nvSpPr>
          <p:cNvPr id="5" name="Content Placeholder 4"/>
          <p:cNvSpPr>
            <a:spLocks noGrp="1"/>
          </p:cNvSpPr>
          <p:nvPr>
            <p:ph sz="half" idx="2"/>
          </p:nvPr>
        </p:nvSpPr>
        <p:spPr>
          <a:xfrm>
            <a:off x="532262" y="2180467"/>
            <a:ext cx="4844955" cy="4351338"/>
          </a:xfrm>
        </p:spPr>
        <p:txBody>
          <a:bodyPr>
            <a:normAutofit/>
          </a:bodyPr>
          <a:lstStyle/>
          <a:p>
            <a:r>
              <a:rPr lang="en-US" sz="2400" dirty="0"/>
              <a:t>Motivation Interviewing Approach </a:t>
            </a:r>
          </a:p>
          <a:p>
            <a:pPr lvl="1"/>
            <a:r>
              <a:rPr lang="en-US" dirty="0"/>
              <a:t>Open-ended questions</a:t>
            </a:r>
          </a:p>
          <a:p>
            <a:pPr lvl="1"/>
            <a:r>
              <a:rPr lang="en-US" dirty="0"/>
              <a:t>Affirmations </a:t>
            </a:r>
          </a:p>
          <a:p>
            <a:pPr lvl="1"/>
            <a:r>
              <a:rPr lang="en-US" dirty="0"/>
              <a:t>Reflective listening</a:t>
            </a:r>
          </a:p>
          <a:p>
            <a:pPr lvl="1"/>
            <a:r>
              <a:rPr lang="en-US" dirty="0"/>
              <a:t>Summaries </a:t>
            </a:r>
          </a:p>
        </p:txBody>
      </p:sp>
    </p:spTree>
    <p:extLst>
      <p:ext uri="{BB962C8B-B14F-4D97-AF65-F5344CB8AC3E}">
        <p14:creationId xmlns:p14="http://schemas.microsoft.com/office/powerpoint/2010/main" val="1915562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Rectangle 206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7D3B9-8EFB-91BA-F450-BFC70BCF973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Prioritization Process </a:t>
            </a:r>
          </a:p>
        </p:txBody>
      </p:sp>
      <p:sp>
        <p:nvSpPr>
          <p:cNvPr id="3" name="Content Placeholder 2">
            <a:extLst>
              <a:ext uri="{FF2B5EF4-FFF2-40B4-BE49-F238E27FC236}">
                <a16:creationId xmlns:a16="http://schemas.microsoft.com/office/drawing/2014/main" id="{C342B950-DB7A-5217-0D93-513B77C3372D}"/>
              </a:ext>
            </a:extLst>
          </p:cNvPr>
          <p:cNvSpPr>
            <a:spLocks noGrp="1"/>
          </p:cNvSpPr>
          <p:nvPr>
            <p:ph idx="1"/>
          </p:nvPr>
        </p:nvSpPr>
        <p:spPr>
          <a:xfrm>
            <a:off x="4367695" y="649480"/>
            <a:ext cx="4071652" cy="5546047"/>
          </a:xfrm>
        </p:spPr>
        <p:txBody>
          <a:bodyPr anchor="ctr">
            <a:noAutofit/>
          </a:bodyPr>
          <a:lstStyle/>
          <a:p>
            <a:r>
              <a:rPr lang="en-US" sz="2200" dirty="0"/>
              <a:t>Then link to the issues at hand…</a:t>
            </a:r>
          </a:p>
          <a:p>
            <a:endParaRPr lang="en-US" sz="2200" dirty="0"/>
          </a:p>
          <a:p>
            <a:r>
              <a:rPr lang="en-US" sz="2200" dirty="0"/>
              <a:t>What are the caregiver/patient’s high-level goals</a:t>
            </a:r>
          </a:p>
          <a:p>
            <a:r>
              <a:rPr lang="en-US" sz="2200" dirty="0"/>
              <a:t>What might be urgent issues related to safety or caregiver burnout</a:t>
            </a:r>
          </a:p>
          <a:p>
            <a:r>
              <a:rPr lang="en-US" sz="2200" dirty="0"/>
              <a:t>What’s important/aligned with the patient/caregiver concerns and what do they need help with?</a:t>
            </a:r>
          </a:p>
          <a:p>
            <a:endParaRPr lang="en-US" sz="2200" dirty="0"/>
          </a:p>
          <a:p>
            <a:r>
              <a:rPr lang="en-US" sz="2200" dirty="0"/>
              <a:t>Prioritization Tool may help…</a:t>
            </a:r>
          </a:p>
        </p:txBody>
      </p:sp>
      <p:pic>
        <p:nvPicPr>
          <p:cNvPr id="2050" name="Picture 2" descr="Advisory Services Prioritization Icon - Management Leadership for Tomorrow">
            <a:extLst>
              <a:ext uri="{FF2B5EF4-FFF2-40B4-BE49-F238E27FC236}">
                <a16:creationId xmlns:a16="http://schemas.microsoft.com/office/drawing/2014/main" id="{D7742D97-7E0A-2AEC-C42F-7BAB3E0375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39355" y="1610972"/>
            <a:ext cx="3615776" cy="361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93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5F208DE-9BFF-7C02-97FE-868D5BCC43E8}"/>
              </a:ext>
            </a:extLst>
          </p:cNvPr>
          <p:cNvGraphicFramePr>
            <a:graphicFrameLocks noGrp="1"/>
          </p:cNvGraphicFramePr>
          <p:nvPr>
            <p:extLst>
              <p:ext uri="{D42A27DB-BD31-4B8C-83A1-F6EECF244321}">
                <p14:modId xmlns:p14="http://schemas.microsoft.com/office/powerpoint/2010/main" val="2770530843"/>
              </p:ext>
            </p:extLst>
          </p:nvPr>
        </p:nvGraphicFramePr>
        <p:xfrm>
          <a:off x="241024" y="847985"/>
          <a:ext cx="11709952" cy="5890784"/>
        </p:xfrm>
        <a:graphic>
          <a:graphicData uri="http://schemas.openxmlformats.org/drawingml/2006/table">
            <a:tbl>
              <a:tblPr firstRow="1" firstCol="1" bandRow="1">
                <a:tableStyleId>{5940675A-B579-460E-94D1-54222C63F5DA}</a:tableStyleId>
              </a:tblPr>
              <a:tblGrid>
                <a:gridCol w="3739305">
                  <a:extLst>
                    <a:ext uri="{9D8B030D-6E8A-4147-A177-3AD203B41FA5}">
                      <a16:colId xmlns:a16="http://schemas.microsoft.com/office/drawing/2014/main" val="1530868460"/>
                    </a:ext>
                  </a:extLst>
                </a:gridCol>
                <a:gridCol w="4713976">
                  <a:extLst>
                    <a:ext uri="{9D8B030D-6E8A-4147-A177-3AD203B41FA5}">
                      <a16:colId xmlns:a16="http://schemas.microsoft.com/office/drawing/2014/main" val="648452"/>
                    </a:ext>
                  </a:extLst>
                </a:gridCol>
                <a:gridCol w="1085557">
                  <a:extLst>
                    <a:ext uri="{9D8B030D-6E8A-4147-A177-3AD203B41FA5}">
                      <a16:colId xmlns:a16="http://schemas.microsoft.com/office/drawing/2014/main" val="1103926352"/>
                    </a:ext>
                  </a:extLst>
                </a:gridCol>
                <a:gridCol w="1085557">
                  <a:extLst>
                    <a:ext uri="{9D8B030D-6E8A-4147-A177-3AD203B41FA5}">
                      <a16:colId xmlns:a16="http://schemas.microsoft.com/office/drawing/2014/main" val="288268804"/>
                    </a:ext>
                  </a:extLst>
                </a:gridCol>
                <a:gridCol w="1085557">
                  <a:extLst>
                    <a:ext uri="{9D8B030D-6E8A-4147-A177-3AD203B41FA5}">
                      <a16:colId xmlns:a16="http://schemas.microsoft.com/office/drawing/2014/main" val="851136934"/>
                    </a:ext>
                  </a:extLst>
                </a:gridCol>
              </a:tblGrid>
              <a:tr h="817802">
                <a:tc>
                  <a:txBody>
                    <a:bodyPr/>
                    <a:lstStyle/>
                    <a:p>
                      <a:pPr marL="0" marR="0">
                        <a:spcBef>
                          <a:spcPts val="0"/>
                        </a:spcBef>
                        <a:spcAft>
                          <a:spcPts val="0"/>
                        </a:spcAft>
                      </a:pPr>
                      <a:r>
                        <a:rPr lang="en-US" sz="1400" dirty="0">
                          <a:effectLst/>
                        </a:rPr>
                        <a:t>Issue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Summary of Data from Needs Assessment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CG Priorities</a:t>
                      </a:r>
                    </a:p>
                    <a:p>
                      <a:pPr marL="0" marR="0">
                        <a:spcBef>
                          <a:spcPts val="0"/>
                        </a:spcBef>
                        <a:spcAft>
                          <a:spcPts val="0"/>
                        </a:spcAft>
                      </a:pPr>
                      <a:r>
                        <a:rPr lang="en-US" sz="1400" dirty="0">
                          <a:effectLst/>
                        </a:rPr>
                        <a:t>High, Med, Low</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Champion Priorities</a:t>
                      </a:r>
                    </a:p>
                    <a:p>
                      <a:pPr marL="0" marR="0">
                        <a:spcBef>
                          <a:spcPts val="0"/>
                        </a:spcBef>
                        <a:spcAft>
                          <a:spcPts val="0"/>
                        </a:spcAft>
                      </a:pPr>
                      <a:r>
                        <a:rPr lang="en-US" sz="1400" dirty="0">
                          <a:effectLst/>
                        </a:rPr>
                        <a:t>High,</a:t>
                      </a:r>
                      <a:r>
                        <a:rPr lang="en-US" sz="1400" baseline="0" dirty="0">
                          <a:effectLst/>
                        </a:rPr>
                        <a:t> </a:t>
                      </a:r>
                      <a:r>
                        <a:rPr lang="en-US" sz="1400" dirty="0">
                          <a:effectLst/>
                        </a:rPr>
                        <a:t>Med,</a:t>
                      </a:r>
                      <a:r>
                        <a:rPr lang="en-US" sz="1400" baseline="0" dirty="0">
                          <a:effectLst/>
                        </a:rPr>
                        <a:t> </a:t>
                      </a:r>
                      <a:r>
                        <a:rPr lang="en-US" sz="1400" dirty="0">
                          <a:effectLst/>
                        </a:rPr>
                        <a:t>Low</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Plan for module completion sequence (1 through 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008528420"/>
                  </a:ext>
                </a:extLst>
              </a:tr>
              <a:tr h="680497">
                <a:tc>
                  <a:txBody>
                    <a:bodyPr/>
                    <a:lstStyle/>
                    <a:p>
                      <a:pPr marL="0" marR="0">
                        <a:spcBef>
                          <a:spcPts val="0"/>
                        </a:spcBef>
                        <a:spcAft>
                          <a:spcPts val="0"/>
                        </a:spcAft>
                      </a:pPr>
                      <a:r>
                        <a:rPr lang="en-US" sz="1400" b="0" i="0" dirty="0">
                          <a:effectLst/>
                        </a:rPr>
                        <a:t>Baseline</a:t>
                      </a:r>
                    </a:p>
                  </a:txBody>
                  <a:tcPr marL="45326" marR="45326" marT="0" marB="0"/>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DSRS Score: ____ Mild / Moderate / Severe</a:t>
                      </a:r>
                    </a:p>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Functional Status: </a:t>
                      </a: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797030058"/>
                  </a:ext>
                </a:extLst>
              </a:tr>
              <a:tr h="443753">
                <a:tc>
                  <a:txBody>
                    <a:bodyPr/>
                    <a:lstStyle/>
                    <a:p>
                      <a:pPr marL="0" marR="0">
                        <a:spcBef>
                          <a:spcPts val="0"/>
                        </a:spcBef>
                        <a:spcAft>
                          <a:spcPts val="0"/>
                        </a:spcAft>
                      </a:pPr>
                      <a:r>
                        <a:rPr lang="en-US" sz="1400" dirty="0">
                          <a:effectLst/>
                        </a:rPr>
                        <a:t>Medications - questions or concerns about medications</a:t>
                      </a:r>
                    </a:p>
                    <a:p>
                      <a:pPr marL="0" marR="0">
                        <a:spcBef>
                          <a:spcPts val="0"/>
                        </a:spcBef>
                        <a:spcAft>
                          <a:spcPts val="0"/>
                        </a:spcAft>
                      </a:pPr>
                      <a:endParaRPr lang="en-US" sz="1400" b="0" i="1" dirty="0">
                        <a:effectLst/>
                      </a:endParaRP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491849909"/>
                  </a:ext>
                </a:extLst>
              </a:tr>
              <a:tr h="516367">
                <a:tc>
                  <a:txBody>
                    <a:bodyPr/>
                    <a:lstStyle/>
                    <a:p>
                      <a:pPr marL="0" marR="0">
                        <a:spcBef>
                          <a:spcPts val="0"/>
                        </a:spcBef>
                        <a:spcAft>
                          <a:spcPts val="0"/>
                        </a:spcAft>
                      </a:pPr>
                      <a:r>
                        <a:rPr lang="en-US" sz="1400" dirty="0">
                          <a:effectLst/>
                        </a:rPr>
                        <a:t>Safety – concerns re falls, wandering, poor judgement, </a:t>
                      </a:r>
                      <a:r>
                        <a:rPr lang="en-US" sz="1400" dirty="0" err="1">
                          <a:effectLst/>
                        </a:rPr>
                        <a:t>etc</a:t>
                      </a:r>
                      <a:endParaRPr lang="en-US" sz="1400" b="0" i="1" dirty="0">
                        <a:effectLst/>
                      </a:endParaRPr>
                    </a:p>
                  </a:txBody>
                  <a:tcPr marL="45326" marR="45326" marT="0" marB="0"/>
                </a:tc>
                <a:tc>
                  <a:txBody>
                    <a:bodyPr/>
                    <a:lstStyle/>
                    <a:p>
                      <a:pPr marL="0" marR="0">
                        <a:spcBef>
                          <a:spcPts val="0"/>
                        </a:spcBef>
                        <a:spcAft>
                          <a:spcPts val="0"/>
                        </a:spcAft>
                      </a:pPr>
                      <a:r>
                        <a:rPr lang="en-US" sz="1400" dirty="0">
                          <a:effectLst/>
                        </a:rPr>
                        <a:t>Safety assessment: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050313760"/>
                  </a:ext>
                </a:extLst>
              </a:tr>
              <a:tr h="578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Decision Making and Advance Care Planning</a:t>
                      </a:r>
                      <a:r>
                        <a:rPr lang="en-US" sz="1400" baseline="0" dirty="0">
                          <a:effectLst/>
                        </a:rPr>
                        <a:t> </a:t>
                      </a:r>
                      <a:r>
                        <a:rPr lang="en-US" sz="1400" dirty="0">
                          <a:effectLst/>
                        </a:rPr>
                        <a:t>- for medical decisions, care needs, legal or financial issues</a:t>
                      </a:r>
                      <a:endParaRPr lang="en-US" sz="1400" b="0" i="1" dirty="0">
                        <a:effectLst/>
                      </a:endParaRP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904757428"/>
                  </a:ext>
                </a:extLst>
              </a:tr>
              <a:tr h="610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Behavior Management - managing behavioral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1" dirty="0">
                        <a:effectLst/>
                      </a:endParaRPr>
                    </a:p>
                  </a:txBody>
                  <a:tcPr marL="45326" marR="45326" marT="0" marB="0"/>
                </a:tc>
                <a:tc>
                  <a:txBody>
                    <a:bodyPr/>
                    <a:lstStyle/>
                    <a:p>
                      <a:pPr marL="0" marR="0">
                        <a:spcBef>
                          <a:spcPts val="0"/>
                        </a:spcBef>
                        <a:spcAft>
                          <a:spcPts val="0"/>
                        </a:spcAft>
                      </a:pPr>
                      <a:r>
                        <a:rPr lang="en-US" sz="1400" dirty="0">
                          <a:effectLst/>
                        </a:rPr>
                        <a:t>Patient PHQ-2: __/6</a:t>
                      </a:r>
                    </a:p>
                    <a:p>
                      <a:pPr marL="0" marR="0">
                        <a:spcBef>
                          <a:spcPts val="0"/>
                        </a:spcBef>
                        <a:spcAft>
                          <a:spcPts val="0"/>
                        </a:spcAft>
                      </a:pPr>
                      <a:r>
                        <a:rPr lang="en-US" sz="1400" dirty="0">
                          <a:effectLst/>
                        </a:rPr>
                        <a:t>NPI-Q:</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316260876"/>
                  </a:ext>
                </a:extLst>
              </a:tr>
              <a:tr h="853440">
                <a:tc>
                  <a:txBody>
                    <a:bodyPr/>
                    <a:lstStyle/>
                    <a:p>
                      <a:pPr marL="0" marR="0">
                        <a:spcBef>
                          <a:spcPts val="0"/>
                        </a:spcBef>
                        <a:spcAft>
                          <a:spcPts val="0"/>
                        </a:spcAft>
                      </a:pPr>
                      <a:r>
                        <a:rPr lang="en-US" sz="1400" dirty="0">
                          <a:effectLst/>
                        </a:rPr>
                        <a:t>Caregiver Well-Being - social or emotional challenges of caregiving</a:t>
                      </a:r>
                    </a:p>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Quality of Life:</a:t>
                      </a:r>
                    </a:p>
                    <a:p>
                      <a:pPr marL="0" marR="0">
                        <a:spcBef>
                          <a:spcPts val="0"/>
                        </a:spcBef>
                        <a:spcAft>
                          <a:spcPts val="0"/>
                        </a:spcAft>
                      </a:pPr>
                      <a:r>
                        <a:rPr lang="en-US" sz="1400" dirty="0">
                          <a:effectLst/>
                        </a:rPr>
                        <a:t>Caregiver Strain Index: __/26 (trigger &gt;7)</a:t>
                      </a:r>
                    </a:p>
                    <a:p>
                      <a:pPr marL="0" marR="0">
                        <a:spcBef>
                          <a:spcPts val="0"/>
                        </a:spcBef>
                        <a:spcAft>
                          <a:spcPts val="0"/>
                        </a:spcAft>
                      </a:pPr>
                      <a:r>
                        <a:rPr lang="en-US" sz="1400" dirty="0">
                          <a:effectLst/>
                        </a:rPr>
                        <a:t>Caregiver PHQ-2: __/6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137980197"/>
                  </a:ext>
                </a:extLst>
              </a:tr>
              <a:tr h="853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Community Resources and Caregiver Education - </a:t>
                      </a:r>
                    </a:p>
                    <a:p>
                      <a:pPr marL="0" marR="0">
                        <a:spcBef>
                          <a:spcPts val="0"/>
                        </a:spcBef>
                        <a:spcAft>
                          <a:spcPts val="0"/>
                        </a:spcAft>
                      </a:pPr>
                      <a:r>
                        <a:rPr lang="en-US" sz="1400" dirty="0">
                          <a:effectLst/>
                        </a:rPr>
                        <a:t>figuring out how to pay for or find caregiving help</a:t>
                      </a:r>
                      <a:endParaRPr lang="en-US"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852162696"/>
                  </a:ext>
                </a:extLst>
              </a:tr>
            </a:tbl>
          </a:graphicData>
        </a:graphic>
      </p:graphicFrame>
      <p:sp>
        <p:nvSpPr>
          <p:cNvPr id="11" name="TextBox 10">
            <a:extLst>
              <a:ext uri="{FF2B5EF4-FFF2-40B4-BE49-F238E27FC236}">
                <a16:creationId xmlns:a16="http://schemas.microsoft.com/office/drawing/2014/main" id="{7877D29A-AB49-27D8-A12A-EF6E562E4E02}"/>
              </a:ext>
            </a:extLst>
          </p:cNvPr>
          <p:cNvSpPr txBox="1"/>
          <p:nvPr/>
        </p:nvSpPr>
        <p:spPr>
          <a:xfrm>
            <a:off x="582219" y="0"/>
            <a:ext cx="11368757" cy="738664"/>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Tool to Guide Initial Prioritization of Modules – Bring in Data from Needs Assessment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Ask the caregiver: Based on our discussion, what areas they would like to prioritize addressing?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select all that apply): </a:t>
            </a:r>
          </a:p>
        </p:txBody>
      </p:sp>
    </p:spTree>
    <p:extLst>
      <p:ext uri="{BB962C8B-B14F-4D97-AF65-F5344CB8AC3E}">
        <p14:creationId xmlns:p14="http://schemas.microsoft.com/office/powerpoint/2010/main" val="4115528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C8A9-35A9-3863-D289-49046BDCAB79}"/>
              </a:ext>
            </a:extLst>
          </p:cNvPr>
          <p:cNvSpPr>
            <a:spLocks noGrp="1"/>
          </p:cNvSpPr>
          <p:nvPr>
            <p:ph type="title"/>
          </p:nvPr>
        </p:nvSpPr>
        <p:spPr>
          <a:xfrm>
            <a:off x="838200" y="61696"/>
            <a:ext cx="10515600" cy="1325563"/>
          </a:xfrm>
        </p:spPr>
        <p:txBody>
          <a:bodyPr>
            <a:normAutofit/>
          </a:bodyPr>
          <a:lstStyle/>
          <a:p>
            <a:r>
              <a:rPr lang="en-US" sz="3600" dirty="0"/>
              <a:t>Prioritization Exercise – Meet Ms. and Mr. Lee  </a:t>
            </a:r>
          </a:p>
        </p:txBody>
      </p:sp>
      <p:sp>
        <p:nvSpPr>
          <p:cNvPr id="3" name="Content Placeholder 2">
            <a:extLst>
              <a:ext uri="{FF2B5EF4-FFF2-40B4-BE49-F238E27FC236}">
                <a16:creationId xmlns:a16="http://schemas.microsoft.com/office/drawing/2014/main" id="{C78B46CC-92D7-30D3-218F-B272ED73B800}"/>
              </a:ext>
            </a:extLst>
          </p:cNvPr>
          <p:cNvSpPr>
            <a:spLocks noGrp="1"/>
          </p:cNvSpPr>
          <p:nvPr>
            <p:ph sz="half" idx="1"/>
          </p:nvPr>
        </p:nvSpPr>
        <p:spPr>
          <a:xfrm>
            <a:off x="838200" y="1454728"/>
            <a:ext cx="5334000" cy="5164950"/>
          </a:xfrm>
        </p:spPr>
        <p:txBody>
          <a:bodyPr>
            <a:noAutofit/>
          </a:bodyPr>
          <a:lstStyle/>
          <a:p>
            <a:pPr>
              <a:lnSpc>
                <a:spcPct val="120000"/>
              </a:lnSpc>
              <a:spcBef>
                <a:spcPts val="0"/>
              </a:spcBef>
            </a:pPr>
            <a:r>
              <a:rPr lang="en-US" sz="1800" dirty="0"/>
              <a:t>Mrs. Lee*: 81F with AD (moderate stage)</a:t>
            </a:r>
          </a:p>
          <a:p>
            <a:pPr>
              <a:lnSpc>
                <a:spcPct val="120000"/>
              </a:lnSpc>
              <a:spcBef>
                <a:spcPts val="0"/>
              </a:spcBef>
            </a:pPr>
            <a:r>
              <a:rPr lang="en-US" sz="1800" dirty="0"/>
              <a:t>Homebound due to osteoarthritis </a:t>
            </a:r>
          </a:p>
          <a:p>
            <a:pPr>
              <a:lnSpc>
                <a:spcPct val="120000"/>
              </a:lnSpc>
              <a:spcBef>
                <a:spcPts val="0"/>
              </a:spcBef>
            </a:pPr>
            <a:r>
              <a:rPr lang="en-US" sz="1800" dirty="0"/>
              <a:t>HTN, hyperlipidemia </a:t>
            </a:r>
          </a:p>
          <a:p>
            <a:pPr>
              <a:lnSpc>
                <a:spcPct val="120000"/>
              </a:lnSpc>
              <a:spcBef>
                <a:spcPts val="0"/>
              </a:spcBef>
            </a:pPr>
            <a:r>
              <a:rPr lang="en-US" sz="1800" dirty="0"/>
              <a:t>Lives with her husband who has T2D, poor sleep and chronic pain </a:t>
            </a:r>
          </a:p>
          <a:p>
            <a:pPr>
              <a:lnSpc>
                <a:spcPct val="120000"/>
              </a:lnSpc>
              <a:spcBef>
                <a:spcPts val="0"/>
              </a:spcBef>
            </a:pPr>
            <a:r>
              <a:rPr lang="en-US" sz="1800" dirty="0"/>
              <a:t>Her MOCA is 12/30 with deficits in short term memory, executive function, orientation and naming.</a:t>
            </a:r>
          </a:p>
          <a:p>
            <a:pPr>
              <a:lnSpc>
                <a:spcPct val="120000"/>
              </a:lnSpc>
              <a:spcBef>
                <a:spcPts val="0"/>
              </a:spcBef>
            </a:pPr>
            <a:r>
              <a:rPr lang="en-US" sz="1800" dirty="0"/>
              <a:t>Needs prompting for ADLs</a:t>
            </a:r>
          </a:p>
          <a:p>
            <a:pPr>
              <a:lnSpc>
                <a:spcPct val="120000"/>
              </a:lnSpc>
              <a:spcBef>
                <a:spcPts val="0"/>
              </a:spcBef>
            </a:pPr>
            <a:r>
              <a:rPr lang="en-US" sz="1800" dirty="0"/>
              <a:t>Meds: donepezil, memantine, atorvastatin, lisinopril</a:t>
            </a:r>
          </a:p>
        </p:txBody>
      </p:sp>
      <p:sp>
        <p:nvSpPr>
          <p:cNvPr id="5" name="Content Placeholder 4">
            <a:extLst>
              <a:ext uri="{FF2B5EF4-FFF2-40B4-BE49-F238E27FC236}">
                <a16:creationId xmlns:a16="http://schemas.microsoft.com/office/drawing/2014/main" id="{24A8A4C2-68F6-3AC4-04F7-7D0921E4AB74}"/>
              </a:ext>
            </a:extLst>
          </p:cNvPr>
          <p:cNvSpPr>
            <a:spLocks noGrp="1"/>
          </p:cNvSpPr>
          <p:nvPr>
            <p:ph sz="half" idx="2"/>
          </p:nvPr>
        </p:nvSpPr>
        <p:spPr>
          <a:xfrm>
            <a:off x="6172200" y="1454727"/>
            <a:ext cx="5181600" cy="4722236"/>
          </a:xfrm>
        </p:spPr>
        <p:txBody>
          <a:bodyPr>
            <a:normAutofit fontScale="62500" lnSpcReduction="20000"/>
          </a:bodyPr>
          <a:lstStyle/>
          <a:p>
            <a:pPr>
              <a:lnSpc>
                <a:spcPct val="120000"/>
              </a:lnSpc>
              <a:spcBef>
                <a:spcPts val="0"/>
              </a:spcBef>
            </a:pPr>
            <a:r>
              <a:rPr lang="en-US" sz="2900" dirty="0"/>
              <a:t>Over last 3 weeks, waking up multiple times at night, wandering around the home, nearly fell down the stairs</a:t>
            </a:r>
          </a:p>
          <a:p>
            <a:pPr>
              <a:lnSpc>
                <a:spcPct val="120000"/>
              </a:lnSpc>
              <a:spcBef>
                <a:spcPts val="0"/>
              </a:spcBef>
            </a:pPr>
            <a:r>
              <a:rPr lang="en-US" sz="2900" dirty="0"/>
              <a:t>Calls out for her mother and sees images of deceased family members in afternoon &amp; evening</a:t>
            </a:r>
          </a:p>
          <a:p>
            <a:pPr>
              <a:lnSpc>
                <a:spcPct val="120000"/>
              </a:lnSpc>
              <a:spcBef>
                <a:spcPts val="0"/>
              </a:spcBef>
            </a:pPr>
            <a:r>
              <a:rPr lang="en-US" sz="2900" dirty="0"/>
              <a:t>Spends the day at home, engaged in minimal activities</a:t>
            </a:r>
          </a:p>
          <a:p>
            <a:pPr>
              <a:lnSpc>
                <a:spcPct val="120000"/>
              </a:lnSpc>
              <a:spcBef>
                <a:spcPts val="0"/>
              </a:spcBef>
            </a:pPr>
            <a:r>
              <a:rPr lang="en-US" sz="2900" dirty="0"/>
              <a:t>Sad often and reports feeling anxious but is unable to say what is bothering her</a:t>
            </a:r>
          </a:p>
          <a:p>
            <a:pPr>
              <a:lnSpc>
                <a:spcPct val="120000"/>
              </a:lnSpc>
              <a:spcBef>
                <a:spcPts val="0"/>
              </a:spcBef>
            </a:pPr>
            <a:r>
              <a:rPr lang="en-US" sz="2900" dirty="0"/>
              <a:t>Paces around the house and husband worries she may wander if unattended and get lost</a:t>
            </a:r>
          </a:p>
          <a:p>
            <a:pPr>
              <a:lnSpc>
                <a:spcPct val="120000"/>
              </a:lnSpc>
              <a:spcBef>
                <a:spcPts val="0"/>
              </a:spcBef>
            </a:pPr>
            <a:r>
              <a:rPr lang="en-US" sz="2900" dirty="0"/>
              <a:t>Husband is tired and overwhelmed </a:t>
            </a:r>
            <a:r>
              <a:rPr lang="en-US" sz="2900" dirty="0" err="1"/>
              <a:t>esp</a:t>
            </a:r>
            <a:r>
              <a:rPr lang="en-US" sz="2900" dirty="0"/>
              <a:t> her insomnia and safety risks</a:t>
            </a:r>
          </a:p>
          <a:p>
            <a:pPr>
              <a:lnSpc>
                <a:spcPct val="120000"/>
              </a:lnSpc>
              <a:spcBef>
                <a:spcPts val="0"/>
              </a:spcBef>
            </a:pPr>
            <a:r>
              <a:rPr lang="en-US" sz="2900" dirty="0"/>
              <a:t>Last evening when he was helping her get ready for bed, she yelled at her husband and raised her fist</a:t>
            </a:r>
          </a:p>
          <a:p>
            <a:endParaRPr lang="en-US" dirty="0"/>
          </a:p>
        </p:txBody>
      </p:sp>
      <p:sp>
        <p:nvSpPr>
          <p:cNvPr id="4" name="TextBox 3">
            <a:extLst>
              <a:ext uri="{FF2B5EF4-FFF2-40B4-BE49-F238E27FC236}">
                <a16:creationId xmlns:a16="http://schemas.microsoft.com/office/drawing/2014/main" id="{1BC91ABF-5635-DC26-CB1A-48433CB5765D}"/>
              </a:ext>
            </a:extLst>
          </p:cNvPr>
          <p:cNvSpPr txBox="1"/>
          <p:nvPr/>
        </p:nvSpPr>
        <p:spPr>
          <a:xfrm>
            <a:off x="170934" y="6311900"/>
            <a:ext cx="6328719" cy="307777"/>
          </a:xfrm>
          <a:prstGeom prst="rect">
            <a:avLst/>
          </a:prstGeom>
          <a:noFill/>
        </p:spPr>
        <p:txBody>
          <a:bodyPr wrap="square" rtlCol="0">
            <a:spAutoFit/>
          </a:bodyPr>
          <a:lstStyle/>
          <a:p>
            <a:r>
              <a:rPr lang="en-US" sz="1400" i="1" dirty="0"/>
              <a:t>* Most common surname in HI, 8</a:t>
            </a:r>
            <a:r>
              <a:rPr lang="en-US" sz="1400" i="1" baseline="30000" dirty="0"/>
              <a:t>th</a:t>
            </a:r>
            <a:r>
              <a:rPr lang="en-US" sz="1400" i="1" dirty="0"/>
              <a:t> most common in VA</a:t>
            </a:r>
          </a:p>
        </p:txBody>
      </p:sp>
    </p:spTree>
    <p:extLst>
      <p:ext uri="{BB962C8B-B14F-4D97-AF65-F5344CB8AC3E}">
        <p14:creationId xmlns:p14="http://schemas.microsoft.com/office/powerpoint/2010/main" val="320004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5F208DE-9BFF-7C02-97FE-868D5BCC43E8}"/>
              </a:ext>
            </a:extLst>
          </p:cNvPr>
          <p:cNvGraphicFramePr>
            <a:graphicFrameLocks noGrp="1"/>
          </p:cNvGraphicFramePr>
          <p:nvPr/>
        </p:nvGraphicFramePr>
        <p:xfrm>
          <a:off x="241024" y="847985"/>
          <a:ext cx="11709952" cy="5890784"/>
        </p:xfrm>
        <a:graphic>
          <a:graphicData uri="http://schemas.openxmlformats.org/drawingml/2006/table">
            <a:tbl>
              <a:tblPr firstRow="1" firstCol="1" bandRow="1">
                <a:tableStyleId>{5940675A-B579-460E-94D1-54222C63F5DA}</a:tableStyleId>
              </a:tblPr>
              <a:tblGrid>
                <a:gridCol w="3739305">
                  <a:extLst>
                    <a:ext uri="{9D8B030D-6E8A-4147-A177-3AD203B41FA5}">
                      <a16:colId xmlns:a16="http://schemas.microsoft.com/office/drawing/2014/main" val="1530868460"/>
                    </a:ext>
                  </a:extLst>
                </a:gridCol>
                <a:gridCol w="4713976">
                  <a:extLst>
                    <a:ext uri="{9D8B030D-6E8A-4147-A177-3AD203B41FA5}">
                      <a16:colId xmlns:a16="http://schemas.microsoft.com/office/drawing/2014/main" val="648452"/>
                    </a:ext>
                  </a:extLst>
                </a:gridCol>
                <a:gridCol w="1085557">
                  <a:extLst>
                    <a:ext uri="{9D8B030D-6E8A-4147-A177-3AD203B41FA5}">
                      <a16:colId xmlns:a16="http://schemas.microsoft.com/office/drawing/2014/main" val="1103926352"/>
                    </a:ext>
                  </a:extLst>
                </a:gridCol>
                <a:gridCol w="1085557">
                  <a:extLst>
                    <a:ext uri="{9D8B030D-6E8A-4147-A177-3AD203B41FA5}">
                      <a16:colId xmlns:a16="http://schemas.microsoft.com/office/drawing/2014/main" val="288268804"/>
                    </a:ext>
                  </a:extLst>
                </a:gridCol>
                <a:gridCol w="1085557">
                  <a:extLst>
                    <a:ext uri="{9D8B030D-6E8A-4147-A177-3AD203B41FA5}">
                      <a16:colId xmlns:a16="http://schemas.microsoft.com/office/drawing/2014/main" val="851136934"/>
                    </a:ext>
                  </a:extLst>
                </a:gridCol>
              </a:tblGrid>
              <a:tr h="817802">
                <a:tc>
                  <a:txBody>
                    <a:bodyPr/>
                    <a:lstStyle/>
                    <a:p>
                      <a:pPr marL="0" marR="0">
                        <a:spcBef>
                          <a:spcPts val="0"/>
                        </a:spcBef>
                        <a:spcAft>
                          <a:spcPts val="0"/>
                        </a:spcAft>
                      </a:pPr>
                      <a:r>
                        <a:rPr lang="en-US" sz="1400" dirty="0">
                          <a:effectLst/>
                        </a:rPr>
                        <a:t>Issue</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Summary of Data from Needs Assessment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CG Priorities</a:t>
                      </a:r>
                    </a:p>
                    <a:p>
                      <a:pPr marL="0" marR="0">
                        <a:spcBef>
                          <a:spcPts val="0"/>
                        </a:spcBef>
                        <a:spcAft>
                          <a:spcPts val="0"/>
                        </a:spcAft>
                      </a:pPr>
                      <a:r>
                        <a:rPr lang="en-US" sz="1400" dirty="0">
                          <a:effectLst/>
                        </a:rPr>
                        <a:t>High, Med, Low</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Champion Priorities</a:t>
                      </a:r>
                    </a:p>
                    <a:p>
                      <a:pPr marL="0" marR="0">
                        <a:spcBef>
                          <a:spcPts val="0"/>
                        </a:spcBef>
                        <a:spcAft>
                          <a:spcPts val="0"/>
                        </a:spcAft>
                      </a:pPr>
                      <a:r>
                        <a:rPr lang="en-US" sz="1400" dirty="0">
                          <a:effectLst/>
                        </a:rPr>
                        <a:t>High,</a:t>
                      </a:r>
                      <a:r>
                        <a:rPr lang="en-US" sz="1400" baseline="0" dirty="0">
                          <a:effectLst/>
                        </a:rPr>
                        <a:t> </a:t>
                      </a:r>
                      <a:r>
                        <a:rPr lang="en-US" sz="1400" dirty="0">
                          <a:effectLst/>
                        </a:rPr>
                        <a:t>Med,</a:t>
                      </a:r>
                      <a:r>
                        <a:rPr lang="en-US" sz="1400" baseline="0" dirty="0">
                          <a:effectLst/>
                        </a:rPr>
                        <a:t> </a:t>
                      </a:r>
                      <a:r>
                        <a:rPr lang="en-US" sz="1400" dirty="0">
                          <a:effectLst/>
                        </a:rPr>
                        <a:t>Low</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Plan for module completion sequence (1 through 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008528420"/>
                  </a:ext>
                </a:extLst>
              </a:tr>
              <a:tr h="680497">
                <a:tc>
                  <a:txBody>
                    <a:bodyPr/>
                    <a:lstStyle/>
                    <a:p>
                      <a:pPr marL="0" marR="0">
                        <a:spcBef>
                          <a:spcPts val="0"/>
                        </a:spcBef>
                        <a:spcAft>
                          <a:spcPts val="0"/>
                        </a:spcAft>
                      </a:pPr>
                      <a:r>
                        <a:rPr lang="en-US" sz="1400" b="0" i="0" dirty="0">
                          <a:effectLst/>
                        </a:rPr>
                        <a:t>Baseline</a:t>
                      </a:r>
                    </a:p>
                  </a:txBody>
                  <a:tcPr marL="45326" marR="45326" marT="0" marB="0"/>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DSRS Score: ____ Mild / Moderate / Severe</a:t>
                      </a:r>
                    </a:p>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Functional Status: </a:t>
                      </a: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797030058"/>
                  </a:ext>
                </a:extLst>
              </a:tr>
              <a:tr h="443753">
                <a:tc>
                  <a:txBody>
                    <a:bodyPr/>
                    <a:lstStyle/>
                    <a:p>
                      <a:pPr marL="0" marR="0">
                        <a:spcBef>
                          <a:spcPts val="0"/>
                        </a:spcBef>
                        <a:spcAft>
                          <a:spcPts val="0"/>
                        </a:spcAft>
                      </a:pPr>
                      <a:r>
                        <a:rPr lang="en-US" sz="1400" dirty="0">
                          <a:effectLst/>
                        </a:rPr>
                        <a:t>Medications - questions or concerns about medications</a:t>
                      </a:r>
                    </a:p>
                    <a:p>
                      <a:pPr marL="0" marR="0">
                        <a:spcBef>
                          <a:spcPts val="0"/>
                        </a:spcBef>
                        <a:spcAft>
                          <a:spcPts val="0"/>
                        </a:spcAft>
                      </a:pPr>
                      <a:endParaRPr lang="en-US" sz="1400" b="0" i="1" dirty="0">
                        <a:effectLst/>
                      </a:endParaRP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1491849909"/>
                  </a:ext>
                </a:extLst>
              </a:tr>
              <a:tr h="516367">
                <a:tc>
                  <a:txBody>
                    <a:bodyPr/>
                    <a:lstStyle/>
                    <a:p>
                      <a:pPr marL="0" marR="0">
                        <a:spcBef>
                          <a:spcPts val="0"/>
                        </a:spcBef>
                        <a:spcAft>
                          <a:spcPts val="0"/>
                        </a:spcAft>
                      </a:pPr>
                      <a:r>
                        <a:rPr lang="en-US" sz="1400" dirty="0">
                          <a:effectLst/>
                        </a:rPr>
                        <a:t>Safety – concerns re falls, wandering, poor judgement, </a:t>
                      </a:r>
                      <a:r>
                        <a:rPr lang="en-US" sz="1400" dirty="0" err="1">
                          <a:effectLst/>
                        </a:rPr>
                        <a:t>etc</a:t>
                      </a:r>
                      <a:endParaRPr lang="en-US" sz="1400" b="0" i="1" dirty="0">
                        <a:effectLst/>
                      </a:endParaRPr>
                    </a:p>
                  </a:txBody>
                  <a:tcPr marL="45326" marR="45326" marT="0" marB="0"/>
                </a:tc>
                <a:tc>
                  <a:txBody>
                    <a:bodyPr/>
                    <a:lstStyle/>
                    <a:p>
                      <a:pPr marL="0" marR="0">
                        <a:spcBef>
                          <a:spcPts val="0"/>
                        </a:spcBef>
                        <a:spcAft>
                          <a:spcPts val="0"/>
                        </a:spcAft>
                      </a:pPr>
                      <a:r>
                        <a:rPr lang="en-US" sz="1400" dirty="0">
                          <a:effectLst/>
                        </a:rPr>
                        <a:t>Safety assessment: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050313760"/>
                  </a:ext>
                </a:extLst>
              </a:tr>
              <a:tr h="578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Decision Making and Advance Care Planning</a:t>
                      </a:r>
                      <a:r>
                        <a:rPr lang="en-US" sz="1400" baseline="0" dirty="0">
                          <a:effectLst/>
                        </a:rPr>
                        <a:t> </a:t>
                      </a:r>
                      <a:r>
                        <a:rPr lang="en-US" sz="1400" dirty="0">
                          <a:effectLst/>
                        </a:rPr>
                        <a:t>- for medical decisions, care needs, legal or financial issues</a:t>
                      </a:r>
                      <a:endParaRPr lang="en-US" sz="1400" b="0" i="1" dirty="0">
                        <a:effectLst/>
                      </a:endParaRP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904757428"/>
                  </a:ext>
                </a:extLst>
              </a:tr>
              <a:tr h="610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Behavior Management - managing behavioral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1" dirty="0">
                        <a:effectLst/>
                      </a:endParaRPr>
                    </a:p>
                  </a:txBody>
                  <a:tcPr marL="45326" marR="45326" marT="0" marB="0"/>
                </a:tc>
                <a:tc>
                  <a:txBody>
                    <a:bodyPr/>
                    <a:lstStyle/>
                    <a:p>
                      <a:pPr marL="0" marR="0">
                        <a:spcBef>
                          <a:spcPts val="0"/>
                        </a:spcBef>
                        <a:spcAft>
                          <a:spcPts val="0"/>
                        </a:spcAft>
                      </a:pPr>
                      <a:r>
                        <a:rPr lang="en-US" sz="1400" dirty="0">
                          <a:effectLst/>
                        </a:rPr>
                        <a:t>Patient PHQ-2: __/6</a:t>
                      </a:r>
                    </a:p>
                    <a:p>
                      <a:pPr marL="0" marR="0">
                        <a:spcBef>
                          <a:spcPts val="0"/>
                        </a:spcBef>
                        <a:spcAft>
                          <a:spcPts val="0"/>
                        </a:spcAft>
                      </a:pPr>
                      <a:r>
                        <a:rPr lang="en-US" sz="1400" dirty="0">
                          <a:effectLst/>
                        </a:rPr>
                        <a:t>NPI-Q:</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2316260876"/>
                  </a:ext>
                </a:extLst>
              </a:tr>
              <a:tr h="853440">
                <a:tc>
                  <a:txBody>
                    <a:bodyPr/>
                    <a:lstStyle/>
                    <a:p>
                      <a:pPr marL="0" marR="0">
                        <a:spcBef>
                          <a:spcPts val="0"/>
                        </a:spcBef>
                        <a:spcAft>
                          <a:spcPts val="0"/>
                        </a:spcAft>
                      </a:pPr>
                      <a:r>
                        <a:rPr lang="en-US" sz="1400" dirty="0">
                          <a:effectLst/>
                        </a:rPr>
                        <a:t>Caregiver Well-Being - social or emotional challenges of caregiving</a:t>
                      </a:r>
                    </a:p>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Quality of Life:</a:t>
                      </a:r>
                    </a:p>
                    <a:p>
                      <a:pPr marL="0" marR="0">
                        <a:spcBef>
                          <a:spcPts val="0"/>
                        </a:spcBef>
                        <a:spcAft>
                          <a:spcPts val="0"/>
                        </a:spcAft>
                      </a:pPr>
                      <a:r>
                        <a:rPr lang="en-US" sz="1400" dirty="0">
                          <a:effectLst/>
                        </a:rPr>
                        <a:t>Caregiver Strain Index: __/26 (trigger &gt;7)</a:t>
                      </a:r>
                    </a:p>
                    <a:p>
                      <a:pPr marL="0" marR="0">
                        <a:spcBef>
                          <a:spcPts val="0"/>
                        </a:spcBef>
                        <a:spcAft>
                          <a:spcPts val="0"/>
                        </a:spcAft>
                      </a:pPr>
                      <a:r>
                        <a:rPr lang="en-US" sz="1400" dirty="0">
                          <a:effectLst/>
                        </a:rPr>
                        <a:t>Caregiver PHQ-2: __/6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a:effectLst/>
                        </a:rPr>
                        <a:t>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3137980197"/>
                  </a:ext>
                </a:extLst>
              </a:tr>
              <a:tr h="853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Community Resources and Caregiver Education - </a:t>
                      </a:r>
                    </a:p>
                    <a:p>
                      <a:pPr marL="0" marR="0">
                        <a:spcBef>
                          <a:spcPts val="0"/>
                        </a:spcBef>
                        <a:spcAft>
                          <a:spcPts val="0"/>
                        </a:spcAft>
                      </a:pPr>
                      <a:r>
                        <a:rPr lang="en-US" sz="1400" dirty="0">
                          <a:effectLst/>
                        </a:rPr>
                        <a:t>figuring out how to pay for or find caregiving help</a:t>
                      </a:r>
                      <a:endParaRPr lang="en-US"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tc>
                  <a:txBody>
                    <a:bodyPr/>
                    <a:lstStyle/>
                    <a:p>
                      <a:pPr marL="0" marR="0">
                        <a:spcBef>
                          <a:spcPts val="0"/>
                        </a:spcBef>
                        <a:spcAft>
                          <a:spcPts val="0"/>
                        </a:spcAft>
                      </a:pPr>
                      <a:r>
                        <a:rPr lang="en-US" sz="140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tc>
                <a:extLst>
                  <a:ext uri="{0D108BD9-81ED-4DB2-BD59-A6C34878D82A}">
                    <a16:rowId xmlns:a16="http://schemas.microsoft.com/office/drawing/2014/main" val="852162696"/>
                  </a:ext>
                </a:extLst>
              </a:tr>
            </a:tbl>
          </a:graphicData>
        </a:graphic>
      </p:graphicFrame>
      <p:sp>
        <p:nvSpPr>
          <p:cNvPr id="11" name="TextBox 10">
            <a:extLst>
              <a:ext uri="{FF2B5EF4-FFF2-40B4-BE49-F238E27FC236}">
                <a16:creationId xmlns:a16="http://schemas.microsoft.com/office/drawing/2014/main" id="{7877D29A-AB49-27D8-A12A-EF6E562E4E02}"/>
              </a:ext>
            </a:extLst>
          </p:cNvPr>
          <p:cNvSpPr txBox="1"/>
          <p:nvPr/>
        </p:nvSpPr>
        <p:spPr>
          <a:xfrm>
            <a:off x="582219" y="0"/>
            <a:ext cx="11368757" cy="738664"/>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Tool to Guide Initial Prioritization of Modules – Bring in Data from Needs Assessment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Ask the caregiver: Based on our discussion, what areas they would like to prioritize addressing?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select all that apply): </a:t>
            </a:r>
          </a:p>
        </p:txBody>
      </p:sp>
    </p:spTree>
    <p:extLst>
      <p:ext uri="{BB962C8B-B14F-4D97-AF65-F5344CB8AC3E}">
        <p14:creationId xmlns:p14="http://schemas.microsoft.com/office/powerpoint/2010/main" val="418356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E418-48E4-4C3F-BEEB-0EECE521041C}"/>
              </a:ext>
            </a:extLst>
          </p:cNvPr>
          <p:cNvSpPr>
            <a:spLocks noGrp="1"/>
          </p:cNvSpPr>
          <p:nvPr>
            <p:ph type="title"/>
          </p:nvPr>
        </p:nvSpPr>
        <p:spPr/>
        <p:txBody>
          <a:bodyPr>
            <a:normAutofit/>
          </a:bodyPr>
          <a:lstStyle/>
          <a:p>
            <a:r>
              <a:rPr lang="en-US" sz="4000" dirty="0"/>
              <a:t>Discussion / Questions / Reflections</a:t>
            </a:r>
          </a:p>
        </p:txBody>
      </p:sp>
      <p:sp>
        <p:nvSpPr>
          <p:cNvPr id="3" name="Text Placeholder 2">
            <a:extLst>
              <a:ext uri="{FF2B5EF4-FFF2-40B4-BE49-F238E27FC236}">
                <a16:creationId xmlns:a16="http://schemas.microsoft.com/office/drawing/2014/main" id="{E8249921-F706-4A03-BF04-E1AD7E1DF63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001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E69C-50CA-C299-0425-C1CB73B49237}"/>
              </a:ext>
            </a:extLst>
          </p:cNvPr>
          <p:cNvSpPr>
            <a:spLocks noGrp="1"/>
          </p:cNvSpPr>
          <p:nvPr>
            <p:ph type="title"/>
          </p:nvPr>
        </p:nvSpPr>
        <p:spPr/>
        <p:txBody>
          <a:bodyPr>
            <a:normAutofit/>
          </a:bodyPr>
          <a:lstStyle/>
          <a:p>
            <a:r>
              <a:rPr lang="en-US" sz="3600" dirty="0"/>
              <a:t>Why We Are All Here Today and What We Have Collectively Accomplished to this Point in Time</a:t>
            </a:r>
          </a:p>
        </p:txBody>
      </p:sp>
      <p:sp>
        <p:nvSpPr>
          <p:cNvPr id="3" name="Content Placeholder 2">
            <a:extLst>
              <a:ext uri="{FF2B5EF4-FFF2-40B4-BE49-F238E27FC236}">
                <a16:creationId xmlns:a16="http://schemas.microsoft.com/office/drawing/2014/main" id="{7190725B-353A-17A1-14C8-50C71127961D}"/>
              </a:ext>
            </a:extLst>
          </p:cNvPr>
          <p:cNvSpPr>
            <a:spLocks noGrp="1"/>
          </p:cNvSpPr>
          <p:nvPr>
            <p:ph idx="1"/>
          </p:nvPr>
        </p:nvSpPr>
        <p:spPr/>
        <p:txBody>
          <a:bodyPr>
            <a:normAutofit/>
          </a:bodyPr>
          <a:lstStyle/>
          <a:p>
            <a:r>
              <a:rPr lang="en-US" sz="2200" u="sng" dirty="0"/>
              <a:t>&gt;</a:t>
            </a:r>
            <a:r>
              <a:rPr lang="en-US" sz="2200" dirty="0"/>
              <a:t> 50% of HBPC patients with dementia</a:t>
            </a:r>
          </a:p>
          <a:p>
            <a:r>
              <a:rPr lang="en-US" sz="2200" dirty="0"/>
              <a:t>No dementia care interventions to support patients and their caregivers </a:t>
            </a:r>
            <a:r>
              <a:rPr lang="en-US" sz="2200" b="1" dirty="0">
                <a:solidFill>
                  <a:srgbClr val="FF0000"/>
                </a:solidFill>
              </a:rPr>
              <a:t>in HBPC</a:t>
            </a:r>
          </a:p>
          <a:p>
            <a:r>
              <a:rPr lang="en-US" sz="2200" dirty="0"/>
              <a:t>We have collectively worked to co-create and will now test feasibility and acceptability of a dementia care intervention for HBPC</a:t>
            </a:r>
          </a:p>
          <a:p>
            <a:pPr marL="800100" lvl="1" indent="-342900">
              <a:buFont typeface="+mj-lt"/>
              <a:buAutoNum type="arabicPeriod"/>
            </a:pPr>
            <a:r>
              <a:rPr lang="en-US" sz="1800" dirty="0"/>
              <a:t>Grant from Retirement Research Foundation to develop and pilot test the intervention</a:t>
            </a:r>
          </a:p>
          <a:p>
            <a:pPr marL="800100" lvl="1" indent="-342900">
              <a:buFont typeface="+mj-lt"/>
              <a:buAutoNum type="arabicPeriod"/>
            </a:pPr>
            <a:r>
              <a:rPr lang="en-US" sz="1800" dirty="0"/>
              <a:t>RFA process - Queens and VCU stepped up and chosen to participate</a:t>
            </a:r>
          </a:p>
          <a:p>
            <a:pPr marL="800100" lvl="1" indent="-342900">
              <a:buFont typeface="+mj-lt"/>
              <a:buAutoNum type="arabicPeriod"/>
            </a:pPr>
            <a:r>
              <a:rPr lang="en-US" sz="1800" dirty="0"/>
              <a:t>Lived through IRB and </a:t>
            </a:r>
            <a:r>
              <a:rPr lang="en-US" sz="1800" dirty="0" err="1"/>
              <a:t>sIRB</a:t>
            </a:r>
            <a:r>
              <a:rPr lang="en-US" sz="1800" dirty="0"/>
              <a:t> travails </a:t>
            </a:r>
            <a:r>
              <a:rPr lang="en-US" sz="1800" dirty="0">
                <a:sym typeface="Wingdings" pitchFamily="2" charset="2"/>
              </a:rPr>
              <a:t></a:t>
            </a:r>
          </a:p>
          <a:p>
            <a:pPr marL="800100" lvl="1" indent="-342900">
              <a:buFont typeface="+mj-lt"/>
              <a:buAutoNum type="arabicPeriod"/>
            </a:pPr>
            <a:r>
              <a:rPr lang="en-US" sz="1800" dirty="0">
                <a:sym typeface="Wingdings" pitchFamily="2" charset="2"/>
              </a:rPr>
              <a:t>Work at Queens and VCU to create enthusiasm for this work in their practices</a:t>
            </a:r>
          </a:p>
          <a:p>
            <a:pPr marL="800100" lvl="1" indent="-342900">
              <a:buFont typeface="+mj-lt"/>
              <a:buAutoNum type="arabicPeriod"/>
            </a:pPr>
            <a:r>
              <a:rPr lang="en-US" sz="1800" dirty="0">
                <a:sym typeface="Wingdings" pitchFamily="2" charset="2"/>
              </a:rPr>
              <a:t>Ongoing meetings and bidirectional communication with high levels of engagement</a:t>
            </a:r>
            <a:endParaRPr lang="en-US" sz="1800" dirty="0"/>
          </a:p>
          <a:p>
            <a:pPr marL="800100" lvl="1" indent="-342900">
              <a:buFont typeface="+mj-lt"/>
              <a:buAutoNum type="arabicPeriod"/>
            </a:pPr>
            <a:r>
              <a:rPr lang="en-US" sz="1800" dirty="0"/>
              <a:t>Focus groups with providers and staff and family caregivers (with recruitment at sites)</a:t>
            </a:r>
          </a:p>
          <a:p>
            <a:pPr marL="800100" lvl="1" indent="-342900">
              <a:buFont typeface="+mj-lt"/>
              <a:buAutoNum type="arabicPeriod"/>
            </a:pPr>
            <a:r>
              <a:rPr lang="en-US" sz="1800" dirty="0"/>
              <a:t>Used data from focus groups to adapt the intervention to HBPC (with more adaptations to come)</a:t>
            </a:r>
          </a:p>
          <a:p>
            <a:pPr marL="800100" lvl="1" indent="-342900">
              <a:buFont typeface="+mj-lt"/>
              <a:buAutoNum type="arabicPeriod"/>
            </a:pPr>
            <a:r>
              <a:rPr lang="en-US" sz="1800" dirty="0"/>
              <a:t>Created and completed asynchronous training</a:t>
            </a:r>
          </a:p>
          <a:p>
            <a:endParaRPr lang="en-US" sz="2200" dirty="0"/>
          </a:p>
          <a:p>
            <a:endParaRPr lang="en-US" dirty="0"/>
          </a:p>
        </p:txBody>
      </p:sp>
    </p:spTree>
    <p:extLst>
      <p:ext uri="{BB962C8B-B14F-4D97-AF65-F5344CB8AC3E}">
        <p14:creationId xmlns:p14="http://schemas.microsoft.com/office/powerpoint/2010/main" val="123595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We Finished Aim 1! </a:t>
            </a:r>
            <a:br>
              <a:rPr lang="en-US" sz="4000" dirty="0"/>
            </a:br>
            <a:r>
              <a:rPr lang="en-US" sz="4000" dirty="0"/>
              <a:t>Major Learnings From Focus Groups</a:t>
            </a:r>
            <a:endParaRPr lang="en-US" sz="4000" dirty="0">
              <a:solidFill>
                <a:srgbClr val="FF0000"/>
              </a:solidFill>
            </a:endParaRPr>
          </a:p>
        </p:txBody>
      </p:sp>
      <p:sp>
        <p:nvSpPr>
          <p:cNvPr id="5" name="Text Placeholder 4">
            <a:extLst>
              <a:ext uri="{FF2B5EF4-FFF2-40B4-BE49-F238E27FC236}">
                <a16:creationId xmlns:a16="http://schemas.microsoft.com/office/drawing/2014/main" id="{D4F5881D-EC9F-AC48-598B-3A9BFC18C851}"/>
              </a:ext>
            </a:extLst>
          </p:cNvPr>
          <p:cNvSpPr>
            <a:spLocks noGrp="1"/>
          </p:cNvSpPr>
          <p:nvPr>
            <p:ph type="body" idx="1"/>
          </p:nvPr>
        </p:nvSpPr>
        <p:spPr/>
        <p:txBody>
          <a:bodyPr/>
          <a:lstStyle/>
          <a:p>
            <a:r>
              <a:rPr lang="en-US" dirty="0"/>
              <a:t>Clinician</a:t>
            </a:r>
          </a:p>
        </p:txBody>
      </p:sp>
      <p:sp>
        <p:nvSpPr>
          <p:cNvPr id="3" name="Content Placeholder 2"/>
          <p:cNvSpPr>
            <a:spLocks noGrp="1"/>
          </p:cNvSpPr>
          <p:nvPr>
            <p:ph sz="half" idx="2"/>
          </p:nvPr>
        </p:nvSpPr>
        <p:spPr/>
        <p:txBody>
          <a:bodyPr vert="horz" lIns="91440" tIns="45720" rIns="91440" bIns="45720" rtlCol="0" anchor="t">
            <a:normAutofit/>
          </a:bodyPr>
          <a:lstStyle/>
          <a:p>
            <a:r>
              <a:rPr lang="en-US" sz="2400" dirty="0"/>
              <a:t>Need for behavior management resources</a:t>
            </a:r>
          </a:p>
          <a:p>
            <a:r>
              <a:rPr lang="en-US" sz="2400"/>
              <a:t>Prioritization issues based on what dyad </a:t>
            </a:r>
            <a:r>
              <a:rPr lang="en-US" sz="2400" dirty="0"/>
              <a:t>deems priority vs clinician</a:t>
            </a:r>
            <a:endParaRPr lang="en-US" sz="2400" dirty="0">
              <a:ea typeface="Calibri"/>
              <a:cs typeface="Calibri"/>
            </a:endParaRPr>
          </a:p>
          <a:p>
            <a:r>
              <a:rPr lang="en-US" sz="2400" dirty="0"/>
              <a:t>Caregiver engagement</a:t>
            </a:r>
          </a:p>
          <a:p>
            <a:r>
              <a:rPr lang="en-US" sz="2400" dirty="0"/>
              <a:t>Flexibility with number of modules to address concurrently</a:t>
            </a:r>
          </a:p>
          <a:p>
            <a:r>
              <a:rPr lang="en-US" sz="2400">
                <a:ea typeface="Calibri"/>
                <a:cs typeface="Calibri"/>
              </a:rPr>
              <a:t>Issues with handoffs betw providers</a:t>
            </a:r>
            <a:endParaRPr lang="en-US" sz="2400" dirty="0">
              <a:ea typeface="Calibri"/>
              <a:cs typeface="Calibri"/>
            </a:endParaRPr>
          </a:p>
          <a:p>
            <a:endParaRPr lang="en-US" dirty="0"/>
          </a:p>
          <a:p>
            <a:endParaRPr lang="en-US" dirty="0"/>
          </a:p>
        </p:txBody>
      </p:sp>
      <p:sp>
        <p:nvSpPr>
          <p:cNvPr id="6" name="Text Placeholder 5">
            <a:extLst>
              <a:ext uri="{FF2B5EF4-FFF2-40B4-BE49-F238E27FC236}">
                <a16:creationId xmlns:a16="http://schemas.microsoft.com/office/drawing/2014/main" id="{88EEE6CA-9541-6010-7BD9-CEE269EEB7A8}"/>
              </a:ext>
            </a:extLst>
          </p:cNvPr>
          <p:cNvSpPr>
            <a:spLocks noGrp="1"/>
          </p:cNvSpPr>
          <p:nvPr>
            <p:ph type="body" sz="quarter" idx="3"/>
          </p:nvPr>
        </p:nvSpPr>
        <p:spPr/>
        <p:txBody>
          <a:bodyPr/>
          <a:lstStyle/>
          <a:p>
            <a:r>
              <a:rPr lang="en-US" dirty="0"/>
              <a:t>Caregivers</a:t>
            </a:r>
          </a:p>
        </p:txBody>
      </p:sp>
      <p:sp>
        <p:nvSpPr>
          <p:cNvPr id="7" name="Content Placeholder 6">
            <a:extLst>
              <a:ext uri="{FF2B5EF4-FFF2-40B4-BE49-F238E27FC236}">
                <a16:creationId xmlns:a16="http://schemas.microsoft.com/office/drawing/2014/main" id="{99906671-26F3-EFA2-ECE4-DAADE197ACBA}"/>
              </a:ext>
            </a:extLst>
          </p:cNvPr>
          <p:cNvSpPr>
            <a:spLocks noGrp="1"/>
          </p:cNvSpPr>
          <p:nvPr>
            <p:ph sz="quarter" idx="4"/>
          </p:nvPr>
        </p:nvSpPr>
        <p:spPr>
          <a:xfrm>
            <a:off x="6172200" y="2515235"/>
            <a:ext cx="5183188" cy="3979228"/>
          </a:xfrm>
        </p:spPr>
        <p:txBody>
          <a:bodyPr vert="horz" lIns="91440" tIns="45720" rIns="91440" bIns="45720" rtlCol="0" anchor="t">
            <a:normAutofit/>
          </a:bodyPr>
          <a:lstStyle/>
          <a:p>
            <a:r>
              <a:rPr lang="en-US" sz="2400" dirty="0"/>
              <a:t>Caregivers needing anticipatory guidance of what the future will hold/what changes to expect</a:t>
            </a:r>
          </a:p>
          <a:p>
            <a:r>
              <a:rPr lang="en-US" sz="2400" dirty="0"/>
              <a:t>Need for social outlets and connection for patients at home</a:t>
            </a:r>
          </a:p>
          <a:p>
            <a:r>
              <a:rPr lang="en-US" sz="2400" dirty="0"/>
              <a:t>Money issues and resources for navigating financial issues</a:t>
            </a:r>
          </a:p>
          <a:p>
            <a:r>
              <a:rPr lang="en-US" sz="2400" dirty="0"/>
              <a:t>Connections to respite services</a:t>
            </a:r>
          </a:p>
          <a:p>
            <a:r>
              <a:rPr lang="en-US" sz="2400" dirty="0">
                <a:ea typeface="Calibri" panose="020F0502020204030204"/>
                <a:cs typeface="Calibri" panose="020F0502020204030204"/>
              </a:rPr>
              <a:t>Connections/referrals to resources</a:t>
            </a:r>
          </a:p>
          <a:p>
            <a:endParaRPr lang="en-US" dirty="0"/>
          </a:p>
          <a:p>
            <a:endParaRPr lang="en-US" dirty="0"/>
          </a:p>
          <a:p>
            <a:endParaRPr lang="en-US" dirty="0"/>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46352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317" y="142101"/>
            <a:ext cx="10515600" cy="1325563"/>
          </a:xfrm>
        </p:spPr>
        <p:txBody>
          <a:bodyPr>
            <a:normAutofit/>
          </a:bodyPr>
          <a:lstStyle/>
          <a:p>
            <a:r>
              <a:rPr lang="en-US" sz="4000" dirty="0"/>
              <a:t>Larger Context: We Have Been Skating to the Puck (without even knowing it)</a:t>
            </a:r>
          </a:p>
        </p:txBody>
      </p:sp>
      <p:pic>
        <p:nvPicPr>
          <p:cNvPr id="5" name="Picture 4"/>
          <p:cNvPicPr>
            <a:picLocks noChangeAspect="1"/>
          </p:cNvPicPr>
          <p:nvPr/>
        </p:nvPicPr>
        <p:blipFill>
          <a:blip r:embed="rId2"/>
          <a:stretch>
            <a:fillRect/>
          </a:stretch>
        </p:blipFill>
        <p:spPr>
          <a:xfrm>
            <a:off x="994317" y="1678675"/>
            <a:ext cx="10056542" cy="5052171"/>
          </a:xfrm>
          <a:prstGeom prst="rect">
            <a:avLst/>
          </a:prstGeom>
        </p:spPr>
      </p:pic>
    </p:spTree>
    <p:extLst>
      <p:ext uri="{BB962C8B-B14F-4D97-AF65-F5344CB8AC3E}">
        <p14:creationId xmlns:p14="http://schemas.microsoft.com/office/powerpoint/2010/main" val="139109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0C184A-4F9E-96E1-B1D5-CB96CBF2F530}"/>
              </a:ext>
            </a:extLst>
          </p:cNvPr>
          <p:cNvPicPr>
            <a:picLocks noChangeAspect="1"/>
          </p:cNvPicPr>
          <p:nvPr/>
        </p:nvPicPr>
        <p:blipFill>
          <a:blip r:embed="rId3"/>
          <a:stretch>
            <a:fillRect/>
          </a:stretch>
        </p:blipFill>
        <p:spPr>
          <a:xfrm>
            <a:off x="857250" y="1285875"/>
            <a:ext cx="10472738" cy="5114925"/>
          </a:xfrm>
          <a:prstGeom prst="rect">
            <a:avLst/>
          </a:prstGeom>
        </p:spPr>
      </p:pic>
      <p:sp>
        <p:nvSpPr>
          <p:cNvPr id="5" name="Title 4">
            <a:extLst>
              <a:ext uri="{FF2B5EF4-FFF2-40B4-BE49-F238E27FC236}">
                <a16:creationId xmlns:a16="http://schemas.microsoft.com/office/drawing/2014/main" id="{5831901F-7616-5B71-A517-88AD5BF6F94F}"/>
              </a:ext>
            </a:extLst>
          </p:cNvPr>
          <p:cNvSpPr>
            <a:spLocks noGrp="1"/>
          </p:cNvSpPr>
          <p:nvPr>
            <p:ph type="title"/>
          </p:nvPr>
        </p:nvSpPr>
        <p:spPr>
          <a:xfrm>
            <a:off x="838200" y="71437"/>
            <a:ext cx="10515600" cy="1325563"/>
          </a:xfrm>
        </p:spPr>
        <p:txBody>
          <a:bodyPr/>
          <a:lstStyle/>
          <a:p>
            <a:r>
              <a:rPr lang="en-US" dirty="0"/>
              <a:t>CMS Guide Model – Look Familiar? </a:t>
            </a:r>
            <a:r>
              <a:rPr lang="en-US" dirty="0">
                <a:sym typeface="Wingdings" pitchFamily="2" charset="2"/>
              </a:rPr>
              <a:t></a:t>
            </a:r>
            <a:endParaRPr lang="en-US" dirty="0"/>
          </a:p>
        </p:txBody>
      </p:sp>
    </p:spTree>
    <p:extLst>
      <p:ext uri="{BB962C8B-B14F-4D97-AF65-F5344CB8AC3E}">
        <p14:creationId xmlns:p14="http://schemas.microsoft.com/office/powerpoint/2010/main" val="286176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0B54-8413-8C3D-4C9B-DD5909052127}"/>
              </a:ext>
            </a:extLst>
          </p:cNvPr>
          <p:cNvSpPr>
            <a:spLocks noGrp="1"/>
          </p:cNvSpPr>
          <p:nvPr>
            <p:ph type="title"/>
          </p:nvPr>
        </p:nvSpPr>
        <p:spPr/>
        <p:txBody>
          <a:bodyPr>
            <a:normAutofit/>
          </a:bodyPr>
          <a:lstStyle/>
          <a:p>
            <a:r>
              <a:rPr lang="en-US" sz="3600" dirty="0"/>
              <a:t>Now for the Fun Part </a:t>
            </a:r>
            <a:r>
              <a:rPr lang="en-US" sz="3600" dirty="0">
                <a:sym typeface="Wingdings" pitchFamily="2" charset="2"/>
              </a:rPr>
              <a:t> - Implementing the Intervention</a:t>
            </a:r>
            <a:endParaRPr lang="en-US" sz="3600" dirty="0"/>
          </a:p>
        </p:txBody>
      </p:sp>
      <p:sp>
        <p:nvSpPr>
          <p:cNvPr id="4" name="Text Placeholder 3">
            <a:extLst>
              <a:ext uri="{FF2B5EF4-FFF2-40B4-BE49-F238E27FC236}">
                <a16:creationId xmlns:a16="http://schemas.microsoft.com/office/drawing/2014/main" id="{0EAE92E3-7608-A0BF-9F7E-4A06AA6414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09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C9E1F-375D-4061-BAC5-0ED79C277B9D}"/>
              </a:ext>
            </a:extLst>
          </p:cNvPr>
          <p:cNvSpPr>
            <a:spLocks noGrp="1"/>
          </p:cNvSpPr>
          <p:nvPr>
            <p:ph type="title"/>
          </p:nvPr>
        </p:nvSpPr>
        <p:spPr/>
        <p:txBody>
          <a:bodyPr/>
          <a:lstStyle/>
          <a:p>
            <a:r>
              <a:rPr lang="en-US" dirty="0"/>
              <a:t>We Are Still in Learning Mode – </a:t>
            </a:r>
            <a:br>
              <a:rPr lang="en-US" dirty="0"/>
            </a:br>
            <a:r>
              <a:rPr lang="en-US" dirty="0"/>
              <a:t>The Intervention is Adaptable</a:t>
            </a:r>
          </a:p>
        </p:txBody>
      </p:sp>
      <p:sp>
        <p:nvSpPr>
          <p:cNvPr id="5" name="Content Placeholder 4">
            <a:extLst>
              <a:ext uri="{FF2B5EF4-FFF2-40B4-BE49-F238E27FC236}">
                <a16:creationId xmlns:a16="http://schemas.microsoft.com/office/drawing/2014/main" id="{DECEB2E5-F97A-7140-63B3-13E5819079A2}"/>
              </a:ext>
            </a:extLst>
          </p:cNvPr>
          <p:cNvSpPr>
            <a:spLocks noGrp="1"/>
          </p:cNvSpPr>
          <p:nvPr>
            <p:ph idx="1"/>
          </p:nvPr>
        </p:nvSpPr>
        <p:spPr>
          <a:xfrm>
            <a:off x="838200" y="1962102"/>
            <a:ext cx="10515600" cy="4351338"/>
          </a:xfrm>
        </p:spPr>
        <p:txBody>
          <a:bodyPr>
            <a:normAutofit/>
          </a:bodyPr>
          <a:lstStyle/>
          <a:p>
            <a:r>
              <a:rPr lang="en-US" sz="2400" dirty="0"/>
              <a:t>As we go through the Pilot, the intervention is still adaptable as we maintain fidelity to its core components</a:t>
            </a:r>
          </a:p>
          <a:p>
            <a:endParaRPr lang="en-US" sz="2400" dirty="0"/>
          </a:p>
          <a:p>
            <a:r>
              <a:rPr lang="en-US" sz="2400" dirty="0"/>
              <a:t>Core components: training, assessment, working the modules, case conferences</a:t>
            </a:r>
          </a:p>
          <a:p>
            <a:endParaRPr lang="en-US" sz="2400" dirty="0"/>
          </a:p>
          <a:p>
            <a:r>
              <a:rPr lang="en-US" sz="2400" dirty="0"/>
              <a:t>Adaptability in the context of evaluating the feasibility and acceptability of the intervention for future trials</a:t>
            </a:r>
          </a:p>
          <a:p>
            <a:endParaRPr lang="en-US" sz="2400" dirty="0"/>
          </a:p>
          <a:p>
            <a:r>
              <a:rPr lang="en-US" sz="2400" dirty="0"/>
              <a:t>We will continue to learn and co-create</a:t>
            </a:r>
          </a:p>
        </p:txBody>
      </p:sp>
    </p:spTree>
    <p:extLst>
      <p:ext uri="{BB962C8B-B14F-4D97-AF65-F5344CB8AC3E}">
        <p14:creationId xmlns:p14="http://schemas.microsoft.com/office/powerpoint/2010/main" val="232146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61" y="103281"/>
            <a:ext cx="11549522" cy="978729"/>
          </a:xfrm>
        </p:spPr>
        <p:txBody>
          <a:bodyPr/>
          <a:lstStyle/>
          <a:p>
            <a:r>
              <a:rPr lang="en-US" sz="3200" dirty="0">
                <a:latin typeface="+mj-lt"/>
              </a:rPr>
              <a:t>Reminder – Overview of Dementia Care Quality at Home Intervention</a:t>
            </a:r>
          </a:p>
        </p:txBody>
      </p:sp>
      <p:sp>
        <p:nvSpPr>
          <p:cNvPr id="6" name="Text Placeholder 5"/>
          <p:cNvSpPr>
            <a:spLocks noGrp="1"/>
          </p:cNvSpPr>
          <p:nvPr>
            <p:ph type="body" idx="10"/>
          </p:nvPr>
        </p:nvSpPr>
        <p:spPr>
          <a:xfrm>
            <a:off x="1599857" y="1248453"/>
            <a:ext cx="8379029" cy="383182"/>
          </a:xfrm>
          <a:ln>
            <a:solidFill>
              <a:schemeClr val="tx1"/>
            </a:solidFill>
          </a:ln>
        </p:spPr>
        <p:txBody>
          <a:bodyPr/>
          <a:lstStyle/>
          <a:p>
            <a:pPr algn="ctr"/>
            <a:r>
              <a:rPr lang="en-US" sz="2600" dirty="0"/>
              <a:t>HBPC Dementia Care Champion is at the Center of this work</a:t>
            </a:r>
          </a:p>
        </p:txBody>
      </p:sp>
      <p:pic>
        <p:nvPicPr>
          <p:cNvPr id="5" name="Content Placeholder 4"/>
          <p:cNvPicPr>
            <a:picLocks noGrp="1" noChangeAspect="1"/>
          </p:cNvPicPr>
          <p:nvPr>
            <p:ph idx="4294967295"/>
          </p:nvPr>
        </p:nvPicPr>
        <p:blipFill rotWithShape="1">
          <a:blip r:embed="rId3"/>
          <a:srcRect l="20512" t="21196" r="45939" b="52017"/>
          <a:stretch/>
        </p:blipFill>
        <p:spPr>
          <a:xfrm>
            <a:off x="566188" y="4477688"/>
            <a:ext cx="1687763" cy="1407428"/>
          </a:xfrm>
          <a:prstGeom prst="rect">
            <a:avLst/>
          </a:prstGeom>
        </p:spPr>
      </p:pic>
      <p:sp>
        <p:nvSpPr>
          <p:cNvPr id="4" name="TextBox 3">
            <a:extLst>
              <a:ext uri="{FF2B5EF4-FFF2-40B4-BE49-F238E27FC236}">
                <a16:creationId xmlns:a16="http://schemas.microsoft.com/office/drawing/2014/main" id="{5AEA0373-A39A-3624-3DA0-074FF401C6A7}"/>
              </a:ext>
            </a:extLst>
          </p:cNvPr>
          <p:cNvSpPr txBox="1"/>
          <p:nvPr/>
        </p:nvSpPr>
        <p:spPr>
          <a:xfrm>
            <a:off x="1304430" y="1971683"/>
            <a:ext cx="2554747" cy="1077218"/>
          </a:xfrm>
          <a:prstGeom prst="rect">
            <a:avLst/>
          </a:prstGeom>
          <a:solidFill>
            <a:srgbClr val="00B0F0"/>
          </a:solidFill>
        </p:spPr>
        <p:txBody>
          <a:bodyPr wrap="square" rtlCol="0">
            <a:spAutoFit/>
          </a:bodyPr>
          <a:lstStyle/>
          <a:p>
            <a:pPr algn="ctr"/>
            <a:r>
              <a:rPr lang="en-US" sz="3200" dirty="0"/>
              <a:t>HBPC Overall Practice</a:t>
            </a:r>
          </a:p>
        </p:txBody>
      </p:sp>
      <p:sp>
        <p:nvSpPr>
          <p:cNvPr id="7" name="Left Brace 6">
            <a:extLst>
              <a:ext uri="{FF2B5EF4-FFF2-40B4-BE49-F238E27FC236}">
                <a16:creationId xmlns:a16="http://schemas.microsoft.com/office/drawing/2014/main" id="{F2405D17-2F5F-CA72-9527-3393A41F134B}"/>
              </a:ext>
            </a:extLst>
          </p:cNvPr>
          <p:cNvSpPr/>
          <p:nvPr/>
        </p:nvSpPr>
        <p:spPr>
          <a:xfrm>
            <a:off x="5064042" y="2896463"/>
            <a:ext cx="1994371" cy="28539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F0B577AC-7A98-2DFF-2D04-52155318FAE5}"/>
              </a:ext>
            </a:extLst>
          </p:cNvPr>
          <p:cNvSpPr/>
          <p:nvPr/>
        </p:nvSpPr>
        <p:spPr>
          <a:xfrm>
            <a:off x="6787136" y="2772086"/>
            <a:ext cx="2931886" cy="914400"/>
          </a:xfrm>
          <a:prstGeom prst="rect">
            <a:avLst/>
          </a:prstGeom>
          <a:solidFill>
            <a:srgbClr val="FDB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Assessment/Prioritization of 6 Key Areas to Cover</a:t>
            </a:r>
          </a:p>
        </p:txBody>
      </p:sp>
      <p:sp>
        <p:nvSpPr>
          <p:cNvPr id="11" name="Rectangle 10">
            <a:extLst>
              <a:ext uri="{FF2B5EF4-FFF2-40B4-BE49-F238E27FC236}">
                <a16:creationId xmlns:a16="http://schemas.microsoft.com/office/drawing/2014/main" id="{A8A2A189-47E2-4C56-C308-E4050B4AA176}"/>
              </a:ext>
            </a:extLst>
          </p:cNvPr>
          <p:cNvSpPr/>
          <p:nvPr/>
        </p:nvSpPr>
        <p:spPr>
          <a:xfrm>
            <a:off x="6787136" y="3892452"/>
            <a:ext cx="2931886" cy="914400"/>
          </a:xfrm>
          <a:prstGeom prst="rect">
            <a:avLst/>
          </a:prstGeom>
          <a:solidFill>
            <a:srgbClr val="FDB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Care Planning/Team Co-Management with Monthly Dementia-focused Modules</a:t>
            </a:r>
          </a:p>
        </p:txBody>
      </p:sp>
      <p:sp>
        <p:nvSpPr>
          <p:cNvPr id="12" name="Rectangle 11">
            <a:extLst>
              <a:ext uri="{FF2B5EF4-FFF2-40B4-BE49-F238E27FC236}">
                <a16:creationId xmlns:a16="http://schemas.microsoft.com/office/drawing/2014/main" id="{4F564582-5E9E-A60E-667B-6866B3C6C4AF}"/>
              </a:ext>
            </a:extLst>
          </p:cNvPr>
          <p:cNvSpPr/>
          <p:nvPr/>
        </p:nvSpPr>
        <p:spPr>
          <a:xfrm>
            <a:off x="6787136" y="5046607"/>
            <a:ext cx="2931886" cy="914400"/>
          </a:xfrm>
          <a:prstGeom prst="rect">
            <a:avLst/>
          </a:prstGeom>
          <a:solidFill>
            <a:srgbClr val="FDB7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rPr>
              <a:t>Regular Video Case Conference/Booster Training to Address Patient/CG Issues</a:t>
            </a:r>
          </a:p>
        </p:txBody>
      </p:sp>
      <p:cxnSp>
        <p:nvCxnSpPr>
          <p:cNvPr id="14" name="Straight Arrow Connector 13">
            <a:extLst>
              <a:ext uri="{FF2B5EF4-FFF2-40B4-BE49-F238E27FC236}">
                <a16:creationId xmlns:a16="http://schemas.microsoft.com/office/drawing/2014/main" id="{A60868A5-A4B0-765F-EFC2-622F2D4B1385}"/>
              </a:ext>
            </a:extLst>
          </p:cNvPr>
          <p:cNvCxnSpPr>
            <a:cxnSpLocks/>
          </p:cNvCxnSpPr>
          <p:nvPr/>
        </p:nvCxnSpPr>
        <p:spPr>
          <a:xfrm flipV="1">
            <a:off x="2253951" y="4702629"/>
            <a:ext cx="1086997" cy="303937"/>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D05382-5271-1CBC-5329-828CA26D739E}"/>
              </a:ext>
            </a:extLst>
          </p:cNvPr>
          <p:cNvCxnSpPr>
            <a:cxnSpLocks/>
          </p:cNvCxnSpPr>
          <p:nvPr/>
        </p:nvCxnSpPr>
        <p:spPr>
          <a:xfrm flipV="1">
            <a:off x="1304430" y="3071403"/>
            <a:ext cx="372383" cy="1406285"/>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2D1D2A-2630-A08C-989B-83EB1CB422A4}"/>
              </a:ext>
            </a:extLst>
          </p:cNvPr>
          <p:cNvCxnSpPr>
            <a:cxnSpLocks/>
          </p:cNvCxnSpPr>
          <p:nvPr/>
        </p:nvCxnSpPr>
        <p:spPr>
          <a:xfrm>
            <a:off x="3566939" y="3092021"/>
            <a:ext cx="616146" cy="49868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Star: 7 Points 23">
            <a:extLst>
              <a:ext uri="{FF2B5EF4-FFF2-40B4-BE49-F238E27FC236}">
                <a16:creationId xmlns:a16="http://schemas.microsoft.com/office/drawing/2014/main" id="{3C60CB32-81DF-C028-CB9B-576312A9EA7C}"/>
              </a:ext>
            </a:extLst>
          </p:cNvPr>
          <p:cNvSpPr/>
          <p:nvPr/>
        </p:nvSpPr>
        <p:spPr>
          <a:xfrm>
            <a:off x="2783840" y="3345815"/>
            <a:ext cx="2857340" cy="2922074"/>
          </a:xfrm>
          <a:prstGeom prst="star7">
            <a:avLst/>
          </a:prstGeom>
          <a:solidFill>
            <a:srgbClr val="FDB71A"/>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endParaRPr lang="en-US" sz="1600" dirty="0">
              <a:solidFill>
                <a:schemeClr val="accent1">
                  <a:lumMod val="75000"/>
                </a:schemeClr>
              </a:solidFill>
            </a:endParaRPr>
          </a:p>
          <a:p>
            <a:pPr algn="ctr"/>
            <a:r>
              <a:rPr lang="en-US" sz="1600" dirty="0">
                <a:solidFill>
                  <a:schemeClr val="accent1">
                    <a:lumMod val="75000"/>
                  </a:schemeClr>
                </a:solidFill>
              </a:rPr>
              <a:t>HBPC Dementia Champions (ideally 2 or more)</a:t>
            </a:r>
          </a:p>
          <a:p>
            <a:pPr algn="ctr"/>
            <a:r>
              <a:rPr lang="en-US" sz="1600" dirty="0">
                <a:solidFill>
                  <a:schemeClr val="accent1">
                    <a:lumMod val="75000"/>
                  </a:schemeClr>
                </a:solidFill>
              </a:rPr>
              <a:t>Assigned to intervene with stressed caregivers of patients with dementia</a:t>
            </a:r>
          </a:p>
        </p:txBody>
      </p:sp>
    </p:spTree>
    <p:extLst>
      <p:ext uri="{BB962C8B-B14F-4D97-AF65-F5344CB8AC3E}">
        <p14:creationId xmlns:p14="http://schemas.microsoft.com/office/powerpoint/2010/main" val="266513945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2273</Words>
  <Application>Microsoft Office PowerPoint</Application>
  <PresentationFormat>Widescreen</PresentationFormat>
  <Paragraphs>346</Paragraphs>
  <Slides>28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Wingdings</vt:lpstr>
      <vt:lpstr>Office Theme</vt:lpstr>
      <vt:lpstr>Dementia Care Quality at Home Skill Building and Support– Session 1</vt:lpstr>
      <vt:lpstr>Agenda for Synchronous Training – Session 1</vt:lpstr>
      <vt:lpstr>Why We Are All Here Today and What We Have Collectively Accomplished to this Point in Time</vt:lpstr>
      <vt:lpstr>We Finished Aim 1!  Major Learnings From Focus Groups</vt:lpstr>
      <vt:lpstr>Larger Context: We Have Been Skating to the Puck (without even knowing it)</vt:lpstr>
      <vt:lpstr>CMS Guide Model – Look Familiar? </vt:lpstr>
      <vt:lpstr>Now for the Fun Part  - Implementing the Intervention</vt:lpstr>
      <vt:lpstr>We Are Still in Learning Mode –  The Intervention is Adaptable</vt:lpstr>
      <vt:lpstr>Reminder – Overview of Dementia Care Quality at Home Intervention</vt:lpstr>
      <vt:lpstr>The Dementia Quality at Home High-Level Workflow </vt:lpstr>
      <vt:lpstr>Recruitment</vt:lpstr>
      <vt:lpstr>Recruitment Process – Similar to Focus Group Recruitment</vt:lpstr>
      <vt:lpstr>What is a Module?</vt:lpstr>
      <vt:lpstr>The Needs Assessment is Just the Start… After Prioritization Come the Modules…What is a Module?</vt:lpstr>
      <vt:lpstr>Training Overview</vt:lpstr>
      <vt:lpstr>Skill Building and Support - Training Overview</vt:lpstr>
      <vt:lpstr>The Prime Directive  Help Caregiver Feel Heard and Understood </vt:lpstr>
      <vt:lpstr>The Needs Assessment</vt:lpstr>
      <vt:lpstr>Purpose of the Needs Assessment</vt:lpstr>
      <vt:lpstr>Needs Assessment – (With Adjustments Made Based on Your Feedback)</vt:lpstr>
      <vt:lpstr>Needs Assessment </vt:lpstr>
      <vt:lpstr>Use Data From the Needs Assessment to Prioritize Module Implementation</vt:lpstr>
      <vt:lpstr>Use Motivational Interviewing to Understand Caregiver Perspective will Help with Prioritization Process</vt:lpstr>
      <vt:lpstr>Prioritization Process </vt:lpstr>
      <vt:lpstr>PowerPoint Presentation</vt:lpstr>
      <vt:lpstr>Prioritization Exercise – Meet Ms. and Mr. Lee  </vt:lpstr>
      <vt:lpstr>PowerPoint Presentation</vt:lpstr>
      <vt:lpstr>Discussion / Questions / 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Care Quality at Home Training – Introduction Session</dc:title>
  <dc:creator>Bruce Leff</dc:creator>
  <cp:lastModifiedBy>Thacker, Ayush J.</cp:lastModifiedBy>
  <cp:revision>69</cp:revision>
  <dcterms:created xsi:type="dcterms:W3CDTF">2023-08-24T17:43:34Z</dcterms:created>
  <dcterms:modified xsi:type="dcterms:W3CDTF">2025-05-16T14:31:54Z</dcterms:modified>
</cp:coreProperties>
</file>