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7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IBLIG, Mael" initials="MH" lastIdx="1" clrIdx="0">
    <p:extLst>
      <p:ext uri="{19B8F6BF-5375-455C-9EA6-DF929625EA0E}">
        <p15:presenceInfo xmlns:p15="http://schemas.microsoft.com/office/powerpoint/2012/main" userId="S::mael.heiblig@chu-lyon.fr::f56effb2-c276-413a-a85f-806b39c9901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39" autoAdjust="0"/>
    <p:restoredTop sz="94660"/>
  </p:normalViewPr>
  <p:slideViewPr>
    <p:cSldViewPr snapToGrid="0">
      <p:cViewPr varScale="1">
        <p:scale>
          <a:sx n="42" d="100"/>
          <a:sy n="42" d="100"/>
        </p:scale>
        <p:origin x="28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06DF5-438B-4521-AE42-448DC7810547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1F675-5867-42B6-AC1E-7827EA0010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8711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5201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115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304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2784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558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057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92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817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791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783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63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61F3C-97A4-4977-90B3-45FAD1D1EEC2}" type="datetimeFigureOut">
              <a:rPr lang="fr-FR" smtClean="0"/>
              <a:t>25/10/2025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0C58F-7547-40D7-85CC-07E17AC750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4185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16643-EB43-2160-0DD5-16C4EA166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FB6BE134-CF86-B47B-7D0E-7CA5F3521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5516897"/>
              </p:ext>
            </p:extLst>
          </p:nvPr>
        </p:nvGraphicFramePr>
        <p:xfrm>
          <a:off x="408940" y="835661"/>
          <a:ext cx="3606800" cy="587171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548955">
                  <a:extLst>
                    <a:ext uri="{9D8B030D-6E8A-4147-A177-3AD203B41FA5}">
                      <a16:colId xmlns:a16="http://schemas.microsoft.com/office/drawing/2014/main" val="2753122661"/>
                    </a:ext>
                  </a:extLst>
                </a:gridCol>
                <a:gridCol w="1057845">
                  <a:extLst>
                    <a:ext uri="{9D8B030D-6E8A-4147-A177-3AD203B41FA5}">
                      <a16:colId xmlns:a16="http://schemas.microsoft.com/office/drawing/2014/main" val="1854215205"/>
                    </a:ext>
                  </a:extLst>
                </a:gridCol>
              </a:tblGrid>
              <a:tr h="222306">
                <a:tc>
                  <a:txBody>
                    <a:bodyPr/>
                    <a:lstStyle/>
                    <a:p>
                      <a:r>
                        <a:rPr lang="fr-FR" sz="800" dirty="0"/>
                        <a:t>Patients </a:t>
                      </a:r>
                      <a:r>
                        <a:rPr lang="fr-FR" sz="800" dirty="0" err="1"/>
                        <a:t>characteristics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N=220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149334"/>
                  </a:ext>
                </a:extLst>
              </a:tr>
              <a:tr h="222306">
                <a:tc>
                  <a:txBody>
                    <a:bodyPr/>
                    <a:lstStyle/>
                    <a:p>
                      <a:r>
                        <a:rPr lang="fr-FR" sz="800" dirty="0" err="1"/>
                        <a:t>Median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age</a:t>
                      </a:r>
                      <a:r>
                        <a:rPr lang="fr-FR" sz="800" dirty="0"/>
                        <a:t>, </a:t>
                      </a:r>
                      <a:r>
                        <a:rPr lang="fr-FR" sz="800" dirty="0" err="1"/>
                        <a:t>years</a:t>
                      </a:r>
                      <a:r>
                        <a:rPr lang="fr-FR" sz="800" dirty="0"/>
                        <a:t> (range)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74.4 (31-88)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279135"/>
                  </a:ext>
                </a:extLst>
              </a:tr>
              <a:tr h="222306">
                <a:tc>
                  <a:txBody>
                    <a:bodyPr/>
                    <a:lstStyle/>
                    <a:p>
                      <a:r>
                        <a:rPr lang="fr-FR" sz="800" dirty="0"/>
                        <a:t>Male, 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137/220 (62.3)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1652600"/>
                  </a:ext>
                </a:extLst>
              </a:tr>
              <a:tr h="503911">
                <a:tc>
                  <a:txBody>
                    <a:bodyPr/>
                    <a:lstStyle/>
                    <a:p>
                      <a:r>
                        <a:rPr lang="fr-FR" sz="800" dirty="0"/>
                        <a:t>Prior </a:t>
                      </a:r>
                      <a:r>
                        <a:rPr lang="fr-FR" sz="800" dirty="0" err="1"/>
                        <a:t>hematological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history</a:t>
                      </a:r>
                      <a:r>
                        <a:rPr lang="fr-FR" sz="800" dirty="0"/>
                        <a:t>, n (%)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800" dirty="0"/>
                        <a:t>MDS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800" dirty="0"/>
                        <a:t>MPN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fr-FR" sz="800" dirty="0"/>
                        <a:t>CMML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  <a:p>
                      <a:pPr algn="ctr"/>
                      <a:r>
                        <a:rPr lang="fr-FR" sz="800" dirty="0"/>
                        <a:t>44/220 (20)</a:t>
                      </a:r>
                    </a:p>
                    <a:p>
                      <a:pPr algn="ctr"/>
                      <a:r>
                        <a:rPr lang="fr-FR" sz="800" dirty="0"/>
                        <a:t>8/220 (3.6)</a:t>
                      </a:r>
                    </a:p>
                    <a:p>
                      <a:pPr algn="ctr"/>
                      <a:r>
                        <a:rPr lang="fr-FR" sz="800" dirty="0"/>
                        <a:t>19/220  (8.6)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962209"/>
                  </a:ext>
                </a:extLst>
              </a:tr>
              <a:tr h="460841">
                <a:tc>
                  <a:txBody>
                    <a:bodyPr/>
                    <a:lstStyle/>
                    <a:p>
                      <a:r>
                        <a:rPr lang="fr-FR" sz="800" dirty="0"/>
                        <a:t>ECOG , n (%)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dirty="0"/>
                        <a:t>0-1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dirty="0"/>
                        <a:t>≥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  <a:p>
                      <a:pPr algn="ctr"/>
                      <a:r>
                        <a:rPr lang="fr-FR" sz="800" dirty="0"/>
                        <a:t>150/220 (68.1)</a:t>
                      </a:r>
                    </a:p>
                    <a:p>
                      <a:pPr algn="ctr"/>
                      <a:r>
                        <a:rPr lang="fr-FR" sz="800" dirty="0"/>
                        <a:t>70/220 (31.9)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5308791"/>
                  </a:ext>
                </a:extLst>
              </a:tr>
              <a:tr h="186521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800" b="1" dirty="0" err="1"/>
                        <a:t>Morphological</a:t>
                      </a:r>
                      <a:r>
                        <a:rPr lang="fr-FR" sz="800" b="1" dirty="0"/>
                        <a:t> </a:t>
                      </a:r>
                      <a:r>
                        <a:rPr lang="fr-FR" sz="800" b="1" dirty="0" err="1"/>
                        <a:t>characteristics</a:t>
                      </a:r>
                      <a:endParaRPr lang="fr-FR" sz="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5598210"/>
                  </a:ext>
                </a:extLst>
              </a:tr>
              <a:tr h="222306">
                <a:tc>
                  <a:txBody>
                    <a:bodyPr/>
                    <a:lstStyle/>
                    <a:p>
                      <a:r>
                        <a:rPr lang="fr-FR" sz="800" dirty="0" err="1"/>
                        <a:t>Monocytic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bias</a:t>
                      </a:r>
                      <a:r>
                        <a:rPr lang="fr-FR" sz="800" dirty="0"/>
                        <a:t>, 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56/220 (25.4)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3852648"/>
                  </a:ext>
                </a:extLst>
              </a:tr>
              <a:tr h="222306">
                <a:tc>
                  <a:txBody>
                    <a:bodyPr/>
                    <a:lstStyle/>
                    <a:p>
                      <a:r>
                        <a:rPr lang="fr-FR" sz="800" dirty="0" err="1"/>
                        <a:t>Morphological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myelodysplastic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related</a:t>
                      </a:r>
                      <a:r>
                        <a:rPr lang="fr-FR" sz="800" dirty="0"/>
                        <a:t> changes, 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64/220 (29.1)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4975533"/>
                  </a:ext>
                </a:extLst>
              </a:tr>
              <a:tr h="222306">
                <a:tc>
                  <a:txBody>
                    <a:bodyPr/>
                    <a:lstStyle/>
                    <a:p>
                      <a:r>
                        <a:rPr lang="fr-FR" sz="800" dirty="0" err="1"/>
                        <a:t>Median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marrow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blastic</a:t>
                      </a:r>
                      <a:r>
                        <a:rPr lang="fr-FR" sz="800" dirty="0"/>
                        <a:t> infiltration, % (range)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49 (10-95)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121630"/>
                  </a:ext>
                </a:extLst>
              </a:tr>
              <a:tr h="222306">
                <a:tc gridSpan="2"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800" b="1" dirty="0" err="1"/>
                        <a:t>Genetic</a:t>
                      </a:r>
                      <a:r>
                        <a:rPr lang="fr-FR" sz="800" b="1" dirty="0"/>
                        <a:t> </a:t>
                      </a:r>
                      <a:r>
                        <a:rPr lang="fr-FR" sz="800" b="1" dirty="0" err="1"/>
                        <a:t>characteristics</a:t>
                      </a:r>
                      <a:endParaRPr lang="fr-FR" sz="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6024448"/>
                  </a:ext>
                </a:extLst>
              </a:tr>
              <a:tr h="222306">
                <a:tc>
                  <a:txBody>
                    <a:bodyPr/>
                    <a:lstStyle/>
                    <a:p>
                      <a:r>
                        <a:rPr lang="fr-FR" sz="800" dirty="0"/>
                        <a:t>ELN 2024 </a:t>
                      </a:r>
                      <a:r>
                        <a:rPr lang="fr-FR" sz="800" dirty="0" err="1"/>
                        <a:t>risk</a:t>
                      </a:r>
                      <a:r>
                        <a:rPr lang="fr-FR" sz="800" dirty="0"/>
                        <a:t> classification, n (%)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dirty="0"/>
                        <a:t>Favorable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dirty="0" err="1"/>
                        <a:t>Intermediate</a:t>
                      </a:r>
                      <a:endParaRPr lang="fr-FR" sz="800" dirty="0"/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dirty="0"/>
                        <a:t>Adverse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  <a:p>
                      <a:pPr algn="ctr"/>
                      <a:r>
                        <a:rPr lang="fr-FR" sz="800" dirty="0"/>
                        <a:t>86/165 (52.1)</a:t>
                      </a:r>
                    </a:p>
                    <a:p>
                      <a:pPr algn="ctr"/>
                      <a:r>
                        <a:rPr lang="fr-FR" sz="800" dirty="0"/>
                        <a:t>45/165 (27.3)</a:t>
                      </a:r>
                    </a:p>
                    <a:p>
                      <a:pPr algn="ctr"/>
                      <a:r>
                        <a:rPr lang="fr-FR" sz="800" dirty="0"/>
                        <a:t>34/165 (20.6)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426366"/>
                  </a:ext>
                </a:extLst>
              </a:tr>
              <a:tr h="222306">
                <a:tc>
                  <a:txBody>
                    <a:bodyPr/>
                    <a:lstStyle/>
                    <a:p>
                      <a:r>
                        <a:rPr lang="fr-FR" sz="800" dirty="0" err="1"/>
                        <a:t>Cytogenetics</a:t>
                      </a:r>
                      <a:r>
                        <a:rPr lang="fr-FR" sz="800" dirty="0"/>
                        <a:t>, n (%)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dirty="0"/>
                        <a:t>Normal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dirty="0" err="1"/>
                        <a:t>Complex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karyotype</a:t>
                      </a:r>
                      <a:endParaRPr lang="fr-FR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  <a:p>
                      <a:pPr algn="ctr"/>
                      <a:r>
                        <a:rPr lang="fr-FR" sz="800" dirty="0"/>
                        <a:t>100/220 (45.4)</a:t>
                      </a:r>
                    </a:p>
                    <a:p>
                      <a:pPr algn="ctr"/>
                      <a:r>
                        <a:rPr lang="fr-FR" sz="800" dirty="0"/>
                        <a:t>45/220 (20.4)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9356528"/>
                  </a:ext>
                </a:extLst>
              </a:tr>
              <a:tr h="222306">
                <a:tc>
                  <a:txBody>
                    <a:bodyPr/>
                    <a:lstStyle/>
                    <a:p>
                      <a:r>
                        <a:rPr lang="fr-FR" sz="800" dirty="0" err="1"/>
                        <a:t>Molecular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abnormalities</a:t>
                      </a:r>
                      <a:r>
                        <a:rPr lang="fr-FR" sz="800" dirty="0"/>
                        <a:t>, n (%)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i="1" dirty="0"/>
                        <a:t>NPM1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i="1" dirty="0"/>
                        <a:t>FLT3-ITD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i="1" dirty="0"/>
                        <a:t>IDH1/IDH2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i="1" dirty="0"/>
                        <a:t>TP53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800" dirty="0"/>
                    </a:p>
                    <a:p>
                      <a:pPr algn="ctr"/>
                      <a:r>
                        <a:rPr lang="fr-FR" sz="800" dirty="0"/>
                        <a:t>58/217 (26.7)</a:t>
                      </a:r>
                    </a:p>
                    <a:p>
                      <a:pPr algn="ctr"/>
                      <a:r>
                        <a:rPr lang="fr-FR" sz="800" dirty="0"/>
                        <a:t>32/217 (14.7)</a:t>
                      </a:r>
                    </a:p>
                    <a:p>
                      <a:pPr algn="ctr"/>
                      <a:r>
                        <a:rPr lang="fr-FR" sz="800" dirty="0"/>
                        <a:t>48/212 (22.6)</a:t>
                      </a:r>
                    </a:p>
                    <a:p>
                      <a:pPr algn="ctr"/>
                      <a:r>
                        <a:rPr lang="fr-FR" sz="800" dirty="0"/>
                        <a:t>36/170 (21.2)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08998"/>
                  </a:ext>
                </a:extLst>
              </a:tr>
              <a:tr h="170066">
                <a:tc gridSpan="2">
                  <a:txBody>
                    <a:bodyPr/>
                    <a:lstStyle/>
                    <a:p>
                      <a:r>
                        <a:rPr lang="fr-FR" sz="800" b="1" dirty="0" err="1"/>
                        <a:t>Treatment</a:t>
                      </a:r>
                      <a:r>
                        <a:rPr lang="fr-FR" sz="800" b="1" dirty="0"/>
                        <a:t> </a:t>
                      </a:r>
                      <a:r>
                        <a:rPr lang="fr-FR" sz="800" b="1" dirty="0" err="1"/>
                        <a:t>characteristics</a:t>
                      </a:r>
                      <a:endParaRPr lang="fr-FR" sz="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508007"/>
                  </a:ext>
                </a:extLst>
              </a:tr>
              <a:tr h="222306">
                <a:tc>
                  <a:txBody>
                    <a:bodyPr/>
                    <a:lstStyle/>
                    <a:p>
                      <a:r>
                        <a:rPr lang="fr-FR" sz="800" dirty="0" err="1"/>
                        <a:t>Median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number</a:t>
                      </a:r>
                      <a:r>
                        <a:rPr lang="fr-FR" sz="800" dirty="0"/>
                        <a:t> of AZA/VEN cycles, n (range)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5 (1-52)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946057"/>
                  </a:ext>
                </a:extLst>
              </a:tr>
              <a:tr h="222306">
                <a:tc>
                  <a:txBody>
                    <a:bodyPr/>
                    <a:lstStyle/>
                    <a:p>
                      <a:r>
                        <a:rPr lang="fr-FR" sz="800" dirty="0" err="1"/>
                        <a:t>Median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number</a:t>
                      </a:r>
                      <a:r>
                        <a:rPr lang="fr-FR" sz="800" dirty="0"/>
                        <a:t> of VEN </a:t>
                      </a:r>
                      <a:r>
                        <a:rPr lang="fr-FR" sz="800" dirty="0" err="1"/>
                        <a:t>days</a:t>
                      </a:r>
                      <a:r>
                        <a:rPr lang="fr-FR" sz="800" dirty="0"/>
                        <a:t>/cycle, n (range)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19 (5-28)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5708477"/>
                  </a:ext>
                </a:extLst>
              </a:tr>
              <a:tr h="222306">
                <a:tc>
                  <a:txBody>
                    <a:bodyPr/>
                    <a:lstStyle/>
                    <a:p>
                      <a:r>
                        <a:rPr lang="fr-FR" sz="800" dirty="0"/>
                        <a:t>VEN dose </a:t>
                      </a:r>
                      <a:r>
                        <a:rPr lang="fr-FR" sz="800" dirty="0" err="1"/>
                        <a:t>reduction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after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CRc</a:t>
                      </a:r>
                      <a:r>
                        <a:rPr lang="fr-FR" sz="800" dirty="0"/>
                        <a:t>, 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38/220 (17.3)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751932"/>
                  </a:ext>
                </a:extLst>
              </a:tr>
              <a:tr h="222306">
                <a:tc>
                  <a:txBody>
                    <a:bodyPr/>
                    <a:lstStyle/>
                    <a:p>
                      <a:r>
                        <a:rPr lang="fr-FR" sz="800" dirty="0"/>
                        <a:t>VEN duration </a:t>
                      </a:r>
                      <a:r>
                        <a:rPr lang="fr-FR" sz="800" dirty="0" err="1"/>
                        <a:t>reduction</a:t>
                      </a:r>
                      <a:r>
                        <a:rPr lang="fr-FR" sz="800" dirty="0"/>
                        <a:t> </a:t>
                      </a:r>
                      <a:r>
                        <a:rPr lang="fr-FR" sz="800" dirty="0" err="1"/>
                        <a:t>after</a:t>
                      </a:r>
                      <a:r>
                        <a:rPr lang="fr-FR" sz="800" dirty="0"/>
                        <a:t> CR, 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129/220 (58.7)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89282"/>
                  </a:ext>
                </a:extLst>
              </a:tr>
              <a:tr h="222306">
                <a:tc>
                  <a:txBody>
                    <a:bodyPr/>
                    <a:lstStyle/>
                    <a:p>
                      <a:r>
                        <a:rPr lang="fr-FR" sz="800" dirty="0"/>
                        <a:t>HSCT, n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/>
                        <a:t>34/220 (15.4)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2752776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4E981FE2-743D-83CA-89B3-428A32C675C1}"/>
              </a:ext>
            </a:extLst>
          </p:cNvPr>
          <p:cNvSpPr txBox="1"/>
          <p:nvPr/>
        </p:nvSpPr>
        <p:spPr>
          <a:xfrm>
            <a:off x="342900" y="266700"/>
            <a:ext cx="35430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/>
              <a:t>Supplemental</a:t>
            </a:r>
            <a:r>
              <a:rPr lang="fr-FR" sz="1400" dirty="0"/>
              <a:t> table 1 : Patients </a:t>
            </a:r>
            <a:r>
              <a:rPr lang="fr-FR" sz="1400" dirty="0" err="1"/>
              <a:t>characteristics</a:t>
            </a:r>
            <a:endParaRPr lang="fr-FR" sz="140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9B071D5-9A21-926D-BDA3-0DBA46A3EE59}"/>
              </a:ext>
            </a:extLst>
          </p:cNvPr>
          <p:cNvSpPr txBox="1"/>
          <p:nvPr/>
        </p:nvSpPr>
        <p:spPr>
          <a:xfrm>
            <a:off x="342900" y="6799281"/>
            <a:ext cx="624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err="1"/>
              <a:t>Legend</a:t>
            </a:r>
            <a:r>
              <a:rPr lang="fr-FR" sz="800" dirty="0"/>
              <a:t> : CMML = </a:t>
            </a:r>
            <a:r>
              <a:rPr lang="fr-FR" sz="800" dirty="0" err="1"/>
              <a:t>chronic</a:t>
            </a:r>
            <a:r>
              <a:rPr lang="fr-FR" sz="800" dirty="0"/>
              <a:t> </a:t>
            </a:r>
            <a:r>
              <a:rPr lang="fr-FR" sz="800" dirty="0" err="1"/>
              <a:t>myelomonocytic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, </a:t>
            </a:r>
            <a:r>
              <a:rPr lang="fr-FR" sz="800" dirty="0" err="1"/>
              <a:t>CRc</a:t>
            </a:r>
            <a:r>
              <a:rPr lang="fr-FR" sz="800" dirty="0"/>
              <a:t> = composite </a:t>
            </a:r>
            <a:r>
              <a:rPr lang="fr-FR" sz="800" dirty="0" err="1"/>
              <a:t>complete</a:t>
            </a:r>
            <a:r>
              <a:rPr lang="fr-FR" sz="800" dirty="0"/>
              <a:t> </a:t>
            </a:r>
            <a:r>
              <a:rPr lang="fr-FR" sz="800" dirty="0" err="1"/>
              <a:t>remission</a:t>
            </a:r>
            <a:r>
              <a:rPr lang="fr-FR" sz="800" dirty="0"/>
              <a:t>, ELN = </a:t>
            </a:r>
            <a:r>
              <a:rPr lang="fr-FR" sz="800" dirty="0" err="1"/>
              <a:t>european</a:t>
            </a:r>
            <a:r>
              <a:rPr lang="fr-FR" sz="800" dirty="0"/>
              <a:t> </a:t>
            </a:r>
            <a:r>
              <a:rPr lang="fr-FR" sz="800" dirty="0" err="1"/>
              <a:t>leukemia</a:t>
            </a:r>
            <a:r>
              <a:rPr lang="fr-FR" sz="800" dirty="0"/>
              <a:t> net, HSCT = </a:t>
            </a:r>
            <a:r>
              <a:rPr lang="fr-FR" sz="800" dirty="0" err="1"/>
              <a:t>hematopoietic</a:t>
            </a:r>
            <a:r>
              <a:rPr lang="fr-FR" sz="800" dirty="0"/>
              <a:t> stem </a:t>
            </a:r>
            <a:r>
              <a:rPr lang="fr-FR" sz="800" dirty="0" err="1"/>
              <a:t>cell</a:t>
            </a:r>
            <a:r>
              <a:rPr lang="fr-FR" sz="800" dirty="0"/>
              <a:t> transplantation, MDS = </a:t>
            </a:r>
            <a:r>
              <a:rPr lang="fr-FR" sz="800" dirty="0" err="1"/>
              <a:t>myelodysplastic</a:t>
            </a:r>
            <a:r>
              <a:rPr lang="fr-FR" sz="800" dirty="0"/>
              <a:t> </a:t>
            </a:r>
            <a:r>
              <a:rPr lang="fr-FR" sz="800" dirty="0" err="1"/>
              <a:t>syndrom</a:t>
            </a:r>
            <a:r>
              <a:rPr lang="fr-FR" sz="800" dirty="0"/>
              <a:t>, MPN = </a:t>
            </a:r>
            <a:r>
              <a:rPr lang="fr-FR" sz="800" dirty="0" err="1"/>
              <a:t>myeloproliferative</a:t>
            </a:r>
            <a:r>
              <a:rPr lang="fr-FR" sz="800" dirty="0"/>
              <a:t> </a:t>
            </a:r>
            <a:r>
              <a:rPr lang="fr-FR" sz="800" dirty="0" err="1"/>
              <a:t>neoplasm</a:t>
            </a:r>
            <a:r>
              <a:rPr lang="fr-FR" sz="800" dirty="0"/>
              <a:t>, VEN = </a:t>
            </a:r>
            <a:r>
              <a:rPr lang="fr-FR" sz="800" dirty="0" err="1"/>
              <a:t>venetoclax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11524736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273</Words>
  <Application>Microsoft Office PowerPoint</Application>
  <PresentationFormat>Grand écran</PresentationFormat>
  <Paragraphs>65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HEIBLIG, Mael</dc:creator>
  <cp:lastModifiedBy>Mael Heiblig</cp:lastModifiedBy>
  <cp:revision>36</cp:revision>
  <dcterms:created xsi:type="dcterms:W3CDTF">2025-08-13T14:10:20Z</dcterms:created>
  <dcterms:modified xsi:type="dcterms:W3CDTF">2025-10-25T18:55:48Z</dcterms:modified>
</cp:coreProperties>
</file>