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6" r:id="rId2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EIBLIG, Mael" initials="MH" lastIdx="1" clrIdx="0">
    <p:extLst>
      <p:ext uri="{19B8F6BF-5375-455C-9EA6-DF929625EA0E}">
        <p15:presenceInfo xmlns:p15="http://schemas.microsoft.com/office/powerpoint/2012/main" userId="S::mael.heiblig@chu-lyon.fr::f56effb2-c276-413a-a85f-806b39c9901f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Style clair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539" autoAdjust="0"/>
    <p:restoredTop sz="94660"/>
  </p:normalViewPr>
  <p:slideViewPr>
    <p:cSldViewPr snapToGrid="0">
      <p:cViewPr varScale="1">
        <p:scale>
          <a:sx n="42" d="100"/>
          <a:sy n="42" d="100"/>
        </p:scale>
        <p:origin x="282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606DF5-438B-4521-AE42-448DC7810547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560638" y="1143000"/>
            <a:ext cx="17367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21F675-5867-42B6-AC1E-7827EA0010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87113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61F3C-97A4-4977-90B3-45FAD1D1EEC2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0C58F-7547-40D7-85CC-07E17AC750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52016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61F3C-97A4-4977-90B3-45FAD1D1EEC2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0C58F-7547-40D7-85CC-07E17AC750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7115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61F3C-97A4-4977-90B3-45FAD1D1EEC2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0C58F-7547-40D7-85CC-07E17AC750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2304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61F3C-97A4-4977-90B3-45FAD1D1EEC2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0C58F-7547-40D7-85CC-07E17AC750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2784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61F3C-97A4-4977-90B3-45FAD1D1EEC2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0C58F-7547-40D7-85CC-07E17AC750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5587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61F3C-97A4-4977-90B3-45FAD1D1EEC2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0C58F-7547-40D7-85CC-07E17AC750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6057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61F3C-97A4-4977-90B3-45FAD1D1EEC2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0C58F-7547-40D7-85CC-07E17AC750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99201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61F3C-97A4-4977-90B3-45FAD1D1EEC2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0C58F-7547-40D7-85CC-07E17AC750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5817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61F3C-97A4-4977-90B3-45FAD1D1EEC2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0C58F-7547-40D7-85CC-07E17AC750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07916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61F3C-97A4-4977-90B3-45FAD1D1EEC2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0C58F-7547-40D7-85CC-07E17AC750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78326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61F3C-97A4-4977-90B3-45FAD1D1EEC2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0C58F-7547-40D7-85CC-07E17AC750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5634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361F3C-97A4-4977-90B3-45FAD1D1EEC2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90C58F-7547-40D7-85CC-07E17AC750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4185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583123-D600-2FD0-68DB-E956745AF7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199CAA30-4A3B-9D66-6A08-EE889A773307}"/>
              </a:ext>
            </a:extLst>
          </p:cNvPr>
          <p:cNvSpPr txBox="1"/>
          <p:nvPr/>
        </p:nvSpPr>
        <p:spPr>
          <a:xfrm>
            <a:off x="386080" y="762000"/>
            <a:ext cx="54025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/>
              <a:t>Table 1</a:t>
            </a:r>
          </a:p>
        </p:txBody>
      </p:sp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4BBCE2B5-E597-6A1E-C092-EEE1FAADFE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4172781"/>
              </p:ext>
            </p:extLst>
          </p:nvPr>
        </p:nvGraphicFramePr>
        <p:xfrm>
          <a:off x="467360" y="1391920"/>
          <a:ext cx="5321300" cy="9144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71700">
                  <a:extLst>
                    <a:ext uri="{9D8B030D-6E8A-4147-A177-3AD203B41FA5}">
                      <a16:colId xmlns:a16="http://schemas.microsoft.com/office/drawing/2014/main" val="2911573899"/>
                    </a:ext>
                  </a:extLst>
                </a:gridCol>
                <a:gridCol w="787400">
                  <a:extLst>
                    <a:ext uri="{9D8B030D-6E8A-4147-A177-3AD203B41FA5}">
                      <a16:colId xmlns:a16="http://schemas.microsoft.com/office/drawing/2014/main" val="1444017855"/>
                    </a:ext>
                  </a:extLst>
                </a:gridCol>
                <a:gridCol w="787400">
                  <a:extLst>
                    <a:ext uri="{9D8B030D-6E8A-4147-A177-3AD203B41FA5}">
                      <a16:colId xmlns:a16="http://schemas.microsoft.com/office/drawing/2014/main" val="2001073412"/>
                    </a:ext>
                  </a:extLst>
                </a:gridCol>
                <a:gridCol w="787400">
                  <a:extLst>
                    <a:ext uri="{9D8B030D-6E8A-4147-A177-3AD203B41FA5}">
                      <a16:colId xmlns:a16="http://schemas.microsoft.com/office/drawing/2014/main" val="1882748914"/>
                    </a:ext>
                  </a:extLst>
                </a:gridCol>
                <a:gridCol w="787400">
                  <a:extLst>
                    <a:ext uri="{9D8B030D-6E8A-4147-A177-3AD203B41FA5}">
                      <a16:colId xmlns:a16="http://schemas.microsoft.com/office/drawing/2014/main" val="2264858529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Variables</a:t>
                      </a:r>
                      <a:endParaRPr lang="fr-FR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Comparison</a:t>
                      </a:r>
                      <a:endParaRPr lang="fr-FR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>
                          <a:solidFill>
                            <a:schemeClr val="bg1"/>
                          </a:solidFill>
                          <a:effectLst/>
                        </a:rPr>
                        <a:t>Odds Ratio</a:t>
                      </a:r>
                      <a:endParaRPr lang="fr-FR" sz="11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>
                          <a:solidFill>
                            <a:schemeClr val="bg1"/>
                          </a:solidFill>
                          <a:effectLst/>
                        </a:rPr>
                        <a:t>CI95%</a:t>
                      </a:r>
                      <a:endParaRPr lang="fr-FR" sz="11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p-value</a:t>
                      </a:r>
                      <a:endParaRPr lang="fr-FR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47553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 err="1">
                          <a:effectLst/>
                        </a:rPr>
                        <a:t>Complex</a:t>
                      </a:r>
                      <a:r>
                        <a:rPr lang="fr-FR" sz="1100" u="none" strike="noStrike" dirty="0">
                          <a:effectLst/>
                        </a:rPr>
                        <a:t> </a:t>
                      </a:r>
                      <a:r>
                        <a:rPr lang="fr-FR" sz="1100" u="none" strike="noStrike" dirty="0" err="1">
                          <a:effectLst/>
                        </a:rPr>
                        <a:t>karyotype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yes </a:t>
                      </a:r>
                      <a:r>
                        <a:rPr lang="fr-FR" sz="1100" i="1" u="none" strike="noStrike" dirty="0">
                          <a:effectLst/>
                        </a:rPr>
                        <a:t>vs</a:t>
                      </a:r>
                      <a:r>
                        <a:rPr lang="fr-FR" sz="1100" u="none" strike="noStrike" dirty="0">
                          <a:effectLst/>
                        </a:rPr>
                        <a:t> no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1.95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0.82-4.71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0.13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810827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Prior MDS/MPN </a:t>
                      </a:r>
                      <a:r>
                        <a:rPr lang="fr-FR" sz="1100" u="none" strike="noStrike" dirty="0" err="1">
                          <a:effectLst/>
                        </a:rPr>
                        <a:t>history</a:t>
                      </a:r>
                      <a:r>
                        <a:rPr lang="fr-FR" sz="1100" u="none" strike="noStrike" dirty="0">
                          <a:effectLst/>
                        </a:rPr>
                        <a:t>*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yes </a:t>
                      </a:r>
                      <a:r>
                        <a:rPr lang="fr-FR" sz="1100" i="1" u="none" strike="noStrike" dirty="0">
                          <a:effectLst/>
                        </a:rPr>
                        <a:t>vs</a:t>
                      </a:r>
                      <a:r>
                        <a:rPr lang="fr-FR" sz="1100" u="none" strike="noStrike" dirty="0">
                          <a:effectLst/>
                        </a:rPr>
                        <a:t> no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2.2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1.01-4.9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0.048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105826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NPM1</a:t>
                      </a:r>
                      <a:r>
                        <a:rPr lang="fr-FR" sz="1100" u="none" strike="noStrike" baseline="30000" dirty="0">
                          <a:effectLst/>
                        </a:rPr>
                        <a:t>mut</a:t>
                      </a:r>
                      <a:endParaRPr lang="fr-FR" sz="1100" b="0" i="0" u="none" strike="noStrike" baseline="300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yes </a:t>
                      </a:r>
                      <a:r>
                        <a:rPr lang="fr-FR" sz="1100" i="1" u="none" strike="noStrike" dirty="0">
                          <a:effectLst/>
                        </a:rPr>
                        <a:t>vs</a:t>
                      </a:r>
                      <a:r>
                        <a:rPr lang="fr-FR" sz="1100" u="none" strike="noStrike" dirty="0">
                          <a:effectLst/>
                        </a:rPr>
                        <a:t> no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0.25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0.06-0.85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0.04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458366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GCSF use after cycle 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yes vs no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0.46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0.21-0.99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0.049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8956473"/>
                  </a:ext>
                </a:extLst>
              </a:tr>
            </a:tbl>
          </a:graphicData>
        </a:graphic>
      </p:graphicFrame>
      <p:sp>
        <p:nvSpPr>
          <p:cNvPr id="3" name="ZoneTexte 2">
            <a:extLst>
              <a:ext uri="{FF2B5EF4-FFF2-40B4-BE49-F238E27FC236}">
                <a16:creationId xmlns:a16="http://schemas.microsoft.com/office/drawing/2014/main" id="{E07763AB-3160-2B98-7C6A-525068F6D65C}"/>
              </a:ext>
            </a:extLst>
          </p:cNvPr>
          <p:cNvSpPr txBox="1"/>
          <p:nvPr/>
        </p:nvSpPr>
        <p:spPr>
          <a:xfrm>
            <a:off x="386080" y="2400300"/>
            <a:ext cx="58826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 err="1"/>
              <a:t>Legend</a:t>
            </a:r>
            <a:r>
              <a:rPr lang="fr-FR" sz="800" dirty="0"/>
              <a:t> : GCSF = Granulocyte-</a:t>
            </a:r>
            <a:r>
              <a:rPr lang="fr-FR" sz="800" dirty="0" err="1"/>
              <a:t>Colony</a:t>
            </a:r>
            <a:r>
              <a:rPr lang="fr-FR" sz="800" dirty="0"/>
              <a:t> </a:t>
            </a:r>
            <a:r>
              <a:rPr lang="fr-FR" sz="800" dirty="0" err="1"/>
              <a:t>Stimulating</a:t>
            </a:r>
            <a:r>
              <a:rPr lang="fr-FR" sz="800" dirty="0"/>
              <a:t> Factor, MDS = </a:t>
            </a:r>
            <a:r>
              <a:rPr lang="fr-FR" sz="800" dirty="0" err="1"/>
              <a:t>myelodysplastic</a:t>
            </a:r>
            <a:r>
              <a:rPr lang="fr-FR" sz="800" dirty="0"/>
              <a:t> syndrome, MPN = </a:t>
            </a:r>
            <a:r>
              <a:rPr lang="fr-FR" sz="800" dirty="0" err="1"/>
              <a:t>myeloproliferative</a:t>
            </a:r>
            <a:r>
              <a:rPr lang="fr-FR" sz="800" dirty="0"/>
              <a:t> </a:t>
            </a:r>
            <a:r>
              <a:rPr lang="fr-FR" sz="800" dirty="0" err="1"/>
              <a:t>neoplasm</a:t>
            </a:r>
            <a:endParaRPr lang="fr-FR" sz="800" dirty="0"/>
          </a:p>
          <a:p>
            <a:r>
              <a:rPr lang="fr-FR" sz="800" dirty="0"/>
              <a:t>* As </a:t>
            </a:r>
            <a:r>
              <a:rPr lang="fr-FR" sz="800" dirty="0" err="1"/>
              <a:t>there</a:t>
            </a:r>
            <a:r>
              <a:rPr lang="fr-FR" sz="800" dirty="0"/>
              <a:t> </a:t>
            </a:r>
            <a:r>
              <a:rPr lang="fr-FR" sz="800" dirty="0" err="1"/>
              <a:t>was</a:t>
            </a:r>
            <a:r>
              <a:rPr lang="fr-FR" sz="800" dirty="0"/>
              <a:t> a </a:t>
            </a:r>
            <a:r>
              <a:rPr lang="fr-FR" sz="800" dirty="0" err="1"/>
              <a:t>strong</a:t>
            </a:r>
            <a:r>
              <a:rPr lang="fr-FR" sz="800" dirty="0"/>
              <a:t> </a:t>
            </a:r>
            <a:r>
              <a:rPr lang="fr-FR" sz="800" dirty="0" err="1"/>
              <a:t>overlap</a:t>
            </a:r>
            <a:r>
              <a:rPr lang="fr-FR" sz="800" dirty="0"/>
              <a:t> </a:t>
            </a:r>
            <a:r>
              <a:rPr lang="fr-FR" sz="800" dirty="0" err="1"/>
              <a:t>between</a:t>
            </a:r>
            <a:r>
              <a:rPr lang="fr-FR" sz="800" dirty="0"/>
              <a:t> MRC </a:t>
            </a:r>
            <a:r>
              <a:rPr lang="fr-FR" sz="800" dirty="0" err="1"/>
              <a:t>status</a:t>
            </a:r>
            <a:r>
              <a:rPr lang="fr-FR" sz="800" dirty="0"/>
              <a:t> and MDS/MPN </a:t>
            </a:r>
            <a:r>
              <a:rPr lang="fr-FR" sz="800" dirty="0" err="1"/>
              <a:t>history</a:t>
            </a:r>
            <a:r>
              <a:rPr lang="fr-FR" sz="800" dirty="0"/>
              <a:t>, </a:t>
            </a:r>
            <a:r>
              <a:rPr lang="fr-FR" sz="800" dirty="0" err="1"/>
              <a:t>we</a:t>
            </a:r>
            <a:r>
              <a:rPr lang="fr-FR" sz="800" dirty="0"/>
              <a:t> </a:t>
            </a:r>
            <a:r>
              <a:rPr lang="fr-FR" sz="800" dirty="0" err="1"/>
              <a:t>selected</a:t>
            </a:r>
            <a:r>
              <a:rPr lang="fr-FR" sz="800" dirty="0"/>
              <a:t> </a:t>
            </a:r>
            <a:r>
              <a:rPr lang="fr-FR" sz="800" dirty="0" err="1"/>
              <a:t>most</a:t>
            </a:r>
            <a:r>
              <a:rPr lang="fr-FR" sz="800" dirty="0"/>
              <a:t> </a:t>
            </a:r>
            <a:r>
              <a:rPr lang="fr-FR" sz="800" dirty="0" err="1"/>
              <a:t>impactaful</a:t>
            </a:r>
            <a:r>
              <a:rPr lang="fr-FR" sz="800" dirty="0"/>
              <a:t> variable for </a:t>
            </a:r>
            <a:r>
              <a:rPr lang="fr-FR" sz="800" dirty="0" err="1"/>
              <a:t>multivariate</a:t>
            </a:r>
            <a:r>
              <a:rPr lang="fr-FR" sz="800" dirty="0"/>
              <a:t> </a:t>
            </a:r>
            <a:r>
              <a:rPr lang="fr-FR" sz="800" dirty="0" err="1"/>
              <a:t>analysis</a:t>
            </a:r>
            <a:r>
              <a:rPr lang="fr-FR" sz="800" dirty="0"/>
              <a:t>.  </a:t>
            </a:r>
          </a:p>
        </p:txBody>
      </p:sp>
    </p:spTree>
    <p:extLst>
      <p:ext uri="{BB962C8B-B14F-4D97-AF65-F5344CB8AC3E}">
        <p14:creationId xmlns:p14="http://schemas.microsoft.com/office/powerpoint/2010/main" val="356075753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89</Words>
  <Application>Microsoft Office PowerPoint</Application>
  <PresentationFormat>Grand écran</PresentationFormat>
  <Paragraphs>28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HEIBLIG, Mael</dc:creator>
  <cp:lastModifiedBy>Mael Heiblig</cp:lastModifiedBy>
  <cp:revision>33</cp:revision>
  <dcterms:created xsi:type="dcterms:W3CDTF">2025-08-13T14:10:20Z</dcterms:created>
  <dcterms:modified xsi:type="dcterms:W3CDTF">2025-10-25T18:54:43Z</dcterms:modified>
</cp:coreProperties>
</file>