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89" r:id="rId2"/>
    <p:sldId id="277" r:id="rId3"/>
    <p:sldId id="283" r:id="rId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38C34CC-4CE3-DB04-7A8C-8E16E2D36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221443"/>
              </p:ext>
            </p:extLst>
          </p:nvPr>
        </p:nvGraphicFramePr>
        <p:xfrm>
          <a:off x="417576" y="890016"/>
          <a:ext cx="5818632" cy="358817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59736">
                  <a:extLst>
                    <a:ext uri="{9D8B030D-6E8A-4147-A177-3AD203B41FA5}">
                      <a16:colId xmlns:a16="http://schemas.microsoft.com/office/drawing/2014/main" val="3966502751"/>
                    </a:ext>
                  </a:extLst>
                </a:gridCol>
                <a:gridCol w="1359408">
                  <a:extLst>
                    <a:ext uri="{9D8B030D-6E8A-4147-A177-3AD203B41FA5}">
                      <a16:colId xmlns:a16="http://schemas.microsoft.com/office/drawing/2014/main" val="691331592"/>
                    </a:ext>
                  </a:extLst>
                </a:gridCol>
                <a:gridCol w="1176528">
                  <a:extLst>
                    <a:ext uri="{9D8B030D-6E8A-4147-A177-3AD203B41FA5}">
                      <a16:colId xmlns:a16="http://schemas.microsoft.com/office/drawing/2014/main" val="372219836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865099387"/>
                    </a:ext>
                  </a:extLst>
                </a:gridCol>
              </a:tblGrid>
              <a:tr h="29752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Patients </a:t>
                      </a:r>
                      <a:r>
                        <a:rPr lang="fr-FR" sz="800" dirty="0" err="1"/>
                        <a:t>characteristics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LSC</a:t>
                      </a:r>
                      <a:r>
                        <a:rPr lang="fr-FR" sz="800" baseline="30000" dirty="0" err="1"/>
                        <a:t>low</a:t>
                      </a:r>
                      <a:endParaRPr lang="fr-FR" sz="800" baseline="30000" dirty="0"/>
                    </a:p>
                    <a:p>
                      <a:pPr algn="ctr"/>
                      <a:r>
                        <a:rPr lang="fr-FR" sz="800" baseline="0" dirty="0"/>
                        <a:t>N=53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LSC</a:t>
                      </a:r>
                      <a:r>
                        <a:rPr lang="fr-FR" sz="800" baseline="30000" dirty="0" err="1"/>
                        <a:t>high</a:t>
                      </a:r>
                      <a:endParaRPr lang="fr-FR" sz="800" baseline="0" dirty="0"/>
                    </a:p>
                    <a:p>
                      <a:pPr algn="ctr"/>
                      <a:r>
                        <a:rPr lang="fr-FR" sz="800" baseline="0" dirty="0"/>
                        <a:t>N=73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P-value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384530"/>
                  </a:ext>
                </a:extLst>
              </a:tr>
              <a:tr h="235379">
                <a:tc>
                  <a:txBody>
                    <a:bodyPr/>
                    <a:lstStyle/>
                    <a:p>
                      <a:r>
                        <a:rPr lang="fr-FR" sz="800" dirty="0"/>
                        <a:t>Age, </a:t>
                      </a:r>
                      <a:r>
                        <a:rPr lang="fr-FR" sz="800" dirty="0" err="1"/>
                        <a:t>median</a:t>
                      </a:r>
                      <a:r>
                        <a:rPr lang="fr-FR" sz="800" dirty="0"/>
                        <a:t> (range)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71.4 (54.4-78.8)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69.4 (41-84.6)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0.34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644309"/>
                  </a:ext>
                </a:extLst>
              </a:tr>
              <a:tr h="19880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Prior </a:t>
                      </a:r>
                      <a:r>
                        <a:rPr lang="fr-FR" sz="800" dirty="0" err="1"/>
                        <a:t>hematological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history</a:t>
                      </a:r>
                      <a:r>
                        <a:rPr lang="fr-FR" sz="800" dirty="0"/>
                        <a:t>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24/53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34/73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832553"/>
                  </a:ext>
                </a:extLst>
              </a:tr>
              <a:tr h="198803"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err="1"/>
                        <a:t>Morphological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characteristics</a:t>
                      </a:r>
                      <a:endParaRPr lang="fr-FR" sz="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556147"/>
                  </a:ext>
                </a:extLst>
              </a:tr>
              <a:tr h="198803">
                <a:tc>
                  <a:txBody>
                    <a:bodyPr/>
                    <a:lstStyle/>
                    <a:p>
                      <a:r>
                        <a:rPr lang="fr-FR" sz="800" dirty="0" err="1"/>
                        <a:t>Monocytic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bias</a:t>
                      </a:r>
                      <a:r>
                        <a:rPr lang="fr-FR" sz="800" dirty="0"/>
                        <a:t>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12/53 (22.6)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8/73 (10.9)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0.08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850919"/>
                  </a:ext>
                </a:extLst>
              </a:tr>
              <a:tr h="198803">
                <a:tc>
                  <a:txBody>
                    <a:bodyPr/>
                    <a:lstStyle/>
                    <a:p>
                      <a:r>
                        <a:rPr lang="fr-FR" sz="800" dirty="0" err="1"/>
                        <a:t>Morphological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myelodysplastic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related</a:t>
                      </a:r>
                      <a:r>
                        <a:rPr lang="fr-FR" sz="800" dirty="0"/>
                        <a:t> changes,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25/53 (47.2)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29/73 (39.7)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444159"/>
                  </a:ext>
                </a:extLst>
              </a:tr>
              <a:tr h="198803">
                <a:tc>
                  <a:txBody>
                    <a:bodyPr/>
                    <a:lstStyle/>
                    <a:p>
                      <a:r>
                        <a:rPr lang="fr-FR" sz="800" dirty="0" err="1"/>
                        <a:t>Median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marrow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blastic</a:t>
                      </a:r>
                      <a:r>
                        <a:rPr lang="fr-FR" sz="800" dirty="0"/>
                        <a:t> infiltration, % (range)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44.4 (12-80)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47.7 (13-95)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0.59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88845"/>
                  </a:ext>
                </a:extLst>
              </a:tr>
              <a:tr h="198803">
                <a:tc gridSpan="4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800" b="1" dirty="0" err="1"/>
                        <a:t>Genetic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characteristics</a:t>
                      </a:r>
                      <a:endParaRPr lang="fr-FR" sz="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752525"/>
                  </a:ext>
                </a:extLst>
              </a:tr>
              <a:tr h="513911">
                <a:tc>
                  <a:txBody>
                    <a:bodyPr/>
                    <a:lstStyle/>
                    <a:p>
                      <a:r>
                        <a:rPr lang="fr-FR" sz="800" dirty="0"/>
                        <a:t>ELN 2024 </a:t>
                      </a:r>
                      <a:r>
                        <a:rPr lang="fr-FR" sz="800" dirty="0" err="1"/>
                        <a:t>risk</a:t>
                      </a:r>
                      <a:r>
                        <a:rPr lang="fr-FR" sz="800" dirty="0"/>
                        <a:t> classification,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Favorable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 err="1"/>
                        <a:t>Intermediate</a:t>
                      </a:r>
                      <a:endParaRPr lang="fr-FR" sz="800" dirty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Adverse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35/52 (62.2)</a:t>
                      </a:r>
                    </a:p>
                    <a:p>
                      <a:pPr algn="ctr"/>
                      <a:r>
                        <a:rPr lang="fr-FR" sz="800" dirty="0"/>
                        <a:t>11/52 (21.1)</a:t>
                      </a:r>
                    </a:p>
                    <a:p>
                      <a:pPr algn="ctr"/>
                      <a:r>
                        <a:rPr lang="fr-FR" sz="800" dirty="0"/>
                        <a:t>6/52 (11.5)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33/71 (46.6)</a:t>
                      </a:r>
                    </a:p>
                    <a:p>
                      <a:pPr algn="ctr"/>
                      <a:r>
                        <a:rPr lang="fr-FR" sz="800" dirty="0"/>
                        <a:t>19/71 (26.7)</a:t>
                      </a:r>
                    </a:p>
                    <a:p>
                      <a:pPr algn="ctr"/>
                      <a:r>
                        <a:rPr lang="fr-FR" sz="800" dirty="0"/>
                        <a:t>19/71 (26.7)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0.045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7772861"/>
                  </a:ext>
                </a:extLst>
              </a:tr>
              <a:tr h="405720">
                <a:tc>
                  <a:txBody>
                    <a:bodyPr/>
                    <a:lstStyle/>
                    <a:p>
                      <a:r>
                        <a:rPr lang="fr-FR" sz="800" dirty="0" err="1"/>
                        <a:t>Cytogenetics</a:t>
                      </a:r>
                      <a:r>
                        <a:rPr lang="fr-FR" sz="800" dirty="0"/>
                        <a:t>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Normal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 err="1"/>
                        <a:t>Complex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karyotype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22/52 (42.3)</a:t>
                      </a:r>
                    </a:p>
                    <a:p>
                      <a:pPr algn="ctr"/>
                      <a:r>
                        <a:rPr lang="fr-FR" sz="800" dirty="0"/>
                        <a:t>12/52 (23.1)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21/68 (30.8)</a:t>
                      </a:r>
                    </a:p>
                    <a:p>
                      <a:pPr algn="ctr"/>
                      <a:r>
                        <a:rPr lang="fr-FR" sz="800" dirty="0"/>
                        <a:t>21/68 (30.8)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0.31</a:t>
                      </a:r>
                    </a:p>
                    <a:p>
                      <a:pPr algn="ctr"/>
                      <a:r>
                        <a:rPr lang="fr-FR" sz="800" dirty="0"/>
                        <a:t>0.42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093227"/>
                  </a:ext>
                </a:extLst>
              </a:tr>
              <a:tr h="622103">
                <a:tc>
                  <a:txBody>
                    <a:bodyPr/>
                    <a:lstStyle/>
                    <a:p>
                      <a:r>
                        <a:rPr lang="fr-FR" sz="800" dirty="0" err="1"/>
                        <a:t>Molecular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abnormalities</a:t>
                      </a:r>
                      <a:r>
                        <a:rPr lang="fr-FR" sz="800" dirty="0"/>
                        <a:t>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NPM1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FLT3-ITD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IDH1/IDH2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TP53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10/52 (19.2)</a:t>
                      </a:r>
                    </a:p>
                    <a:p>
                      <a:pPr algn="ctr"/>
                      <a:r>
                        <a:rPr lang="fr-FR" sz="800" dirty="0"/>
                        <a:t>5/52 (9.6)</a:t>
                      </a:r>
                    </a:p>
                    <a:p>
                      <a:pPr algn="ctr"/>
                      <a:r>
                        <a:rPr lang="fr-FR" sz="800" dirty="0"/>
                        <a:t>11/52 (21.1)</a:t>
                      </a:r>
                    </a:p>
                    <a:p>
                      <a:pPr algn="ctr"/>
                      <a:r>
                        <a:rPr lang="fr-FR" sz="800" dirty="0"/>
                        <a:t>5/40 (12.5)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4/72 (5.5)</a:t>
                      </a:r>
                    </a:p>
                    <a:p>
                      <a:pPr algn="ctr"/>
                      <a:r>
                        <a:rPr lang="fr-FR" sz="800" dirty="0"/>
                        <a:t>8/72 (11.1)</a:t>
                      </a:r>
                    </a:p>
                    <a:p>
                      <a:pPr algn="ctr"/>
                      <a:r>
                        <a:rPr lang="fr-FR" sz="800" dirty="0"/>
                        <a:t>12/72 (16.7)</a:t>
                      </a:r>
                    </a:p>
                    <a:p>
                      <a:pPr algn="ctr"/>
                      <a:r>
                        <a:rPr lang="fr-FR" sz="800" dirty="0"/>
                        <a:t>13/54 (24.1)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0.017</a:t>
                      </a:r>
                    </a:p>
                    <a:p>
                      <a:pPr algn="ctr"/>
                      <a:r>
                        <a:rPr lang="fr-FR" sz="800" dirty="0"/>
                        <a:t>0.71</a:t>
                      </a:r>
                    </a:p>
                    <a:p>
                      <a:pPr algn="ctr"/>
                      <a:r>
                        <a:rPr lang="fr-FR" sz="800" dirty="0"/>
                        <a:t>0.68</a:t>
                      </a:r>
                    </a:p>
                    <a:p>
                      <a:pPr algn="ctr"/>
                      <a:r>
                        <a:rPr lang="fr-FR" sz="800" dirty="0"/>
                        <a:t>0.15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7839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92FB154A-AD71-2CD8-07D1-6A556A82FD11}"/>
              </a:ext>
            </a:extLst>
          </p:cNvPr>
          <p:cNvSpPr txBox="1"/>
          <p:nvPr/>
        </p:nvSpPr>
        <p:spPr>
          <a:xfrm>
            <a:off x="342900" y="266700"/>
            <a:ext cx="173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3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50DA0B-11F1-C15B-0659-DD2447F8DB6E}"/>
              </a:ext>
            </a:extLst>
          </p:cNvPr>
          <p:cNvSpPr txBox="1"/>
          <p:nvPr/>
        </p:nvSpPr>
        <p:spPr>
          <a:xfrm>
            <a:off x="417576" y="4574241"/>
            <a:ext cx="6248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LSC = </a:t>
            </a:r>
            <a:r>
              <a:rPr lang="fr-FR" sz="800" dirty="0" err="1"/>
              <a:t>leukemic</a:t>
            </a:r>
            <a:r>
              <a:rPr lang="fr-FR" sz="800" dirty="0"/>
              <a:t> stem </a:t>
            </a:r>
            <a:r>
              <a:rPr lang="fr-FR" sz="800" dirty="0" err="1"/>
              <a:t>cells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91575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2D8CA09-884B-F962-EB08-90394441C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515566"/>
              </p:ext>
            </p:extLst>
          </p:nvPr>
        </p:nvGraphicFramePr>
        <p:xfrm>
          <a:off x="304800" y="1097915"/>
          <a:ext cx="5524500" cy="4594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>
                  <a:extLst>
                    <a:ext uri="{9D8B030D-6E8A-4147-A177-3AD203B41FA5}">
                      <a16:colId xmlns:a16="http://schemas.microsoft.com/office/drawing/2014/main" val="4004938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93555902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790427068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30938151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6928805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Odds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Ratio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998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Sex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Male vs </a:t>
                      </a:r>
                      <a:r>
                        <a:rPr lang="fr-FR" sz="1100" u="none" strike="noStrike" dirty="0" err="1">
                          <a:effectLst/>
                        </a:rPr>
                        <a:t>female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0.62-4.9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768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Age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0.9-1.03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98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MRC AML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2.41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1.28-4.6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6875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0.03-0.8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112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2.72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1.21-6.17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4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ECOG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0.58-1.84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Leucocytes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548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Hemoglobin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0.72-1.23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990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ANC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40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Platelets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2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Creatinin at diagnosis (mg/L)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24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LDH at </a:t>
                      </a:r>
                      <a:r>
                        <a:rPr lang="fr-FR" sz="1100" u="none" strike="noStrike" dirty="0" err="1">
                          <a:effectLst/>
                        </a:rPr>
                        <a:t>diagnosis</a:t>
                      </a:r>
                      <a:r>
                        <a:rPr lang="fr-FR" sz="1100" u="none" strike="noStrike" dirty="0">
                          <a:effectLst/>
                        </a:rPr>
                        <a:t> (UI/L)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3539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LSC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baseline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vs high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0.11-0.7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35999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Diploid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0.12-0.99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0.055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07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4.06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1.28-13.3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15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IDH</a:t>
                      </a:r>
                      <a:r>
                        <a:rPr lang="fr-FR" sz="1100" u="none" strike="noStrike" baseline="30000" dirty="0" err="1">
                          <a:effectLst/>
                        </a:rPr>
                        <a:t>mut</a:t>
                      </a:r>
                      <a:r>
                        <a:rPr lang="fr-FR" sz="1100" u="none" strike="noStrike" baseline="30000" dirty="0">
                          <a:effectLst/>
                        </a:rPr>
                        <a:t>*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0.24-2.59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81933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i="1" u="none" strike="noStrike" dirty="0">
                          <a:effectLst/>
                        </a:rPr>
                        <a:t>TP53</a:t>
                      </a:r>
                      <a:r>
                        <a:rPr lang="fr-FR" sz="1100" i="1" u="none" strike="noStrike" baseline="30000" dirty="0">
                          <a:effectLst/>
                        </a:rPr>
                        <a:t>mut*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0.56-15.8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7518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FAV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0.11-0.97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84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0.08-0.97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00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GCSF use after cycle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0.06-0.68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662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0.96-1.13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857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median</a:t>
                      </a:r>
                      <a:r>
                        <a:rPr lang="fr-FR" sz="1100" u="none" strike="noStrike" dirty="0">
                          <a:effectLst/>
                        </a:rPr>
                        <a:t> dose/cycle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400mg/d vs </a:t>
                      </a:r>
                      <a:r>
                        <a:rPr lang="fr-FR" sz="1100" u="none" strike="noStrike" dirty="0" err="1">
                          <a:effectLst/>
                        </a:rPr>
                        <a:t>other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0.21-1.65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01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dose/cycle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0.05-1.34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44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0.19-1.68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6592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157CCA04-793E-4BF7-345C-009F9C542664}"/>
              </a:ext>
            </a:extLst>
          </p:cNvPr>
          <p:cNvSpPr txBox="1"/>
          <p:nvPr/>
        </p:nvSpPr>
        <p:spPr>
          <a:xfrm>
            <a:off x="235185" y="5770979"/>
            <a:ext cx="41921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/>
              <a:t>* Due to </a:t>
            </a:r>
            <a:r>
              <a:rPr lang="fr-FR" sz="800" i="1" dirty="0" err="1"/>
              <a:t>limited</a:t>
            </a:r>
            <a:r>
              <a:rPr lang="fr-FR" sz="800" i="1" dirty="0"/>
              <a:t> </a:t>
            </a:r>
            <a:r>
              <a:rPr lang="fr-FR" sz="800" i="1" dirty="0" err="1"/>
              <a:t>events</a:t>
            </a:r>
            <a:r>
              <a:rPr lang="fr-FR" sz="800" i="1" dirty="0"/>
              <a:t>, NPM1 and FLT3-ITD mutations </a:t>
            </a:r>
            <a:r>
              <a:rPr lang="fr-FR" sz="800" i="1" dirty="0" err="1"/>
              <a:t>were</a:t>
            </a:r>
            <a:r>
              <a:rPr lang="fr-FR" sz="800" i="1" dirty="0"/>
              <a:t> not </a:t>
            </a:r>
            <a:r>
              <a:rPr lang="fr-FR" sz="800" i="1" dirty="0" err="1"/>
              <a:t>included</a:t>
            </a:r>
            <a:r>
              <a:rPr lang="fr-FR" sz="800" i="1" dirty="0"/>
              <a:t> </a:t>
            </a:r>
            <a:r>
              <a:rPr lang="fr-FR" sz="800" i="1" dirty="0" err="1"/>
              <a:t>into</a:t>
            </a:r>
            <a:r>
              <a:rPr lang="fr-FR" sz="800" i="1" dirty="0"/>
              <a:t> </a:t>
            </a:r>
            <a:r>
              <a:rPr lang="fr-FR" sz="800" i="1" dirty="0" err="1"/>
              <a:t>univariate</a:t>
            </a:r>
            <a:r>
              <a:rPr lang="fr-FR" sz="800" i="1" dirty="0"/>
              <a:t> </a:t>
            </a:r>
            <a:r>
              <a:rPr lang="fr-FR" sz="800" i="1" dirty="0" err="1"/>
              <a:t>analysis</a:t>
            </a:r>
            <a:endParaRPr lang="fr-FR" sz="800" i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6EE3BF9-FCCE-792F-347C-01B17E29A641}"/>
              </a:ext>
            </a:extLst>
          </p:cNvPr>
          <p:cNvSpPr txBox="1"/>
          <p:nvPr/>
        </p:nvSpPr>
        <p:spPr>
          <a:xfrm>
            <a:off x="304800" y="228600"/>
            <a:ext cx="1824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4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374A4A1-EC35-9B3C-AF3B-D6084810E03D}"/>
              </a:ext>
            </a:extLst>
          </p:cNvPr>
          <p:cNvSpPr txBox="1"/>
          <p:nvPr/>
        </p:nvSpPr>
        <p:spPr>
          <a:xfrm>
            <a:off x="235185" y="592837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</a:t>
            </a:r>
            <a:r>
              <a:rPr lang="fr-FR" sz="800" dirty="0" err="1"/>
              <a:t>count,AML</a:t>
            </a:r>
            <a:r>
              <a:rPr lang="fr-FR" sz="800" dirty="0"/>
              <a:t> = acute </a:t>
            </a:r>
            <a:r>
              <a:rPr lang="fr-FR" sz="800" dirty="0" err="1"/>
              <a:t>myeloid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LDH = lactate </a:t>
            </a:r>
            <a:r>
              <a:rPr lang="fr-FR" sz="800" dirty="0" err="1"/>
              <a:t>deshydrogenase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MRC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related</a:t>
            </a:r>
            <a:r>
              <a:rPr lang="fr-FR" sz="800" dirty="0"/>
              <a:t> changes,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1464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E6825BC-A66D-9357-604B-040BA17F4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376775"/>
              </p:ext>
            </p:extLst>
          </p:nvPr>
        </p:nvGraphicFramePr>
        <p:xfrm>
          <a:off x="304800" y="1097915"/>
          <a:ext cx="5524500" cy="5142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>
                  <a:extLst>
                    <a:ext uri="{9D8B030D-6E8A-4147-A177-3AD203B41FA5}">
                      <a16:colId xmlns:a16="http://schemas.microsoft.com/office/drawing/2014/main" val="4004938001"/>
                    </a:ext>
                  </a:extLst>
                </a:gridCol>
                <a:gridCol w="1102360">
                  <a:extLst>
                    <a:ext uri="{9D8B030D-6E8A-4147-A177-3AD203B41FA5}">
                      <a16:colId xmlns:a16="http://schemas.microsoft.com/office/drawing/2014/main" val="2935559023"/>
                    </a:ext>
                  </a:extLst>
                </a:gridCol>
                <a:gridCol w="726440">
                  <a:extLst>
                    <a:ext uri="{9D8B030D-6E8A-4147-A177-3AD203B41FA5}">
                      <a16:colId xmlns:a16="http://schemas.microsoft.com/office/drawing/2014/main" val="790427068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30938151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6928805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Odds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Ratio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998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Sex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Male vs female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0.8-1.73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768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Age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0.99-1.04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98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MRC AML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0.75-1.7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6875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0.71-1.67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112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1.39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0.95-2.05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4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ECOG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0.93-1.43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Leucocytes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548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Hemoglobin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990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ANC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1.01-1.05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40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Platelets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2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Creatinin at diagnosis (mg/L)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0.99-1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24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LDH at </a:t>
                      </a:r>
                      <a:r>
                        <a:rPr lang="fr-FR" sz="1100" u="none" strike="noStrike" dirty="0" err="1">
                          <a:effectLst/>
                        </a:rPr>
                        <a:t>diagnosis</a:t>
                      </a:r>
                      <a:r>
                        <a:rPr lang="fr-FR" sz="1100" u="none" strike="noStrike" dirty="0">
                          <a:effectLst/>
                        </a:rPr>
                        <a:t> (UI/L)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35398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Diploid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0.39-0.84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07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1.62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1.05-2.52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0.029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15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NPM1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0.4-0.99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8193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FLT3-ITD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1.07-2.76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1882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IDH</a:t>
                      </a:r>
                      <a:r>
                        <a:rPr lang="fr-FR" sz="1100" u="none" strike="noStrike" baseline="30000" dirty="0" err="1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0.61-1.46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4892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i="1" u="none" strike="noStrike" dirty="0">
                          <a:effectLst/>
                        </a:rPr>
                        <a:t>TP53</a:t>
                      </a:r>
                      <a:r>
                        <a:rPr lang="fr-FR" sz="1100" i="1" u="none" strike="noStrike" baseline="30000" dirty="0">
                          <a:effectLst/>
                        </a:rPr>
                        <a:t>mut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0.85-2.35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7518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FAV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0.32-0.83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84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0.42-1.18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00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GCSF use after cycle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0.41-0.97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662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0.065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857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median</a:t>
                      </a:r>
                      <a:r>
                        <a:rPr lang="fr-FR" sz="1100" u="none" strike="noStrike" dirty="0">
                          <a:effectLst/>
                        </a:rPr>
                        <a:t> dose/cycle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Other</a:t>
                      </a:r>
                      <a:r>
                        <a:rPr lang="fr-FR" sz="1100" u="none" strike="noStrike" dirty="0">
                          <a:effectLst/>
                        </a:rPr>
                        <a:t> vs 400mg/d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0.63-1.35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01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dose/cycle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0.26-1.1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44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0.7-1.57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659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 MRD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POS vs NEG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1.89-4.04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75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HSCT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0.11-0.8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69175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C780B12A-3083-10BB-1727-3AADD35FBE7C}"/>
              </a:ext>
            </a:extLst>
          </p:cNvPr>
          <p:cNvSpPr txBox="1"/>
          <p:nvPr/>
        </p:nvSpPr>
        <p:spPr>
          <a:xfrm>
            <a:off x="304800" y="228600"/>
            <a:ext cx="173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3F66911-93EC-2C79-17AE-42F0258812F1}"/>
              </a:ext>
            </a:extLst>
          </p:cNvPr>
          <p:cNvSpPr txBox="1"/>
          <p:nvPr/>
        </p:nvSpPr>
        <p:spPr>
          <a:xfrm>
            <a:off x="235185" y="632461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</a:t>
            </a:r>
            <a:r>
              <a:rPr lang="fr-FR" sz="800" dirty="0" err="1"/>
              <a:t>count,AML</a:t>
            </a:r>
            <a:r>
              <a:rPr lang="fr-FR" sz="800" dirty="0"/>
              <a:t> = acute </a:t>
            </a:r>
            <a:r>
              <a:rPr lang="fr-FR" sz="800" dirty="0" err="1"/>
              <a:t>myeloid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LDH = lactate </a:t>
            </a:r>
            <a:r>
              <a:rPr lang="fr-FR" sz="800" dirty="0" err="1"/>
              <a:t>deshydrogenase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MRC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related</a:t>
            </a:r>
            <a:r>
              <a:rPr lang="fr-FR" sz="800" dirty="0"/>
              <a:t> changes, MRD = </a:t>
            </a:r>
            <a:r>
              <a:rPr lang="fr-FR" sz="800" dirty="0" err="1"/>
              <a:t>measurable</a:t>
            </a:r>
            <a:r>
              <a:rPr lang="fr-FR" sz="800" dirty="0"/>
              <a:t> </a:t>
            </a:r>
            <a:r>
              <a:rPr lang="fr-FR" sz="800" dirty="0" err="1"/>
              <a:t>residual</a:t>
            </a:r>
            <a:r>
              <a:rPr lang="fr-FR" sz="800" dirty="0"/>
              <a:t> </a:t>
            </a:r>
            <a:r>
              <a:rPr lang="fr-FR" sz="800" dirty="0" err="1"/>
              <a:t>disease</a:t>
            </a:r>
            <a:r>
              <a:rPr lang="fr-FR" sz="800" dirty="0"/>
              <a:t>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7572840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834</Words>
  <Application>Microsoft Office PowerPoint</Application>
  <PresentationFormat>Grand écran</PresentationFormat>
  <Paragraphs>342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38</cp:revision>
  <dcterms:created xsi:type="dcterms:W3CDTF">2025-08-13T14:10:20Z</dcterms:created>
  <dcterms:modified xsi:type="dcterms:W3CDTF">2025-10-25T18:56:15Z</dcterms:modified>
</cp:coreProperties>
</file>