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sldIdLst>
    <p:sldId id="277" r:id="rId2"/>
    <p:sldId id="283" r:id="rId3"/>
  </p:sldIdLst>
  <p:sldSz cx="6858000" cy="12192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HEIBLIG, Mael" initials="MH" lastIdx="1" clrIdx="0">
    <p:extLst>
      <p:ext uri="{19B8F6BF-5375-455C-9EA6-DF929625EA0E}">
        <p15:presenceInfo xmlns:p15="http://schemas.microsoft.com/office/powerpoint/2012/main" userId="S::mael.heiblig@chu-lyon.fr::f56effb2-c276-413a-a85f-806b39c9901f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Style moye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E9639D4-E3E2-4D34-9284-5A2195B3D0D7}" styleName="Style clair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539" autoAdjust="0"/>
    <p:restoredTop sz="94660"/>
  </p:normalViewPr>
  <p:slideViewPr>
    <p:cSldViewPr snapToGrid="0">
      <p:cViewPr varScale="1">
        <p:scale>
          <a:sx n="42" d="100"/>
          <a:sy n="42" d="100"/>
        </p:scale>
        <p:origin x="2820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606DF5-438B-4521-AE42-448DC7810547}" type="datetimeFigureOut">
              <a:rPr lang="fr-FR" smtClean="0"/>
              <a:t>25/10/2025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2560638" y="1143000"/>
            <a:ext cx="17367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321F675-5867-42B6-AC1E-7827EA0010F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287113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995312"/>
            <a:ext cx="5829300" cy="4244622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6403623"/>
            <a:ext cx="5143500" cy="2943577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61F3C-97A4-4977-90B3-45FAD1D1EEC2}" type="datetimeFigureOut">
              <a:rPr lang="fr-FR" smtClean="0"/>
              <a:t>25/10/2025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90C58F-7547-40D7-85CC-07E17AC7501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052016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61F3C-97A4-4977-90B3-45FAD1D1EEC2}" type="datetimeFigureOut">
              <a:rPr lang="fr-FR" smtClean="0"/>
              <a:t>25/10/2025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90C58F-7547-40D7-85CC-07E17AC7501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771159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649111"/>
            <a:ext cx="1478756" cy="10332156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649111"/>
            <a:ext cx="4350544" cy="10332156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61F3C-97A4-4977-90B3-45FAD1D1EEC2}" type="datetimeFigureOut">
              <a:rPr lang="fr-FR" smtClean="0"/>
              <a:t>25/10/2025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90C58F-7547-40D7-85CC-07E17AC7501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723040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61F3C-97A4-4977-90B3-45FAD1D1EEC2}" type="datetimeFigureOut">
              <a:rPr lang="fr-FR" smtClean="0"/>
              <a:t>25/10/2025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90C58F-7547-40D7-85CC-07E17AC7501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427841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3039537"/>
            <a:ext cx="5915025" cy="5071532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8159048"/>
            <a:ext cx="5915025" cy="266699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61F3C-97A4-4977-90B3-45FAD1D1EEC2}" type="datetimeFigureOut">
              <a:rPr lang="fr-FR" smtClean="0"/>
              <a:t>25/10/2025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90C58F-7547-40D7-85CC-07E17AC7501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15587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3245556"/>
            <a:ext cx="2914650" cy="7735712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3245556"/>
            <a:ext cx="2914650" cy="7735712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61F3C-97A4-4977-90B3-45FAD1D1EEC2}" type="datetimeFigureOut">
              <a:rPr lang="fr-FR" smtClean="0"/>
              <a:t>25/10/2025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90C58F-7547-40D7-85CC-07E17AC7501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360571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49114"/>
            <a:ext cx="5915025" cy="2356556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988734"/>
            <a:ext cx="2901255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4453467"/>
            <a:ext cx="2901255" cy="6550379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988734"/>
            <a:ext cx="2915543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4453467"/>
            <a:ext cx="2915543" cy="6550379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61F3C-97A4-4977-90B3-45FAD1D1EEC2}" type="datetimeFigureOut">
              <a:rPr lang="fr-FR" smtClean="0"/>
              <a:t>25/10/2025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90C58F-7547-40D7-85CC-07E17AC7501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399201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61F3C-97A4-4977-90B3-45FAD1D1EEC2}" type="datetimeFigureOut">
              <a:rPr lang="fr-FR" smtClean="0"/>
              <a:t>25/10/2025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90C58F-7547-40D7-85CC-07E17AC7501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558176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61F3C-97A4-4977-90B3-45FAD1D1EEC2}" type="datetimeFigureOut">
              <a:rPr lang="fr-FR" smtClean="0"/>
              <a:t>25/10/2025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90C58F-7547-40D7-85CC-07E17AC7501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607916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755425"/>
            <a:ext cx="3471863" cy="8664222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61F3C-97A4-4977-90B3-45FAD1D1EEC2}" type="datetimeFigureOut">
              <a:rPr lang="fr-FR" smtClean="0"/>
              <a:t>25/10/2025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90C58F-7547-40D7-85CC-07E17AC7501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578326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755425"/>
            <a:ext cx="3471863" cy="8664222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61F3C-97A4-4977-90B3-45FAD1D1EEC2}" type="datetimeFigureOut">
              <a:rPr lang="fr-FR" smtClean="0"/>
              <a:t>25/10/2025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90C58F-7547-40D7-85CC-07E17AC7501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05634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649114"/>
            <a:ext cx="5915025" cy="23565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3245556"/>
            <a:ext cx="5915025" cy="77357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361F3C-97A4-4977-90B3-45FAD1D1EEC2}" type="datetimeFigureOut">
              <a:rPr lang="fr-FR" smtClean="0"/>
              <a:t>25/10/2025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11300181"/>
            <a:ext cx="2314575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90C58F-7547-40D7-85CC-07E17AC7501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241851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au 2">
            <a:extLst>
              <a:ext uri="{FF2B5EF4-FFF2-40B4-BE49-F238E27FC236}">
                <a16:creationId xmlns:a16="http://schemas.microsoft.com/office/drawing/2014/main" id="{62D8CA09-884B-F962-EB08-90394441CB4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46515566"/>
              </p:ext>
            </p:extLst>
          </p:nvPr>
        </p:nvGraphicFramePr>
        <p:xfrm>
          <a:off x="304800" y="1097915"/>
          <a:ext cx="5524500" cy="459422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120900">
                  <a:extLst>
                    <a:ext uri="{9D8B030D-6E8A-4147-A177-3AD203B41FA5}">
                      <a16:colId xmlns:a16="http://schemas.microsoft.com/office/drawing/2014/main" val="4004938001"/>
                    </a:ext>
                  </a:extLst>
                </a:gridCol>
                <a:gridCol w="1041400">
                  <a:extLst>
                    <a:ext uri="{9D8B030D-6E8A-4147-A177-3AD203B41FA5}">
                      <a16:colId xmlns:a16="http://schemas.microsoft.com/office/drawing/2014/main" val="2935559023"/>
                    </a:ext>
                  </a:extLst>
                </a:gridCol>
                <a:gridCol w="787400">
                  <a:extLst>
                    <a:ext uri="{9D8B030D-6E8A-4147-A177-3AD203B41FA5}">
                      <a16:colId xmlns:a16="http://schemas.microsoft.com/office/drawing/2014/main" val="790427068"/>
                    </a:ext>
                  </a:extLst>
                </a:gridCol>
                <a:gridCol w="787400">
                  <a:extLst>
                    <a:ext uri="{9D8B030D-6E8A-4147-A177-3AD203B41FA5}">
                      <a16:colId xmlns:a16="http://schemas.microsoft.com/office/drawing/2014/main" val="2309381517"/>
                    </a:ext>
                  </a:extLst>
                </a:gridCol>
                <a:gridCol w="787400">
                  <a:extLst>
                    <a:ext uri="{9D8B030D-6E8A-4147-A177-3AD203B41FA5}">
                      <a16:colId xmlns:a16="http://schemas.microsoft.com/office/drawing/2014/main" val="2692880540"/>
                    </a:ext>
                  </a:extLst>
                </a:gridCol>
              </a:tblGrid>
              <a:tr h="18288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100" u="none" strike="noStrike" dirty="0">
                          <a:solidFill>
                            <a:schemeClr val="bg1"/>
                          </a:solidFill>
                          <a:effectLst/>
                        </a:rPr>
                        <a:t>Variables</a:t>
                      </a:r>
                      <a:endParaRPr lang="fr-FR" sz="11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100" u="none" strike="noStrike">
                          <a:solidFill>
                            <a:schemeClr val="bg1"/>
                          </a:solidFill>
                          <a:effectLst/>
                        </a:rPr>
                        <a:t>Comparison</a:t>
                      </a:r>
                      <a:endParaRPr lang="fr-FR" sz="11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 dirty="0" err="1">
                          <a:solidFill>
                            <a:schemeClr val="bg1"/>
                          </a:solidFill>
                          <a:effectLst/>
                        </a:rPr>
                        <a:t>Odds</a:t>
                      </a:r>
                      <a:r>
                        <a:rPr lang="fr-FR" sz="1100" u="none" strike="noStrike" dirty="0">
                          <a:solidFill>
                            <a:schemeClr val="bg1"/>
                          </a:solidFill>
                          <a:effectLst/>
                        </a:rPr>
                        <a:t> Ratio</a:t>
                      </a:r>
                      <a:endParaRPr lang="fr-FR" sz="11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>
                          <a:solidFill>
                            <a:schemeClr val="bg1"/>
                          </a:solidFill>
                          <a:effectLst/>
                        </a:rPr>
                        <a:t>CI95</a:t>
                      </a:r>
                      <a:endParaRPr lang="fr-FR" sz="11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 dirty="0">
                          <a:solidFill>
                            <a:schemeClr val="bg1"/>
                          </a:solidFill>
                          <a:effectLst/>
                        </a:rPr>
                        <a:t>p-value</a:t>
                      </a:r>
                      <a:endParaRPr lang="fr-FR" sz="11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19999811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100" u="none" strike="noStrike" dirty="0" err="1">
                          <a:effectLst/>
                        </a:rPr>
                        <a:t>Sex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Male vs </a:t>
                      </a:r>
                      <a:r>
                        <a:rPr lang="fr-FR" sz="1100" u="none" strike="noStrike" dirty="0" err="1">
                          <a:effectLst/>
                        </a:rPr>
                        <a:t>female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1.68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0.62-4.9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0.32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11076854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Age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100" u="none" strike="noStrike" dirty="0" err="1">
                          <a:effectLst/>
                        </a:rPr>
                        <a:t>Continuous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0.97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0.9-1.03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0.27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08098675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MRC AML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yes vs no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2.41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1.28-4.6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0.007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22687585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100" u="none" strike="noStrike" dirty="0" err="1">
                          <a:effectLst/>
                        </a:rPr>
                        <a:t>Monocytic</a:t>
                      </a:r>
                      <a:r>
                        <a:rPr lang="fr-FR" sz="1100" u="none" strike="noStrike" dirty="0">
                          <a:effectLst/>
                        </a:rPr>
                        <a:t> </a:t>
                      </a:r>
                      <a:r>
                        <a:rPr lang="fr-FR" sz="1100" u="none" strike="noStrike" dirty="0" err="1">
                          <a:effectLst/>
                        </a:rPr>
                        <a:t>bias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yes vs no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0.2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0.03-0.8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0.045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81611212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Prior MDS/MPN </a:t>
                      </a:r>
                      <a:r>
                        <a:rPr lang="fr-FR" sz="1100" u="none" strike="noStrike" dirty="0" err="1">
                          <a:effectLst/>
                        </a:rPr>
                        <a:t>history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yes vs no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2.72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1.21-6.17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0.016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22394788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ECOG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100" u="none" strike="noStrike" dirty="0" err="1">
                          <a:effectLst/>
                        </a:rPr>
                        <a:t>Continuous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1.03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0.58-1.84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0.91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67522771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b-NO" sz="1100" u="none" strike="noStrike" dirty="0">
                          <a:effectLst/>
                        </a:rPr>
                        <a:t>Leucocytes at diagnosis (G/L)</a:t>
                      </a:r>
                      <a:endParaRPr lang="nb-N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100" u="none" strike="noStrike" dirty="0" err="1">
                          <a:effectLst/>
                        </a:rPr>
                        <a:t>Continuous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0.99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0.97-1.01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0.53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31654851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b-NO" sz="1100" u="none" strike="noStrike" dirty="0">
                          <a:effectLst/>
                        </a:rPr>
                        <a:t>Hemoglobin at diagnosis (g/L)</a:t>
                      </a:r>
                      <a:endParaRPr lang="nb-N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100" u="none" strike="noStrike" dirty="0" err="1">
                          <a:effectLst/>
                        </a:rPr>
                        <a:t>Continuous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0.94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0.72-1.23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0.68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53999068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b-NO" sz="1100" u="none" strike="noStrike" dirty="0">
                          <a:effectLst/>
                        </a:rPr>
                        <a:t>ANC at diagnosis (G/L)</a:t>
                      </a:r>
                      <a:endParaRPr lang="nb-N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100" u="none" strike="noStrike" dirty="0" err="1">
                          <a:effectLst/>
                        </a:rPr>
                        <a:t>Continuous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1.04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0.93-1.16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0.42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72940294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b-NO" sz="1100" u="none" strike="noStrike" dirty="0">
                          <a:effectLst/>
                        </a:rPr>
                        <a:t>Platelets at diagnosis (G/L)</a:t>
                      </a:r>
                      <a:endParaRPr lang="nb-N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100" u="none" strike="noStrike" dirty="0" err="1">
                          <a:effectLst/>
                        </a:rPr>
                        <a:t>Continuous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1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1-1.01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0.36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902629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b-NO" sz="1100" u="none" strike="noStrike" dirty="0">
                          <a:effectLst/>
                        </a:rPr>
                        <a:t>Creatinin at diagnosis (mg/L)</a:t>
                      </a:r>
                      <a:endParaRPr lang="nb-N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100" u="none" strike="noStrike" dirty="0" err="1">
                          <a:effectLst/>
                        </a:rPr>
                        <a:t>Continuous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0.99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0.97-1.01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0.2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37240731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LDH at </a:t>
                      </a:r>
                      <a:r>
                        <a:rPr lang="fr-FR" sz="1100" u="none" strike="noStrike" dirty="0" err="1">
                          <a:effectLst/>
                        </a:rPr>
                        <a:t>diagnosis</a:t>
                      </a:r>
                      <a:r>
                        <a:rPr lang="fr-FR" sz="1100" u="none" strike="noStrike" dirty="0">
                          <a:effectLst/>
                        </a:rPr>
                        <a:t> (UI/L)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100" u="none" strike="noStrike" dirty="0" err="1">
                          <a:effectLst/>
                        </a:rPr>
                        <a:t>Continuous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1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1.1.01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0.34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55353980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LSC </a:t>
                      </a:r>
                      <a:r>
                        <a:rPr lang="fr-FR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levels</a:t>
                      </a:r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at </a:t>
                      </a:r>
                      <a:r>
                        <a:rPr lang="fr-FR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baseline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Low vs high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0.29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0.11-0.7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0.009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24359998"/>
                  </a:ext>
                </a:extLst>
              </a:tr>
              <a:tr h="18224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100" u="none" strike="noStrike" dirty="0" err="1">
                          <a:effectLst/>
                        </a:rPr>
                        <a:t>Diploid</a:t>
                      </a:r>
                      <a:r>
                        <a:rPr lang="fr-FR" sz="1100" u="none" strike="noStrike" dirty="0">
                          <a:effectLst/>
                        </a:rPr>
                        <a:t> </a:t>
                      </a:r>
                      <a:r>
                        <a:rPr lang="fr-FR" sz="1100" u="none" strike="noStrike" dirty="0" err="1">
                          <a:effectLst/>
                        </a:rPr>
                        <a:t>karyotype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yes vs no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0.36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0.12-0.99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0.055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69807831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100" u="none" strike="noStrike" dirty="0" err="1">
                          <a:effectLst/>
                        </a:rPr>
                        <a:t>Complex</a:t>
                      </a:r>
                      <a:r>
                        <a:rPr lang="fr-FR" sz="1100" u="none" strike="noStrike" dirty="0">
                          <a:effectLst/>
                        </a:rPr>
                        <a:t> </a:t>
                      </a:r>
                      <a:r>
                        <a:rPr lang="fr-FR" sz="1100" u="none" strike="noStrike" dirty="0" err="1">
                          <a:effectLst/>
                        </a:rPr>
                        <a:t>karyotype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yes vs no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4.06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1.28-13.3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0.018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23015949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100" u="none" strike="noStrike" dirty="0" err="1">
                          <a:effectLst/>
                        </a:rPr>
                        <a:t>IDH</a:t>
                      </a:r>
                      <a:r>
                        <a:rPr lang="fr-FR" sz="1100" u="none" strike="noStrike" baseline="30000" dirty="0" err="1">
                          <a:effectLst/>
                        </a:rPr>
                        <a:t>mut</a:t>
                      </a:r>
                      <a:r>
                        <a:rPr lang="fr-FR" sz="1100" u="none" strike="noStrike" baseline="30000" dirty="0">
                          <a:effectLst/>
                        </a:rPr>
                        <a:t>*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100" u="none" strike="noStrike">
                          <a:effectLst/>
                        </a:rPr>
                        <a:t>yes vs no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0.84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0.24-2.59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0.76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66819334"/>
                  </a:ext>
                </a:extLst>
              </a:tr>
              <a:tr h="20574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100" i="1" u="none" strike="noStrike" dirty="0">
                          <a:effectLst/>
                        </a:rPr>
                        <a:t>TP53</a:t>
                      </a:r>
                      <a:r>
                        <a:rPr lang="fr-FR" sz="1100" i="1" u="none" strike="noStrike" baseline="30000" dirty="0">
                          <a:effectLst/>
                        </a:rPr>
                        <a:t>mut*</a:t>
                      </a:r>
                      <a:endParaRPr lang="fr-FR" sz="1100" b="0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yes vs no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2.83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0.56-15.8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0.20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41875188"/>
                  </a:ext>
                </a:extLst>
              </a:tr>
              <a:tr h="182880">
                <a:tc rowSpan="2"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ELN 2024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FAV vs ADV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0.34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0.11-0.97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0.045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8558435"/>
                  </a:ext>
                </a:extLst>
              </a:tr>
              <a:tr h="182880">
                <a:tc vMerge="1">
                  <a:txBody>
                    <a:bodyPr/>
                    <a:lstStyle/>
                    <a:p>
                      <a:endParaRPr dirty="0"/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INT vs ADV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0.29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0.08-0.97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0.045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48100410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GCSF use after cycle 1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yes vs no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0.23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0.06-0.68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0.014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28766258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VEN </a:t>
                      </a:r>
                      <a:r>
                        <a:rPr lang="fr-FR" sz="1100" u="none" strike="noStrike" dirty="0" err="1">
                          <a:effectLst/>
                        </a:rPr>
                        <a:t>days</a:t>
                      </a:r>
                      <a:r>
                        <a:rPr lang="fr-FR" sz="1100" u="none" strike="noStrike" dirty="0">
                          <a:effectLst/>
                        </a:rPr>
                        <a:t>/cycle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100" u="none" strike="noStrike" dirty="0" err="1">
                          <a:effectLst/>
                        </a:rPr>
                        <a:t>Continuous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1.04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0.96-1.13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0.36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28685795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VEN </a:t>
                      </a:r>
                      <a:r>
                        <a:rPr lang="fr-FR" sz="1100" u="none" strike="noStrike" dirty="0" err="1">
                          <a:effectLst/>
                        </a:rPr>
                        <a:t>median</a:t>
                      </a:r>
                      <a:r>
                        <a:rPr lang="fr-FR" sz="1100" u="none" strike="noStrike" dirty="0">
                          <a:effectLst/>
                        </a:rPr>
                        <a:t> dose/cycle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400mg/d vs </a:t>
                      </a:r>
                      <a:r>
                        <a:rPr lang="fr-FR" sz="1100" u="none" strike="noStrike" dirty="0" err="1">
                          <a:effectLst/>
                        </a:rPr>
                        <a:t>other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0.58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0.21-1.65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0.12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50701266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VEN dose/cycle </a:t>
                      </a:r>
                      <a:r>
                        <a:rPr lang="fr-FR" sz="1100" u="none" strike="noStrike" dirty="0" err="1">
                          <a:effectLst/>
                        </a:rPr>
                        <a:t>reduction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yes vs no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0.56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0.05-1.34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0.16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86244928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VEN </a:t>
                      </a:r>
                      <a:r>
                        <a:rPr lang="fr-FR" sz="1100" u="none" strike="noStrike" dirty="0" err="1">
                          <a:effectLst/>
                        </a:rPr>
                        <a:t>days</a:t>
                      </a:r>
                      <a:r>
                        <a:rPr lang="fr-FR" sz="1100" u="none" strike="noStrike" dirty="0">
                          <a:effectLst/>
                        </a:rPr>
                        <a:t>/cycle </a:t>
                      </a:r>
                      <a:r>
                        <a:rPr lang="fr-FR" sz="1100" u="none" strike="noStrike" dirty="0" err="1">
                          <a:effectLst/>
                        </a:rPr>
                        <a:t>reduction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yes vs no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0.56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0.19-1.68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0.30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98365922"/>
                  </a:ext>
                </a:extLst>
              </a:tr>
            </a:tbl>
          </a:graphicData>
        </a:graphic>
      </p:graphicFrame>
      <p:sp>
        <p:nvSpPr>
          <p:cNvPr id="5" name="ZoneTexte 4">
            <a:extLst>
              <a:ext uri="{FF2B5EF4-FFF2-40B4-BE49-F238E27FC236}">
                <a16:creationId xmlns:a16="http://schemas.microsoft.com/office/drawing/2014/main" id="{157CCA04-793E-4BF7-345C-009F9C542664}"/>
              </a:ext>
            </a:extLst>
          </p:cNvPr>
          <p:cNvSpPr txBox="1"/>
          <p:nvPr/>
        </p:nvSpPr>
        <p:spPr>
          <a:xfrm>
            <a:off x="235185" y="5770979"/>
            <a:ext cx="4192173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800" i="1" dirty="0"/>
              <a:t>* Due to </a:t>
            </a:r>
            <a:r>
              <a:rPr lang="fr-FR" sz="800" i="1" dirty="0" err="1"/>
              <a:t>limited</a:t>
            </a:r>
            <a:r>
              <a:rPr lang="fr-FR" sz="800" i="1" dirty="0"/>
              <a:t> </a:t>
            </a:r>
            <a:r>
              <a:rPr lang="fr-FR" sz="800" i="1" dirty="0" err="1"/>
              <a:t>events</a:t>
            </a:r>
            <a:r>
              <a:rPr lang="fr-FR" sz="800" i="1" dirty="0"/>
              <a:t>, NPM1 and FLT3-ITD mutations </a:t>
            </a:r>
            <a:r>
              <a:rPr lang="fr-FR" sz="800" i="1" dirty="0" err="1"/>
              <a:t>were</a:t>
            </a:r>
            <a:r>
              <a:rPr lang="fr-FR" sz="800" i="1" dirty="0"/>
              <a:t> not </a:t>
            </a:r>
            <a:r>
              <a:rPr lang="fr-FR" sz="800" i="1" dirty="0" err="1"/>
              <a:t>included</a:t>
            </a:r>
            <a:r>
              <a:rPr lang="fr-FR" sz="800" i="1" dirty="0"/>
              <a:t> </a:t>
            </a:r>
            <a:r>
              <a:rPr lang="fr-FR" sz="800" i="1" dirty="0" err="1"/>
              <a:t>into</a:t>
            </a:r>
            <a:r>
              <a:rPr lang="fr-FR" sz="800" i="1" dirty="0"/>
              <a:t> </a:t>
            </a:r>
            <a:r>
              <a:rPr lang="fr-FR" sz="800" i="1" dirty="0" err="1"/>
              <a:t>univariate</a:t>
            </a:r>
            <a:r>
              <a:rPr lang="fr-FR" sz="800" i="1" dirty="0"/>
              <a:t> </a:t>
            </a:r>
            <a:r>
              <a:rPr lang="fr-FR" sz="800" i="1" dirty="0" err="1"/>
              <a:t>analysis</a:t>
            </a:r>
            <a:endParaRPr lang="fr-FR" sz="800" i="1" dirty="0"/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86EE3BF9-FCCE-792F-347C-01B17E29A641}"/>
              </a:ext>
            </a:extLst>
          </p:cNvPr>
          <p:cNvSpPr txBox="1"/>
          <p:nvPr/>
        </p:nvSpPr>
        <p:spPr>
          <a:xfrm>
            <a:off x="304800" y="228600"/>
            <a:ext cx="182492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 err="1"/>
              <a:t>Supplemental</a:t>
            </a:r>
            <a:r>
              <a:rPr lang="fr-FR" sz="1400" dirty="0"/>
              <a:t> table 4 </a:t>
            </a: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D374A4A1-EC35-9B3C-AF3B-D6084810E03D}"/>
              </a:ext>
            </a:extLst>
          </p:cNvPr>
          <p:cNvSpPr txBox="1"/>
          <p:nvPr/>
        </p:nvSpPr>
        <p:spPr>
          <a:xfrm>
            <a:off x="235185" y="5928375"/>
            <a:ext cx="6248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800" dirty="0" err="1"/>
              <a:t>Legend</a:t>
            </a:r>
            <a:r>
              <a:rPr lang="fr-FR" sz="800" dirty="0"/>
              <a:t> : ANC = </a:t>
            </a:r>
            <a:r>
              <a:rPr lang="fr-FR" sz="800" dirty="0" err="1"/>
              <a:t>absolute</a:t>
            </a:r>
            <a:r>
              <a:rPr lang="fr-FR" sz="800" dirty="0"/>
              <a:t> </a:t>
            </a:r>
            <a:r>
              <a:rPr lang="fr-FR" sz="800" dirty="0" err="1"/>
              <a:t>neutrophil</a:t>
            </a:r>
            <a:r>
              <a:rPr lang="fr-FR" sz="800" dirty="0"/>
              <a:t> </a:t>
            </a:r>
            <a:r>
              <a:rPr lang="fr-FR" sz="800" dirty="0" err="1"/>
              <a:t>count,AML</a:t>
            </a:r>
            <a:r>
              <a:rPr lang="fr-FR" sz="800" dirty="0"/>
              <a:t> = acute </a:t>
            </a:r>
            <a:r>
              <a:rPr lang="fr-FR" sz="800" dirty="0" err="1"/>
              <a:t>myeloid</a:t>
            </a:r>
            <a:r>
              <a:rPr lang="fr-FR" sz="800" dirty="0"/>
              <a:t> </a:t>
            </a:r>
            <a:r>
              <a:rPr lang="fr-FR" sz="800" dirty="0" err="1"/>
              <a:t>leukemia</a:t>
            </a:r>
            <a:r>
              <a:rPr lang="fr-FR" sz="800" dirty="0"/>
              <a:t>, ELN = </a:t>
            </a:r>
            <a:r>
              <a:rPr lang="fr-FR" sz="800" dirty="0" err="1"/>
              <a:t>european</a:t>
            </a:r>
            <a:r>
              <a:rPr lang="fr-FR" sz="800" dirty="0"/>
              <a:t> </a:t>
            </a:r>
            <a:r>
              <a:rPr lang="fr-FR" sz="800" dirty="0" err="1"/>
              <a:t>leukemia</a:t>
            </a:r>
            <a:r>
              <a:rPr lang="fr-FR" sz="800" dirty="0"/>
              <a:t> net, GCSF = Granulocyte-</a:t>
            </a:r>
            <a:r>
              <a:rPr lang="fr-FR" sz="800" dirty="0" err="1"/>
              <a:t>Colony</a:t>
            </a:r>
            <a:r>
              <a:rPr lang="fr-FR" sz="800" dirty="0"/>
              <a:t> </a:t>
            </a:r>
            <a:r>
              <a:rPr lang="fr-FR" sz="800" dirty="0" err="1"/>
              <a:t>Stimulating</a:t>
            </a:r>
            <a:r>
              <a:rPr lang="fr-FR" sz="800" dirty="0"/>
              <a:t> Factor, HSCT = </a:t>
            </a:r>
            <a:r>
              <a:rPr lang="fr-FR" sz="800" dirty="0" err="1"/>
              <a:t>hematopoietic</a:t>
            </a:r>
            <a:r>
              <a:rPr lang="fr-FR" sz="800" dirty="0"/>
              <a:t> stem </a:t>
            </a:r>
            <a:r>
              <a:rPr lang="fr-FR" sz="800" dirty="0" err="1"/>
              <a:t>cell</a:t>
            </a:r>
            <a:r>
              <a:rPr lang="fr-FR" sz="800" dirty="0"/>
              <a:t> transplantation, LDH = lactate </a:t>
            </a:r>
            <a:r>
              <a:rPr lang="fr-FR" sz="800" dirty="0" err="1"/>
              <a:t>deshydrogenase</a:t>
            </a:r>
            <a:r>
              <a:rPr lang="fr-FR" sz="800" dirty="0"/>
              <a:t>, MDS = </a:t>
            </a:r>
            <a:r>
              <a:rPr lang="fr-FR" sz="800" dirty="0" err="1"/>
              <a:t>myelodysplastic</a:t>
            </a:r>
            <a:r>
              <a:rPr lang="fr-FR" sz="800" dirty="0"/>
              <a:t> </a:t>
            </a:r>
            <a:r>
              <a:rPr lang="fr-FR" sz="800" dirty="0" err="1"/>
              <a:t>syndrom</a:t>
            </a:r>
            <a:r>
              <a:rPr lang="fr-FR" sz="800" dirty="0"/>
              <a:t>, MPN = </a:t>
            </a:r>
            <a:r>
              <a:rPr lang="fr-FR" sz="800" dirty="0" err="1"/>
              <a:t>myeloproliferative</a:t>
            </a:r>
            <a:r>
              <a:rPr lang="fr-FR" sz="800" dirty="0"/>
              <a:t> </a:t>
            </a:r>
            <a:r>
              <a:rPr lang="fr-FR" sz="800" dirty="0" err="1"/>
              <a:t>neoplasm</a:t>
            </a:r>
            <a:r>
              <a:rPr lang="fr-FR" sz="800" dirty="0"/>
              <a:t>, MRC = </a:t>
            </a:r>
            <a:r>
              <a:rPr lang="fr-FR" sz="800" dirty="0" err="1"/>
              <a:t>myelodysplastic</a:t>
            </a:r>
            <a:r>
              <a:rPr lang="fr-FR" sz="800" dirty="0"/>
              <a:t> </a:t>
            </a:r>
            <a:r>
              <a:rPr lang="fr-FR" sz="800" dirty="0" err="1"/>
              <a:t>related</a:t>
            </a:r>
            <a:r>
              <a:rPr lang="fr-FR" sz="800" dirty="0"/>
              <a:t> changes, VEN = </a:t>
            </a:r>
            <a:r>
              <a:rPr lang="fr-FR" sz="800" dirty="0" err="1"/>
              <a:t>venetoclax</a:t>
            </a:r>
            <a:endParaRPr lang="fr-FR" sz="800" dirty="0"/>
          </a:p>
        </p:txBody>
      </p:sp>
    </p:spTree>
    <p:extLst>
      <p:ext uri="{BB962C8B-B14F-4D97-AF65-F5344CB8AC3E}">
        <p14:creationId xmlns:p14="http://schemas.microsoft.com/office/powerpoint/2010/main" val="34146494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au 4">
            <a:extLst>
              <a:ext uri="{FF2B5EF4-FFF2-40B4-BE49-F238E27FC236}">
                <a16:creationId xmlns:a16="http://schemas.microsoft.com/office/drawing/2014/main" id="{7E6825BC-A66D-9357-604B-040BA17F4AF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53376775"/>
              </p:ext>
            </p:extLst>
          </p:nvPr>
        </p:nvGraphicFramePr>
        <p:xfrm>
          <a:off x="304800" y="1097915"/>
          <a:ext cx="5524500" cy="514286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120900">
                  <a:extLst>
                    <a:ext uri="{9D8B030D-6E8A-4147-A177-3AD203B41FA5}">
                      <a16:colId xmlns:a16="http://schemas.microsoft.com/office/drawing/2014/main" val="4004938001"/>
                    </a:ext>
                  </a:extLst>
                </a:gridCol>
                <a:gridCol w="1102360">
                  <a:extLst>
                    <a:ext uri="{9D8B030D-6E8A-4147-A177-3AD203B41FA5}">
                      <a16:colId xmlns:a16="http://schemas.microsoft.com/office/drawing/2014/main" val="2935559023"/>
                    </a:ext>
                  </a:extLst>
                </a:gridCol>
                <a:gridCol w="726440">
                  <a:extLst>
                    <a:ext uri="{9D8B030D-6E8A-4147-A177-3AD203B41FA5}">
                      <a16:colId xmlns:a16="http://schemas.microsoft.com/office/drawing/2014/main" val="790427068"/>
                    </a:ext>
                  </a:extLst>
                </a:gridCol>
                <a:gridCol w="787400">
                  <a:extLst>
                    <a:ext uri="{9D8B030D-6E8A-4147-A177-3AD203B41FA5}">
                      <a16:colId xmlns:a16="http://schemas.microsoft.com/office/drawing/2014/main" val="2309381517"/>
                    </a:ext>
                  </a:extLst>
                </a:gridCol>
                <a:gridCol w="787400">
                  <a:extLst>
                    <a:ext uri="{9D8B030D-6E8A-4147-A177-3AD203B41FA5}">
                      <a16:colId xmlns:a16="http://schemas.microsoft.com/office/drawing/2014/main" val="2692880540"/>
                    </a:ext>
                  </a:extLst>
                </a:gridCol>
              </a:tblGrid>
              <a:tr h="18288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100" u="none" strike="noStrike" dirty="0">
                          <a:solidFill>
                            <a:schemeClr val="bg1"/>
                          </a:solidFill>
                          <a:effectLst/>
                        </a:rPr>
                        <a:t>Variables</a:t>
                      </a:r>
                      <a:endParaRPr lang="fr-FR" sz="11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>
                          <a:solidFill>
                            <a:schemeClr val="bg1"/>
                          </a:solidFill>
                          <a:effectLst/>
                        </a:rPr>
                        <a:t>Comparison</a:t>
                      </a:r>
                      <a:endParaRPr lang="fr-FR" sz="11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 dirty="0" err="1">
                          <a:solidFill>
                            <a:schemeClr val="bg1"/>
                          </a:solidFill>
                          <a:effectLst/>
                        </a:rPr>
                        <a:t>Odds</a:t>
                      </a:r>
                      <a:r>
                        <a:rPr lang="fr-FR" sz="1100" u="none" strike="noStrike" dirty="0">
                          <a:solidFill>
                            <a:schemeClr val="bg1"/>
                          </a:solidFill>
                          <a:effectLst/>
                        </a:rPr>
                        <a:t> Ratio</a:t>
                      </a:r>
                      <a:endParaRPr lang="fr-FR" sz="11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>
                          <a:solidFill>
                            <a:schemeClr val="bg1"/>
                          </a:solidFill>
                          <a:effectLst/>
                        </a:rPr>
                        <a:t>CI95</a:t>
                      </a:r>
                      <a:endParaRPr lang="fr-FR" sz="11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 dirty="0">
                          <a:solidFill>
                            <a:schemeClr val="bg1"/>
                          </a:solidFill>
                          <a:effectLst/>
                        </a:rPr>
                        <a:t>p-value</a:t>
                      </a:r>
                      <a:endParaRPr lang="fr-FR" sz="11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19999811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100" u="none" strike="noStrike" dirty="0" err="1">
                          <a:effectLst/>
                        </a:rPr>
                        <a:t>Sex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>
                          <a:effectLst/>
                        </a:rPr>
                        <a:t>Male vs female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1.18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0.8-1.73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0.40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11076854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Age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 dirty="0" err="1">
                          <a:effectLst/>
                        </a:rPr>
                        <a:t>Continuous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1.01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0.99-1.04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0.28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08098675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MRC AML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yes vs no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1.13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0.75-1.7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0.55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22687585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100" u="none" strike="noStrike" dirty="0" err="1">
                          <a:effectLst/>
                        </a:rPr>
                        <a:t>Monocytic</a:t>
                      </a:r>
                      <a:r>
                        <a:rPr lang="fr-FR" sz="1100" u="none" strike="noStrike" dirty="0">
                          <a:effectLst/>
                        </a:rPr>
                        <a:t> </a:t>
                      </a:r>
                      <a:r>
                        <a:rPr lang="fr-FR" sz="1100" u="none" strike="noStrike" dirty="0" err="1">
                          <a:effectLst/>
                        </a:rPr>
                        <a:t>bias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yes vs no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1.09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0.71-1.67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0.71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81611212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Prior MDS/MPN </a:t>
                      </a:r>
                      <a:r>
                        <a:rPr lang="fr-FR" sz="1100" u="none" strike="noStrike" dirty="0" err="1">
                          <a:effectLst/>
                        </a:rPr>
                        <a:t>history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yes vs no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1.39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0.95-2.05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0.09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22394788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ECOG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 dirty="0" err="1">
                          <a:effectLst/>
                        </a:rPr>
                        <a:t>Continuous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1.15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0.93-1.43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0.21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67522771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b-NO" sz="1100" u="none" strike="noStrike" dirty="0">
                          <a:effectLst/>
                        </a:rPr>
                        <a:t>Leucocytes at diagnosis (G/L)</a:t>
                      </a:r>
                      <a:endParaRPr lang="nb-N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 dirty="0" err="1">
                          <a:effectLst/>
                        </a:rPr>
                        <a:t>Continuous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1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1-1.01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0.08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31654851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b-NO" sz="1100" u="none" strike="noStrike" dirty="0">
                          <a:effectLst/>
                        </a:rPr>
                        <a:t>Hemoglobin at diagnosis (g/L)</a:t>
                      </a:r>
                      <a:endParaRPr lang="nb-N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 dirty="0" err="1">
                          <a:effectLst/>
                        </a:rPr>
                        <a:t>Continuous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1.03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0.93-1.14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0.60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53999068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b-NO" sz="1100" u="none" strike="noStrike" dirty="0">
                          <a:effectLst/>
                        </a:rPr>
                        <a:t>ANC at diagnosis (G/L)</a:t>
                      </a:r>
                      <a:endParaRPr lang="nb-N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 dirty="0" err="1">
                          <a:effectLst/>
                        </a:rPr>
                        <a:t>Continuous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1.03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1.01-1.05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0.013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72940294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b-NO" sz="1100" u="none" strike="noStrike" dirty="0">
                          <a:effectLst/>
                        </a:rPr>
                        <a:t>Platelets at diagnosis (G/L)</a:t>
                      </a:r>
                      <a:endParaRPr lang="nb-N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 dirty="0" err="1">
                          <a:effectLst/>
                        </a:rPr>
                        <a:t>Continuous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1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1-1.01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0.66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902629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b-NO" sz="1100" u="none" strike="noStrike" dirty="0">
                          <a:effectLst/>
                        </a:rPr>
                        <a:t>Creatinin at diagnosis (mg/L)</a:t>
                      </a:r>
                      <a:endParaRPr lang="nb-N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 dirty="0" err="1">
                          <a:effectLst/>
                        </a:rPr>
                        <a:t>Continuous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1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0.99-1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0.14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37240731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LDH at </a:t>
                      </a:r>
                      <a:r>
                        <a:rPr lang="fr-FR" sz="1100" u="none" strike="noStrike" dirty="0" err="1">
                          <a:effectLst/>
                        </a:rPr>
                        <a:t>diagnosis</a:t>
                      </a:r>
                      <a:r>
                        <a:rPr lang="fr-FR" sz="1100" u="none" strike="noStrike" dirty="0">
                          <a:effectLst/>
                        </a:rPr>
                        <a:t> (UI/L)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 dirty="0" err="1">
                          <a:effectLst/>
                        </a:rPr>
                        <a:t>Continuous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1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1.1.01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0.71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55353980"/>
                  </a:ext>
                </a:extLst>
              </a:tr>
              <a:tr h="18224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100" u="none" strike="noStrike" dirty="0" err="1">
                          <a:effectLst/>
                        </a:rPr>
                        <a:t>Diploid</a:t>
                      </a:r>
                      <a:r>
                        <a:rPr lang="fr-FR" sz="1100" u="none" strike="noStrike" dirty="0">
                          <a:effectLst/>
                        </a:rPr>
                        <a:t> </a:t>
                      </a:r>
                      <a:r>
                        <a:rPr lang="fr-FR" sz="1100" u="none" strike="noStrike" dirty="0" err="1">
                          <a:effectLst/>
                        </a:rPr>
                        <a:t>karyotype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yes vs no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0.57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0.39-0.84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0.004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69807831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100" u="none" strike="noStrike" dirty="0" err="1">
                          <a:effectLst/>
                        </a:rPr>
                        <a:t>Complex</a:t>
                      </a:r>
                      <a:r>
                        <a:rPr lang="fr-FR" sz="1100" u="none" strike="noStrike" dirty="0">
                          <a:effectLst/>
                        </a:rPr>
                        <a:t> </a:t>
                      </a:r>
                      <a:r>
                        <a:rPr lang="fr-FR" sz="1100" u="none" strike="noStrike" dirty="0" err="1">
                          <a:effectLst/>
                        </a:rPr>
                        <a:t>karyotype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yes vs no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1.62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1.05-2.52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0.029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23015949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NPM1</a:t>
                      </a:r>
                      <a:r>
                        <a:rPr lang="fr-FR" sz="1100" u="none" strike="noStrike" baseline="30000" dirty="0">
                          <a:effectLst/>
                        </a:rPr>
                        <a:t>mut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yes vs no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0.63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0.4-0.99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0.046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66819334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FLT3-ITD</a:t>
                      </a:r>
                      <a:r>
                        <a:rPr lang="fr-FR" sz="1100" u="none" strike="noStrike" baseline="30000" dirty="0">
                          <a:effectLst/>
                        </a:rPr>
                        <a:t>mut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u="none" strike="noStrike" dirty="0">
                          <a:effectLst/>
                        </a:rPr>
                        <a:t>yes vs no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1.71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1.07-2.76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0.026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18188226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100" u="none" strike="noStrike" dirty="0" err="1">
                          <a:effectLst/>
                        </a:rPr>
                        <a:t>IDH</a:t>
                      </a:r>
                      <a:r>
                        <a:rPr lang="fr-FR" sz="1100" u="none" strike="noStrike" baseline="30000" dirty="0" err="1">
                          <a:effectLst/>
                        </a:rPr>
                        <a:t>mut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yes vs no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0.95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0.61-1.46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0.80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54848927"/>
                  </a:ext>
                </a:extLst>
              </a:tr>
              <a:tr h="20574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100" i="1" u="none" strike="noStrike" dirty="0">
                          <a:effectLst/>
                        </a:rPr>
                        <a:t>TP53</a:t>
                      </a:r>
                      <a:r>
                        <a:rPr lang="fr-FR" sz="1100" i="1" u="none" strike="noStrike" baseline="30000" dirty="0">
                          <a:effectLst/>
                        </a:rPr>
                        <a:t>mut</a:t>
                      </a:r>
                      <a:endParaRPr lang="fr-FR" sz="1100" b="0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yes vs no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1.41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0.85-2.35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0.19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41875188"/>
                  </a:ext>
                </a:extLst>
              </a:tr>
              <a:tr h="182880">
                <a:tc rowSpan="2"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ELN 2024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FAV vs ADV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0.52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0.32-0.83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0.006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8558435"/>
                  </a:ext>
                </a:extLst>
              </a:tr>
              <a:tr h="182880">
                <a:tc vMerge="1">
                  <a:txBody>
                    <a:bodyPr/>
                    <a:lstStyle/>
                    <a:p>
                      <a:endParaRPr dirty="0"/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INT vs ADV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0.7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0.42-1.18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0.18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48100410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u="none" strike="noStrike" dirty="0">
                          <a:effectLst/>
                        </a:rPr>
                        <a:t>GCSF use after cycle 1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yes vs no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0.63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0.41-0.97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0.03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28766258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VEN </a:t>
                      </a:r>
                      <a:r>
                        <a:rPr lang="fr-FR" sz="1100" u="none" strike="noStrike" dirty="0" err="1">
                          <a:effectLst/>
                        </a:rPr>
                        <a:t>days</a:t>
                      </a:r>
                      <a:r>
                        <a:rPr lang="fr-FR" sz="1100" u="none" strike="noStrike" dirty="0">
                          <a:effectLst/>
                        </a:rPr>
                        <a:t>/cycle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 dirty="0" err="1">
                          <a:effectLst/>
                        </a:rPr>
                        <a:t>Continuous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1.03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1-1.06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0.065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28685795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VEN </a:t>
                      </a:r>
                      <a:r>
                        <a:rPr lang="fr-FR" sz="1100" u="none" strike="noStrike" dirty="0" err="1">
                          <a:effectLst/>
                        </a:rPr>
                        <a:t>median</a:t>
                      </a:r>
                      <a:r>
                        <a:rPr lang="fr-FR" sz="1100" u="none" strike="noStrike" dirty="0">
                          <a:effectLst/>
                        </a:rPr>
                        <a:t> dose/cycle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 dirty="0" err="1">
                          <a:effectLst/>
                        </a:rPr>
                        <a:t>Other</a:t>
                      </a:r>
                      <a:r>
                        <a:rPr lang="fr-FR" sz="1100" u="none" strike="noStrike" dirty="0">
                          <a:effectLst/>
                        </a:rPr>
                        <a:t> vs 400mg/d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0.92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0.63-1.35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0.67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50701266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VEN dose/cycle </a:t>
                      </a:r>
                      <a:r>
                        <a:rPr lang="fr-FR" sz="1100" u="none" strike="noStrike" dirty="0" err="1">
                          <a:effectLst/>
                        </a:rPr>
                        <a:t>reduction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yes vs no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0.48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0.26-1.1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0.10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86244928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VEN </a:t>
                      </a:r>
                      <a:r>
                        <a:rPr lang="fr-FR" sz="1100" u="none" strike="noStrike" dirty="0" err="1">
                          <a:effectLst/>
                        </a:rPr>
                        <a:t>days</a:t>
                      </a:r>
                      <a:r>
                        <a:rPr lang="fr-FR" sz="1100" u="none" strike="noStrike" dirty="0">
                          <a:effectLst/>
                        </a:rPr>
                        <a:t>/cycle </a:t>
                      </a:r>
                      <a:r>
                        <a:rPr lang="fr-FR" sz="1100" u="none" strike="noStrike" dirty="0" err="1">
                          <a:effectLst/>
                        </a:rPr>
                        <a:t>reduction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yes vs no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1.05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0.7-1.57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0.82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98365922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Best MRD </a:t>
                      </a:r>
                      <a:r>
                        <a:rPr lang="fr-FR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response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u="none" strike="noStrike" dirty="0">
                          <a:effectLst/>
                        </a:rPr>
                        <a:t>POS vs NEG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2.77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1.89-4.04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&lt;0.001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09975099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HSCT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u="none" strike="noStrike" dirty="0">
                          <a:effectLst/>
                        </a:rPr>
                        <a:t>yes vs no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0.29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0.11-0.8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0.016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96569175"/>
                  </a:ext>
                </a:extLst>
              </a:tr>
            </a:tbl>
          </a:graphicData>
        </a:graphic>
      </p:graphicFrame>
      <p:sp>
        <p:nvSpPr>
          <p:cNvPr id="2" name="ZoneTexte 1">
            <a:extLst>
              <a:ext uri="{FF2B5EF4-FFF2-40B4-BE49-F238E27FC236}">
                <a16:creationId xmlns:a16="http://schemas.microsoft.com/office/drawing/2014/main" id="{C780B12A-3083-10BB-1727-3AADD35FBE7C}"/>
              </a:ext>
            </a:extLst>
          </p:cNvPr>
          <p:cNvSpPr txBox="1"/>
          <p:nvPr/>
        </p:nvSpPr>
        <p:spPr>
          <a:xfrm>
            <a:off x="304800" y="228600"/>
            <a:ext cx="173675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 err="1"/>
              <a:t>Supplemental</a:t>
            </a:r>
            <a:r>
              <a:rPr lang="fr-FR" sz="1400" dirty="0"/>
              <a:t> table 5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33F66911-93EC-2C79-17AE-42F0258812F1}"/>
              </a:ext>
            </a:extLst>
          </p:cNvPr>
          <p:cNvSpPr txBox="1"/>
          <p:nvPr/>
        </p:nvSpPr>
        <p:spPr>
          <a:xfrm>
            <a:off x="235185" y="6324615"/>
            <a:ext cx="6248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800" dirty="0" err="1"/>
              <a:t>Legend</a:t>
            </a:r>
            <a:r>
              <a:rPr lang="fr-FR" sz="800" dirty="0"/>
              <a:t> : ANC = </a:t>
            </a:r>
            <a:r>
              <a:rPr lang="fr-FR" sz="800" dirty="0" err="1"/>
              <a:t>absolute</a:t>
            </a:r>
            <a:r>
              <a:rPr lang="fr-FR" sz="800" dirty="0"/>
              <a:t> </a:t>
            </a:r>
            <a:r>
              <a:rPr lang="fr-FR" sz="800" dirty="0" err="1"/>
              <a:t>neutrophil</a:t>
            </a:r>
            <a:r>
              <a:rPr lang="fr-FR" sz="800" dirty="0"/>
              <a:t> </a:t>
            </a:r>
            <a:r>
              <a:rPr lang="fr-FR" sz="800" dirty="0" err="1"/>
              <a:t>count,AML</a:t>
            </a:r>
            <a:r>
              <a:rPr lang="fr-FR" sz="800" dirty="0"/>
              <a:t> = acute </a:t>
            </a:r>
            <a:r>
              <a:rPr lang="fr-FR" sz="800" dirty="0" err="1"/>
              <a:t>myeloid</a:t>
            </a:r>
            <a:r>
              <a:rPr lang="fr-FR" sz="800" dirty="0"/>
              <a:t> </a:t>
            </a:r>
            <a:r>
              <a:rPr lang="fr-FR" sz="800" dirty="0" err="1"/>
              <a:t>leukemia</a:t>
            </a:r>
            <a:r>
              <a:rPr lang="fr-FR" sz="800" dirty="0"/>
              <a:t>, ELN = </a:t>
            </a:r>
            <a:r>
              <a:rPr lang="fr-FR" sz="800" dirty="0" err="1"/>
              <a:t>european</a:t>
            </a:r>
            <a:r>
              <a:rPr lang="fr-FR" sz="800" dirty="0"/>
              <a:t> </a:t>
            </a:r>
            <a:r>
              <a:rPr lang="fr-FR" sz="800" dirty="0" err="1"/>
              <a:t>leukemia</a:t>
            </a:r>
            <a:r>
              <a:rPr lang="fr-FR" sz="800" dirty="0"/>
              <a:t> net, GCSF = Granulocyte-</a:t>
            </a:r>
            <a:r>
              <a:rPr lang="fr-FR" sz="800" dirty="0" err="1"/>
              <a:t>Colony</a:t>
            </a:r>
            <a:r>
              <a:rPr lang="fr-FR" sz="800" dirty="0"/>
              <a:t> </a:t>
            </a:r>
            <a:r>
              <a:rPr lang="fr-FR" sz="800" dirty="0" err="1"/>
              <a:t>Stimulating</a:t>
            </a:r>
            <a:r>
              <a:rPr lang="fr-FR" sz="800" dirty="0"/>
              <a:t> Factor, HSCT = </a:t>
            </a:r>
            <a:r>
              <a:rPr lang="fr-FR" sz="800" dirty="0" err="1"/>
              <a:t>hematopoietic</a:t>
            </a:r>
            <a:r>
              <a:rPr lang="fr-FR" sz="800" dirty="0"/>
              <a:t> stem </a:t>
            </a:r>
            <a:r>
              <a:rPr lang="fr-FR" sz="800" dirty="0" err="1"/>
              <a:t>cell</a:t>
            </a:r>
            <a:r>
              <a:rPr lang="fr-FR" sz="800" dirty="0"/>
              <a:t> transplantation, LDH = lactate </a:t>
            </a:r>
            <a:r>
              <a:rPr lang="fr-FR" sz="800" dirty="0" err="1"/>
              <a:t>deshydrogenase</a:t>
            </a:r>
            <a:r>
              <a:rPr lang="fr-FR" sz="800" dirty="0"/>
              <a:t>, MDS = </a:t>
            </a:r>
            <a:r>
              <a:rPr lang="fr-FR" sz="800" dirty="0" err="1"/>
              <a:t>myelodysplastic</a:t>
            </a:r>
            <a:r>
              <a:rPr lang="fr-FR" sz="800" dirty="0"/>
              <a:t> </a:t>
            </a:r>
            <a:r>
              <a:rPr lang="fr-FR" sz="800" dirty="0" err="1"/>
              <a:t>syndrom</a:t>
            </a:r>
            <a:r>
              <a:rPr lang="fr-FR" sz="800" dirty="0"/>
              <a:t>, MPN = </a:t>
            </a:r>
            <a:r>
              <a:rPr lang="fr-FR" sz="800" dirty="0" err="1"/>
              <a:t>myeloproliferative</a:t>
            </a:r>
            <a:r>
              <a:rPr lang="fr-FR" sz="800" dirty="0"/>
              <a:t> </a:t>
            </a:r>
            <a:r>
              <a:rPr lang="fr-FR" sz="800" dirty="0" err="1"/>
              <a:t>neoplasm</a:t>
            </a:r>
            <a:r>
              <a:rPr lang="fr-FR" sz="800" dirty="0"/>
              <a:t>, MRC = </a:t>
            </a:r>
            <a:r>
              <a:rPr lang="fr-FR" sz="800" dirty="0" err="1"/>
              <a:t>myelodysplastic</a:t>
            </a:r>
            <a:r>
              <a:rPr lang="fr-FR" sz="800" dirty="0"/>
              <a:t> </a:t>
            </a:r>
            <a:r>
              <a:rPr lang="fr-FR" sz="800" dirty="0" err="1"/>
              <a:t>related</a:t>
            </a:r>
            <a:r>
              <a:rPr lang="fr-FR" sz="800" dirty="0"/>
              <a:t> changes, MRD = </a:t>
            </a:r>
            <a:r>
              <a:rPr lang="fr-FR" sz="800" dirty="0" err="1"/>
              <a:t>measurable</a:t>
            </a:r>
            <a:r>
              <a:rPr lang="fr-FR" sz="800" dirty="0"/>
              <a:t> </a:t>
            </a:r>
            <a:r>
              <a:rPr lang="fr-FR" sz="800" dirty="0" err="1"/>
              <a:t>residual</a:t>
            </a:r>
            <a:r>
              <a:rPr lang="fr-FR" sz="800" dirty="0"/>
              <a:t> </a:t>
            </a:r>
            <a:r>
              <a:rPr lang="fr-FR" sz="800" dirty="0" err="1"/>
              <a:t>disease</a:t>
            </a:r>
            <a:r>
              <a:rPr lang="fr-FR" sz="800" dirty="0"/>
              <a:t>, VEN = </a:t>
            </a:r>
            <a:r>
              <a:rPr lang="fr-FR" sz="800" dirty="0" err="1"/>
              <a:t>venetoclax</a:t>
            </a:r>
            <a:endParaRPr lang="fr-FR" sz="800" dirty="0"/>
          </a:p>
        </p:txBody>
      </p:sp>
    </p:spTree>
    <p:extLst>
      <p:ext uri="{BB962C8B-B14F-4D97-AF65-F5344CB8AC3E}">
        <p14:creationId xmlns:p14="http://schemas.microsoft.com/office/powerpoint/2010/main" val="3757284044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0</TotalTime>
  <Words>625</Words>
  <Application>Microsoft Office PowerPoint</Application>
  <PresentationFormat>Grand écran</PresentationFormat>
  <Paragraphs>268</Paragraphs>
  <Slides>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Thème Office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HEIBLIG, Mael</dc:creator>
  <cp:lastModifiedBy>Mael Heiblig</cp:lastModifiedBy>
  <cp:revision>39</cp:revision>
  <dcterms:created xsi:type="dcterms:W3CDTF">2025-08-13T14:10:20Z</dcterms:created>
  <dcterms:modified xsi:type="dcterms:W3CDTF">2025-10-25T18:56:24Z</dcterms:modified>
</cp:coreProperties>
</file>