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2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IBLIG, Mael" initials="MH" lastIdx="1" clrIdx="0">
    <p:extLst>
      <p:ext uri="{19B8F6BF-5375-455C-9EA6-DF929625EA0E}">
        <p15:presenceInfo xmlns:p15="http://schemas.microsoft.com/office/powerpoint/2012/main" userId="S::mael.heiblig@chu-lyon.fr::f56effb2-c276-413a-a85f-806b39c9901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39" autoAdjust="0"/>
    <p:restoredTop sz="94660"/>
  </p:normalViewPr>
  <p:slideViewPr>
    <p:cSldViewPr snapToGrid="0">
      <p:cViewPr varScale="1">
        <p:scale>
          <a:sx n="42" d="100"/>
          <a:sy n="42" d="100"/>
        </p:scale>
        <p:origin x="28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06DF5-438B-4521-AE42-448DC7810547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1F675-5867-42B6-AC1E-7827EA001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8711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5201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115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304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78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58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057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920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5817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791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832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63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418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BE2E7ECE-0017-6B47-0430-1B6C9FE79503}"/>
              </a:ext>
            </a:extLst>
          </p:cNvPr>
          <p:cNvSpPr txBox="1"/>
          <p:nvPr/>
        </p:nvSpPr>
        <p:spPr>
          <a:xfrm>
            <a:off x="304800" y="228600"/>
            <a:ext cx="17848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Supplemental</a:t>
            </a:r>
            <a:r>
              <a:rPr lang="fr-FR" sz="1400" dirty="0"/>
              <a:t> table 2: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8D2C8D8A-779D-D38F-4E48-99C60B00DA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791860"/>
              </p:ext>
            </p:extLst>
          </p:nvPr>
        </p:nvGraphicFramePr>
        <p:xfrm>
          <a:off x="304800" y="1097915"/>
          <a:ext cx="5524500" cy="4846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9300">
                  <a:extLst>
                    <a:ext uri="{9D8B030D-6E8A-4147-A177-3AD203B41FA5}">
                      <a16:colId xmlns:a16="http://schemas.microsoft.com/office/drawing/2014/main" val="4004938001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2935559023"/>
                    </a:ext>
                  </a:extLst>
                </a:gridCol>
                <a:gridCol w="695960">
                  <a:extLst>
                    <a:ext uri="{9D8B030D-6E8A-4147-A177-3AD203B41FA5}">
                      <a16:colId xmlns:a16="http://schemas.microsoft.com/office/drawing/2014/main" val="790427068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309381517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69288054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Variables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Comparison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Odds</a:t>
                      </a: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Ratio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CI95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p-value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9998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Sex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Male vs </a:t>
                      </a:r>
                      <a:r>
                        <a:rPr lang="fr-FR" sz="1100" u="none" strike="noStrike" dirty="0" err="1">
                          <a:effectLst/>
                        </a:rPr>
                        <a:t>female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1.79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0.96-3.42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0.072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0768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Age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Continuous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0.96-1.04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09867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MRC AML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2.41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1.28-4.6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0.007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68758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Monocytic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bias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yes vs no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0.46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0.2-0.99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0.056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161121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Prior MDS/MPN history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yes vs no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3.06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1.65-5.81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0.0005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39478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ECOG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Continuous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0.86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0.6-1.21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0.38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5227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>
                          <a:effectLst/>
                        </a:rPr>
                        <a:t>Leucocytes at diagnosis (G/L)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Continuous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1.01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0.99-1.02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0.32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6548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>
                          <a:effectLst/>
                        </a:rPr>
                        <a:t>Hemoglobin at diagnosis (g/L)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Continuous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1.06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0.9-1.26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0.51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9990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>
                          <a:effectLst/>
                        </a:rPr>
                        <a:t>ANC at diagnosis (G/L)</a:t>
                      </a:r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Continuous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1.04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0.99-1.11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0.17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94029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Platelets at diagnosis (G/L)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Continuous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1-1.01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0.25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0262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Creatinin at diagnosis (mg/L)</a:t>
                      </a: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Continuous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1-1.01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0.25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2407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LDH at diagnosis (UI/L)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Continuous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1.1.01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535398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Diploid karyotype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yes vs no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0.72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0.38-1.32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0.29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8078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Complex</a:t>
                      </a:r>
                      <a:r>
                        <a:rPr lang="fr-FR" sz="1100" u="none" strike="noStrike" dirty="0">
                          <a:effectLst/>
                        </a:rPr>
                        <a:t> </a:t>
                      </a:r>
                      <a:r>
                        <a:rPr lang="fr-FR" sz="1100" u="none" strike="noStrike" dirty="0" err="1">
                          <a:effectLst/>
                        </a:rPr>
                        <a:t>karyotype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yes vs no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2.32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1.12-4.85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0.025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015949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NPM1</a:t>
                      </a:r>
                      <a:r>
                        <a:rPr lang="fr-FR" sz="1100" u="none" strike="noStrike" baseline="30000" dirty="0">
                          <a:effectLst/>
                        </a:rPr>
                        <a:t>mut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yes vs no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0.02-0.3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0.0003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4104653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FLT3-ITD</a:t>
                      </a:r>
                      <a:r>
                        <a:rPr lang="fr-FR" sz="1100" u="none" strike="noStrike" baseline="30000" dirty="0">
                          <a:effectLst/>
                        </a:rPr>
                        <a:t>mut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yes vs no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0.46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0.13-1.38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9423582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IDH</a:t>
                      </a:r>
                      <a:r>
                        <a:rPr lang="fr-FR" sz="1100" u="none" strike="noStrike" baseline="30000" dirty="0" err="1">
                          <a:effectLst/>
                        </a:rPr>
                        <a:t>mut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yes vs no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0.73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0.33-1.51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224255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TP53</a:t>
                      </a:r>
                      <a:r>
                        <a:rPr lang="fr-FR" sz="1100" u="none" strike="noStrike" baseline="30000" dirty="0">
                          <a:effectLst/>
                        </a:rPr>
                        <a:t>mut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1.02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0.42-2.36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0.97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875188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ELN 2024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FAV vs ADV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1.12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0.47-2.75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0.81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558435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INT vs ADV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0.91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0.34-2.51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0.86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1004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GCSF use after cycle 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0.35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0.17-0.68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0.002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7662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</a:t>
                      </a:r>
                      <a:r>
                        <a:rPr lang="fr-FR" sz="1100" u="none" strike="noStrike" dirty="0" err="1">
                          <a:effectLst/>
                        </a:rPr>
                        <a:t>days</a:t>
                      </a:r>
                      <a:r>
                        <a:rPr lang="fr-FR" sz="1100" u="none" strike="noStrike" dirty="0">
                          <a:effectLst/>
                        </a:rPr>
                        <a:t>/cycle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Continuous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1.04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0.99-1.09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68579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</a:t>
                      </a:r>
                      <a:r>
                        <a:rPr lang="fr-FR" sz="1100" u="none" strike="noStrike" dirty="0" err="1">
                          <a:effectLst/>
                        </a:rPr>
                        <a:t>median</a:t>
                      </a:r>
                      <a:r>
                        <a:rPr lang="fr-FR" sz="1100" u="none" strike="noStrike" dirty="0">
                          <a:effectLst/>
                        </a:rPr>
                        <a:t> dose/cycle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 err="1">
                          <a:effectLst/>
                        </a:rPr>
                        <a:t>other</a:t>
                      </a:r>
                      <a:r>
                        <a:rPr lang="fr-FR" sz="1100" u="none" strike="noStrike" dirty="0">
                          <a:effectLst/>
                        </a:rPr>
                        <a:t> vs 400mg/d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0.49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0.18-1.16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07012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VEN dose/cycle reduction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yes vs no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0.49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0.18-1.16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0.12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24492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VEN </a:t>
                      </a:r>
                      <a:r>
                        <a:rPr lang="fr-FR" sz="1100" u="none" strike="noStrike" dirty="0" err="1">
                          <a:effectLst/>
                        </a:rPr>
                        <a:t>days</a:t>
                      </a:r>
                      <a:r>
                        <a:rPr lang="fr-FR" sz="1100" u="none" strike="noStrike" dirty="0">
                          <a:effectLst/>
                        </a:rPr>
                        <a:t>/cycle </a:t>
                      </a:r>
                      <a:r>
                        <a:rPr lang="fr-FR" sz="1100" u="none" strike="noStrike" dirty="0" err="1">
                          <a:effectLst/>
                        </a:rPr>
                        <a:t>reduction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yes vs 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0.72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0.38-1.38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0.31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365922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F6C46502-0236-EEB3-1FB5-3955AEF6FF85}"/>
              </a:ext>
            </a:extLst>
          </p:cNvPr>
          <p:cNvSpPr txBox="1"/>
          <p:nvPr/>
        </p:nvSpPr>
        <p:spPr>
          <a:xfrm>
            <a:off x="235185" y="5928375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err="1"/>
              <a:t>Legend</a:t>
            </a:r>
            <a:r>
              <a:rPr lang="fr-FR" sz="800" dirty="0"/>
              <a:t> : ANC = </a:t>
            </a:r>
            <a:r>
              <a:rPr lang="fr-FR" sz="800" dirty="0" err="1"/>
              <a:t>absolute</a:t>
            </a:r>
            <a:r>
              <a:rPr lang="fr-FR" sz="800" dirty="0"/>
              <a:t> </a:t>
            </a:r>
            <a:r>
              <a:rPr lang="fr-FR" sz="800" dirty="0" err="1"/>
              <a:t>neutrophil</a:t>
            </a:r>
            <a:r>
              <a:rPr lang="fr-FR" sz="800" dirty="0"/>
              <a:t> </a:t>
            </a:r>
            <a:r>
              <a:rPr lang="fr-FR" sz="800" dirty="0" err="1"/>
              <a:t>count,AML</a:t>
            </a:r>
            <a:r>
              <a:rPr lang="fr-FR" sz="800" dirty="0"/>
              <a:t> = acute </a:t>
            </a:r>
            <a:r>
              <a:rPr lang="fr-FR" sz="800" dirty="0" err="1"/>
              <a:t>myeloid</a:t>
            </a:r>
            <a:r>
              <a:rPr lang="fr-FR" sz="800" dirty="0"/>
              <a:t> </a:t>
            </a:r>
            <a:r>
              <a:rPr lang="fr-FR" sz="800" dirty="0" err="1"/>
              <a:t>leukemia</a:t>
            </a:r>
            <a:r>
              <a:rPr lang="fr-FR" sz="800" dirty="0"/>
              <a:t>, ELN = </a:t>
            </a:r>
            <a:r>
              <a:rPr lang="fr-FR" sz="800" dirty="0" err="1"/>
              <a:t>european</a:t>
            </a:r>
            <a:r>
              <a:rPr lang="fr-FR" sz="800" dirty="0"/>
              <a:t> </a:t>
            </a:r>
            <a:r>
              <a:rPr lang="fr-FR" sz="800" dirty="0" err="1"/>
              <a:t>leukemia</a:t>
            </a:r>
            <a:r>
              <a:rPr lang="fr-FR" sz="800" dirty="0"/>
              <a:t> net, GCSF = Granulocyte-</a:t>
            </a:r>
            <a:r>
              <a:rPr lang="fr-FR" sz="800" dirty="0" err="1"/>
              <a:t>Colony</a:t>
            </a:r>
            <a:r>
              <a:rPr lang="fr-FR" sz="800" dirty="0"/>
              <a:t> </a:t>
            </a:r>
            <a:r>
              <a:rPr lang="fr-FR" sz="800" dirty="0" err="1"/>
              <a:t>Stimulating</a:t>
            </a:r>
            <a:r>
              <a:rPr lang="fr-FR" sz="800" dirty="0"/>
              <a:t> Factor, HSCT = </a:t>
            </a:r>
            <a:r>
              <a:rPr lang="fr-FR" sz="800" dirty="0" err="1"/>
              <a:t>hematopoietic</a:t>
            </a:r>
            <a:r>
              <a:rPr lang="fr-FR" sz="800" dirty="0"/>
              <a:t> stem </a:t>
            </a:r>
            <a:r>
              <a:rPr lang="fr-FR" sz="800" dirty="0" err="1"/>
              <a:t>cell</a:t>
            </a:r>
            <a:r>
              <a:rPr lang="fr-FR" sz="800" dirty="0"/>
              <a:t> transplantation, LDH = lactate </a:t>
            </a:r>
            <a:r>
              <a:rPr lang="fr-FR" sz="800" dirty="0" err="1"/>
              <a:t>deshydrogenase</a:t>
            </a:r>
            <a:r>
              <a:rPr lang="fr-FR" sz="800" dirty="0"/>
              <a:t>, MDS = </a:t>
            </a:r>
            <a:r>
              <a:rPr lang="fr-FR" sz="800" dirty="0" err="1"/>
              <a:t>myelodysplastic</a:t>
            </a:r>
            <a:r>
              <a:rPr lang="fr-FR" sz="800" dirty="0"/>
              <a:t> </a:t>
            </a:r>
            <a:r>
              <a:rPr lang="fr-FR" sz="800" dirty="0" err="1"/>
              <a:t>syndrom</a:t>
            </a:r>
            <a:r>
              <a:rPr lang="fr-FR" sz="800" dirty="0"/>
              <a:t>, MPN = </a:t>
            </a:r>
            <a:r>
              <a:rPr lang="fr-FR" sz="800" dirty="0" err="1"/>
              <a:t>myeloproliferative</a:t>
            </a:r>
            <a:r>
              <a:rPr lang="fr-FR" sz="800" dirty="0"/>
              <a:t> </a:t>
            </a:r>
            <a:r>
              <a:rPr lang="fr-FR" sz="800" dirty="0" err="1"/>
              <a:t>neoplasm</a:t>
            </a:r>
            <a:r>
              <a:rPr lang="fr-FR" sz="800" dirty="0"/>
              <a:t>, MRC = </a:t>
            </a:r>
            <a:r>
              <a:rPr lang="fr-FR" sz="800" dirty="0" err="1"/>
              <a:t>myelodysplastic</a:t>
            </a:r>
            <a:r>
              <a:rPr lang="fr-FR" sz="800" dirty="0"/>
              <a:t> </a:t>
            </a:r>
            <a:r>
              <a:rPr lang="fr-FR" sz="800" dirty="0" err="1"/>
              <a:t>related</a:t>
            </a:r>
            <a:r>
              <a:rPr lang="fr-FR" sz="800" dirty="0"/>
              <a:t> changes, VEN = </a:t>
            </a:r>
            <a:r>
              <a:rPr lang="fr-FR" sz="800" dirty="0" err="1"/>
              <a:t>venetoclax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26533407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295</Words>
  <Application>Microsoft Office PowerPoint</Application>
  <PresentationFormat>Grand écran</PresentationFormat>
  <Paragraphs>131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HEIBLIG, Mael</dc:creator>
  <cp:lastModifiedBy>Mael Heiblig</cp:lastModifiedBy>
  <cp:revision>37</cp:revision>
  <dcterms:created xsi:type="dcterms:W3CDTF">2025-08-13T14:10:20Z</dcterms:created>
  <dcterms:modified xsi:type="dcterms:W3CDTF">2025-10-25T18:56:05Z</dcterms:modified>
</cp:coreProperties>
</file>