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74" r:id="rId4"/>
    <p:sldId id="275" r:id="rId5"/>
    <p:sldId id="276" r:id="rId6"/>
    <p:sldId id="264" r:id="rId7"/>
    <p:sldId id="267" r:id="rId8"/>
    <p:sldId id="268" r:id="rId9"/>
    <p:sldId id="260" r:id="rId10"/>
    <p:sldId id="272" r:id="rId11"/>
    <p:sldId id="261" r:id="rId12"/>
    <p:sldId id="263" r:id="rId13"/>
    <p:sldId id="27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0"/>
  <p:cmAuthor id="2" name="幸全" initials="幸全" lastIdx="0" clrIdx="1"/>
  <p:cmAuthor id="3" name="Author" initials="A" lastIdx="0" clrIdx="2"/>
  <p:cmAuthor id="4" name="Anna Ma" initials="AM" lastIdx="0" clrIdx="3"/>
  <p:cmAuthor id="5" name="Yingchao Zhou" initials="YZ" lastIdx="0" clrIdx="4"/>
  <p:cmAuthor id="6" name="Vicky Gao" initials="VG" lastIdx="0" clrIdx="5"/>
  <p:cmAuthor id="7" name="PC" initials="P" lastIdx="0" clrIdx="6"/>
  <p:cmAuthor id="8" name="Jing Zhang 张静" initials="JZ张" lastIdx="0" clrIdx="7"/>
  <p:cmAuthor id="9" name="Rajul Jain" initials="RKJ" lastIdx="0" clrIdx="8"/>
  <p:cmAuthor id="10" name="Armen Mardiros" initials="AM" lastIdx="0" clrIdx="9"/>
  <p:cmAuthor id="11" name="Christopher Waldapfel" initials="CW" lastIdx="0" clrIdx="10"/>
  <p:cmAuthor id="12" name="Nexus GG Science" initials="NG" lastIdx="0" clrIdx="11"/>
  <p:cmAuthor id="13" name="A M" initials="AM" lastIdx="0" clrIdx="12"/>
  <p:cmAuthor id="14" name="BioLinx" initials="BioLinx" lastIdx="0" clrIdx="13"/>
  <p:cmAuthor id="15" name="Skye Geherin" initials="SG" lastIdx="0" clrIdx="14"/>
  <p:cmAuthor id="16" name="Adrian Bot" initials="AB" lastIdx="0" clrIdx="15"/>
  <p:cmAuthor id="17" name="Beverly Stanley" initials="BS" lastIdx="0" clrIdx="16"/>
  <p:cmAuthor id="18" name="Biolinx" initials="Biolinx" lastIdx="0" clrIdx="17"/>
  <p:cmAuthor id="19" name="Allen Xue" initials="Nx" lastIdx="0" clrIdx="18"/>
  <p:cmAuthor id="20" name="Patrick Stiff" initials="Nx" lastIdx="0" clrIdx="19"/>
  <p:cmAuthor id="21" name="Lazaros Lekakis" initials="Nx" lastIdx="0" clrIdx="20"/>
  <p:cmAuthor id="22" name="David Miklos" initials="Nx" lastIdx="0" clrIdx="21"/>
  <p:cmAuthor id="23" name="Umar Farooq" initials="Nx" lastIdx="0" clrIdx="22"/>
  <p:cmAuthor id="24" name="Team 9 Science" initials="T9S" lastIdx="0" clrIdx="23"/>
  <p:cmAuthor id="25" name="Jenny Kim" initials="JK" lastIdx="0" clrIdx="24"/>
  <p:cmAuthor id="26" name="Judith Orvos" initials="JO" lastIdx="0" clrIdx="25"/>
  <p:cmAuthor id="27" name="Team9" initials="SG" lastIdx="0" clrIdx="26"/>
  <p:cmAuthor id="28" name="Remus Vezan" initials="RV" lastIdx="0" clrIdx="27"/>
  <p:cmAuthor id="29" name="BioC" initials="AS" lastIdx="0" clrIdx="28"/>
  <p:cmAuthor id="30" name="Sonia Jung" initials="SJ" lastIdx="0" clrIdx="29"/>
  <p:cmAuthor id="31" name="Mary Wiggin" initials="MW" lastIdx="0" clrIdx="30"/>
  <p:cmAuthor id="32" name="Ibrahim Elhoussieny" initials="IE" lastIdx="0" clrIdx="31"/>
  <p:cmAuthor id="33" name="Ashley" initials="AS" lastIdx="0" clrIdx="32"/>
  <p:cmAuthor id="34" name="Martha Sensel" initials="MS" lastIdx="0" clrIdx="33"/>
  <p:cmAuthor id="35" name="Adrienne Platenecky" initials="AP" lastIdx="0" clrIdx="34"/>
  <p:cmAuthor id="36" name="Lisa Peterson" initials="LP" lastIdx="0" clrIdx="35"/>
  <p:cmAuthor id="37" name="Suhaida Selamat" initials="SS" lastIdx="0" clrIdx="36"/>
  <p:cmAuthor id="38" name="Neil Sheth" initials="NS" lastIdx="0" clrIdx="37"/>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D69LXP2\Desktop\400px_tools/pic_temp/pic_half_right.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D69LXP2\Desktop\400px_tools/pic_temp/pic_half_left.png" TargetMode="Externa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file:///C:\Users\D69LXP2\Desktop\400px_tools/pic_temp/pic_half_right.png" TargetMode="External"/><Relationship Id="rId6" Type="http://schemas.openxmlformats.org/officeDocument/2006/relationships/image" Target="../media/image2.png"/><Relationship Id="rId5" Type="http://schemas.openxmlformats.org/officeDocument/2006/relationships/tags" Target="../tags/tag75.xml"/><Relationship Id="rId4" Type="http://schemas.openxmlformats.org/officeDocument/2006/relationships/image" Target="file:///C:\Users\D69LXP2\Desktop\400px_tools/pic_temp/pic_half_left.png" TargetMode="External"/><Relationship Id="rId3" Type="http://schemas.openxmlformats.org/officeDocument/2006/relationships/image" Target="../media/image1.png"/><Relationship Id="rId2" Type="http://schemas.openxmlformats.org/officeDocument/2006/relationships/tags" Target="../tags/tag74.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87.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94.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103.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112.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121.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132.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11.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file:///C:\Users\D69LXP2\Desktop\400px_tools/pic_temp/pic_half_right.png" TargetMode="External"/><Relationship Id="rId6" Type="http://schemas.openxmlformats.org/officeDocument/2006/relationships/image" Target="../media/image2.png"/><Relationship Id="rId5" Type="http://schemas.openxmlformats.org/officeDocument/2006/relationships/tags" Target="../tags/tag19.xml"/><Relationship Id="rId4" Type="http://schemas.openxmlformats.org/officeDocument/2006/relationships/image" Target="file:///C:\Users\D69LXP2\Desktop\400px_tools/pic_temp/pic_half_left.png" TargetMode="External"/><Relationship Id="rId3" Type="http://schemas.openxmlformats.org/officeDocument/2006/relationships/image" Target="../media/image1.png"/><Relationship Id="rId2" Type="http://schemas.openxmlformats.org/officeDocument/2006/relationships/tags" Target="../tags/tag18.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3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file:///C:\Users\D69LXP2\Desktop\400px_tools/pic_temp/whole_pic.png" TargetMode="External"/><Relationship Id="rId3" Type="http://schemas.openxmlformats.org/officeDocument/2006/relationships/image" Target="../media/image4.jpeg"/><Relationship Id="rId2" Type="http://schemas.openxmlformats.org/officeDocument/2006/relationships/tags" Target="../tags/tag43.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53.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image" Target="file:///C:\Users\D69LXP2\Desktop\400px_tools/pic_temp/pic_sup.png" TargetMode="External"/><Relationship Id="rId3" Type="http://schemas.openxmlformats.org/officeDocument/2006/relationships/image" Target="../media/image3.jpeg"/><Relationship Id="rId2" Type="http://schemas.openxmlformats.org/officeDocument/2006/relationships/tags" Target="../tags/tag61.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397000"/>
            <a:ext cx="2034891" cy="4064000"/>
          </a:xfrm>
          <a:prstGeom prst="rect">
            <a:avLst/>
          </a:prstGeom>
        </p:spPr>
      </p:pic>
      <p:pic>
        <p:nvPicPr>
          <p:cNvPr id="5" name="图片 4"/>
          <p:cNvPicPr/>
          <p:nvPr userDrawn="1">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10157109" y="1397000"/>
            <a:ext cx="2034891" cy="4064000"/>
          </a:xfrm>
          <a:prstGeom prst="rect">
            <a:avLst/>
          </a:prstGeom>
        </p:spPr>
      </p:pic>
      <p:sp>
        <p:nvSpPr>
          <p:cNvPr id="16" name="日期占位符 15"/>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9" name="组合 8"/>
          <p:cNvGrpSpPr/>
          <p:nvPr userDrawn="1">
            <p:custDataLst>
              <p:tags r:id="rId11"/>
            </p:custDataLst>
          </p:nvPr>
        </p:nvGrpSpPr>
        <p:grpSpPr>
          <a:xfrm>
            <a:off x="3107055" y="3950653"/>
            <a:ext cx="5977890" cy="561340"/>
            <a:chOff x="4893" y="5392"/>
            <a:chExt cx="9414" cy="884"/>
          </a:xfrm>
        </p:grpSpPr>
        <p:cxnSp>
          <p:nvCxnSpPr>
            <p:cNvPr id="10" name="直接连接符 9"/>
            <p:cNvCxnSpPr/>
            <p:nvPr>
              <p:custDataLst>
                <p:tags r:id="rId12"/>
              </p:custDataLst>
            </p:nvPr>
          </p:nvCxnSpPr>
          <p:spPr>
            <a:xfrm>
              <a:off x="4893" y="5392"/>
              <a:ext cx="941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4893" y="6276"/>
              <a:ext cx="941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 name="副标题 2"/>
          <p:cNvSpPr>
            <a:spLocks noGrp="1"/>
          </p:cNvSpPr>
          <p:nvPr>
            <p:ph type="subTitle" idx="14" hasCustomPrompt="1"/>
            <p:custDataLst>
              <p:tags r:id="rId14"/>
            </p:custDataLst>
          </p:nvPr>
        </p:nvSpPr>
        <p:spPr>
          <a:xfrm>
            <a:off x="2921000" y="4004629"/>
            <a:ext cx="6349999" cy="448945"/>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15"/>
            </p:custDataLst>
          </p:nvPr>
        </p:nvSpPr>
        <p:spPr>
          <a:xfrm>
            <a:off x="2921000" y="2346008"/>
            <a:ext cx="6350000" cy="1546226"/>
          </a:xfrm>
        </p:spPr>
        <p:txBody>
          <a:bodyPr vert="horz" wrap="square" lIns="91440" tIns="45720" rIns="91440" bIns="0" anchor="b"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6600" b="0" spc="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397000"/>
            <a:ext cx="2034891" cy="4064000"/>
          </a:xfrm>
          <a:prstGeom prst="rect">
            <a:avLst/>
          </a:prstGeom>
        </p:spPr>
      </p:pic>
      <p:pic>
        <p:nvPicPr>
          <p:cNvPr id="6" name="图片 5"/>
          <p:cNvPicPr/>
          <p:nvPr userDrawn="1">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10157109" y="1397000"/>
            <a:ext cx="2034891" cy="4064000"/>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11"/>
            </p:custDataLst>
          </p:nvPr>
        </p:nvSpPr>
        <p:spPr>
          <a:xfrm>
            <a:off x="3413125" y="4328161"/>
            <a:ext cx="5366385" cy="524510"/>
          </a:xfrm>
        </p:spPr>
        <p:txBody>
          <a:bodyPr vert="horz" wrap="square" lIns="91440" tIns="0" rIns="91440" bIns="45720" anchor="t" anchorCtr="0">
            <a:normAutofit/>
          </a:bodyPr>
          <a:lstStyle>
            <a:lvl1pPr marL="0" marR="0" indent="0" algn="dist"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单击此处编辑副标题</a:t>
            </a:r>
            <a:endParaRPr lang="zh-CN" altLang="en-US" dirty="0"/>
          </a:p>
        </p:txBody>
      </p:sp>
      <p:sp>
        <p:nvSpPr>
          <p:cNvPr id="2" name="标题 1"/>
          <p:cNvSpPr>
            <a:spLocks noGrp="1"/>
          </p:cNvSpPr>
          <p:nvPr>
            <p:ph type="title" idx="13" hasCustomPrompt="1"/>
            <p:custDataLst>
              <p:tags r:id="rId12"/>
            </p:custDataLst>
          </p:nvPr>
        </p:nvSpPr>
        <p:spPr>
          <a:xfrm>
            <a:off x="3413442" y="2793683"/>
            <a:ext cx="5365750" cy="1398905"/>
          </a:xfrm>
        </p:spPr>
        <p:txBody>
          <a:bodyPr vert="horz" wrap="square" lIns="91440" tIns="45720" rIns="91440" bIns="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userDrawn="1">
            <p:custDataLst>
              <p:tags r:id="rId6"/>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7"/>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userDrawn="1">
            <p:custDataLst>
              <p:tags r:id="rId6"/>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custDataLst>
              <p:tags r:id="rId5"/>
            </p:custDataLst>
          </p:nvPr>
        </p:nvSpPr>
        <p:spPr>
          <a:xfrm>
            <a:off x="0" y="302438"/>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userDrawn="1">
            <p:custDataLst>
              <p:tags r:id="rId6"/>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pic>
        <p:nvPicPr>
          <p:cNvPr id="14" name="图片 13"/>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0" name="矩形 9"/>
          <p:cNvSpPr/>
          <p:nvPr userDrawn="1">
            <p:custDataLst>
              <p:tags r:id="rId6"/>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custDataLst>
              <p:tags r:id="rId5"/>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5673"/>
            <a:ext cx="10515600" cy="953721"/>
          </a:xfrm>
        </p:spPr>
        <p:txBody>
          <a:bodyPr vert="horz" lIns="91440" tIns="45720" rIns="91440" bIns="45720" rtlCol="0" anchor="ctr">
            <a:normAutofit/>
          </a:bodyPr>
          <a:lstStyle>
            <a:lvl1pPr>
              <a:defRPr lang="de-CH" sz="2800" b="1" dirty="0"/>
            </a:lvl1pPr>
          </a:lstStyle>
          <a:p>
            <a:pPr lvl="0"/>
            <a:r>
              <a:rPr lang="en-US" dirty="0"/>
              <a:t>Click to edit Master title style</a:t>
            </a:r>
            <a:endParaRPr lang="de-CH" dirty="0"/>
          </a:p>
        </p:txBody>
      </p:sp>
      <p:sp>
        <p:nvSpPr>
          <p:cNvPr id="4" name="文本占位符 3"/>
          <p:cNvSpPr>
            <a:spLocks noGrp="1"/>
          </p:cNvSpPr>
          <p:nvPr>
            <p:ph type="body" sz="quarter" idx="10"/>
          </p:nvPr>
        </p:nvSpPr>
        <p:spPr>
          <a:xfrm>
            <a:off x="838200" y="6026785"/>
            <a:ext cx="10515600" cy="602615"/>
          </a:xfrm>
        </p:spPr>
        <p:txBody>
          <a:bodyPr anchor="b"/>
          <a:lstStyle>
            <a:lvl1pPr marL="0" indent="0">
              <a:buNone/>
              <a:defRPr sz="1000" b="0">
                <a:solidFill>
                  <a:schemeClr val="bg1">
                    <a:lumMod val="50000"/>
                  </a:schemeClr>
                </a:solidFill>
              </a:defRPr>
            </a:lvl1pPr>
          </a:lstStyle>
          <a:p>
            <a:pPr lvl="0"/>
            <a:r>
              <a:rPr lang="zh-CN" altLang="en-US" dirty="0"/>
              <a:t>单击此处编辑母版文本样式</a:t>
            </a:r>
            <a:endParaRPr lang="zh-CN" altLang="en-US" dirty="0"/>
          </a:p>
        </p:txBody>
      </p:sp>
      <p:sp>
        <p:nvSpPr>
          <p:cNvPr id="8" name="流程图: 文档 7"/>
          <p:cNvSpPr/>
          <p:nvPr userDrawn="1"/>
        </p:nvSpPr>
        <p:spPr>
          <a:xfrm rot="16200000">
            <a:off x="-29240" y="450480"/>
            <a:ext cx="832205" cy="773725"/>
          </a:xfrm>
          <a:prstGeom prst="flowChartDocument">
            <a:avLst/>
          </a:prstGeom>
          <a:gradFill>
            <a:gsLst>
              <a:gs pos="0">
                <a:srgbClr val="44689B"/>
              </a:gs>
              <a:gs pos="77000">
                <a:srgbClr val="31ACD0"/>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p:cNvSpPr>
            <a:spLocks noGrp="1"/>
          </p:cNvSpPr>
          <p:nvPr>
            <p:ph type="body" sz="quarter" idx="11"/>
          </p:nvPr>
        </p:nvSpPr>
        <p:spPr>
          <a:xfrm>
            <a:off x="-1" y="421241"/>
            <a:ext cx="694594" cy="832206"/>
          </a:xfrm>
        </p:spPr>
        <p:txBody>
          <a:bodyPr anchor="ctr">
            <a:noAutofit/>
          </a:bodyPr>
          <a:lstStyle>
            <a:lvl1pPr marL="0" indent="0" algn="ctr">
              <a:buNone/>
              <a:defRPr sz="1600" b="1">
                <a:solidFill>
                  <a:schemeClr val="bg1"/>
                </a:solidFill>
              </a:defRPr>
            </a:lvl1pPr>
            <a:lvl2pPr marL="457200" indent="0">
              <a:buNone/>
              <a:defRPr sz="1000"/>
            </a:lvl2pPr>
            <a:lvl3pPr>
              <a:defRPr sz="1000"/>
            </a:lvl3pPr>
            <a:lvl4pPr>
              <a:defRPr sz="1000"/>
            </a:lvl4pPr>
            <a:lvl5pPr>
              <a:defRPr sz="1000"/>
            </a:lvl5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850106"/>
          </a:xfrm>
          <a:prstGeom prst="rect">
            <a:avLst/>
          </a:prstGeom>
        </p:spPr>
        <p:txBody>
          <a:bodyPr>
            <a:normAutofit/>
          </a:bodyPr>
          <a:lstStyle>
            <a:lvl1pPr>
              <a:defRPr sz="3600" b="1">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397000"/>
            <a:ext cx="2034891" cy="4064000"/>
          </a:xfrm>
          <a:prstGeom prst="rect">
            <a:avLst/>
          </a:prstGeom>
        </p:spPr>
      </p:pic>
      <p:pic>
        <p:nvPicPr>
          <p:cNvPr id="8" name="图片 7"/>
          <p:cNvPicPr/>
          <p:nvPr userDrawn="1">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10157109" y="1397000"/>
            <a:ext cx="2034891" cy="4064000"/>
          </a:xfrm>
          <a:prstGeom prst="rect">
            <a:avLst/>
          </a:prstGeom>
        </p:spPr>
      </p:pic>
      <p:sp>
        <p:nvSpPr>
          <p:cNvPr id="7" name="矩形 6"/>
          <p:cNvSpPr/>
          <p:nvPr userDrawn="1">
            <p:custDataLst>
              <p:tags r:id="rId8"/>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2"/>
            </p:custDataLst>
          </p:nvPr>
        </p:nvSpPr>
        <p:spPr>
          <a:xfrm>
            <a:off x="3254375" y="3589972"/>
            <a:ext cx="5683250" cy="97155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userDrawn="1">
            <p:custDataLst>
              <p:tags r:id="rId5"/>
            </p:custDataLst>
          </p:nvPr>
        </p:nvSpPr>
        <p:spPr>
          <a:xfrm>
            <a:off x="0" y="0"/>
            <a:ext cx="12192000" cy="68580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6" name="任意多边形: 形状 5"/>
          <p:cNvSpPr/>
          <p:nvPr userDrawn="1">
            <p:custDataLst>
              <p:tags r:id="rId6"/>
            </p:custDataLst>
          </p:nvPr>
        </p:nvSpPr>
        <p:spPr>
          <a:xfrm flipH="1">
            <a:off x="2922905" y="0"/>
            <a:ext cx="9280800" cy="6858000"/>
          </a:xfrm>
          <a:custGeom>
            <a:avLst/>
            <a:gdLst>
              <a:gd name="connsiteX0" fmla="*/ 0 w 9281536"/>
              <a:gd name="connsiteY0" fmla="*/ 0 h 6858000"/>
              <a:gd name="connsiteX1" fmla="*/ 7567200 w 9281536"/>
              <a:gd name="connsiteY1" fmla="*/ 0 h 6858000"/>
              <a:gd name="connsiteX2" fmla="*/ 9281536 w 9281536"/>
              <a:gd name="connsiteY2" fmla="*/ 6858000 h 6858000"/>
              <a:gd name="connsiteX3" fmla="*/ 0 w 92815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81536" h="6858000">
                <a:moveTo>
                  <a:pt x="0" y="0"/>
                </a:moveTo>
                <a:lnTo>
                  <a:pt x="7567200" y="0"/>
                </a:lnTo>
                <a:lnTo>
                  <a:pt x="9281536"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r"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userDrawn="1">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竖排标题 1"/>
          <p:cNvSpPr>
            <a:spLocks noGrp="1"/>
          </p:cNvSpPr>
          <p:nvPr>
            <p:ph type="title" orient="vert"/>
            <p:custDataLst>
              <p:tags r:id="rId6"/>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8" Type="http://schemas.openxmlformats.org/officeDocument/2006/relationships/slideLayout" Target="../slideLayouts/slideLayout8.xml"/><Relationship Id="rId27" Type="http://schemas.openxmlformats.org/officeDocument/2006/relationships/tags" Target="../tags/tag171.xml"/><Relationship Id="rId26" Type="http://schemas.openxmlformats.org/officeDocument/2006/relationships/tags" Target="../tags/tag170.xml"/><Relationship Id="rId25" Type="http://schemas.openxmlformats.org/officeDocument/2006/relationships/tags" Target="../tags/tag169.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77.xml"/><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78.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9.xml"/><Relationship Id="rId2" Type="http://schemas.openxmlformats.org/officeDocument/2006/relationships/image" Target="../media/image36.tiff"/><Relationship Id="rId1" Type="http://schemas.openxmlformats.org/officeDocument/2006/relationships/image" Target="../media/image35.tif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2.xml"/><Relationship Id="rId2" Type="http://schemas.openxmlformats.org/officeDocument/2006/relationships/image" Target="../media/image14.tiff"/><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3.xml"/><Relationship Id="rId2" Type="http://schemas.openxmlformats.org/officeDocument/2006/relationships/image" Target="../media/image16.jpe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4.xml"/><Relationship Id="rId2" Type="http://schemas.openxmlformats.org/officeDocument/2006/relationships/image" Target="../media/image18.tiff"/><Relationship Id="rId1" Type="http://schemas.openxmlformats.org/officeDocument/2006/relationships/image" Target="../media/image17.tiff"/></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75.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76.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81" name="直接连接符 80"/>
          <p:cNvCxnSpPr/>
          <p:nvPr/>
        </p:nvCxnSpPr>
        <p:spPr>
          <a:xfrm>
            <a:off x="4412615" y="2781935"/>
            <a:ext cx="1109980" cy="635"/>
          </a:xfrm>
          <a:prstGeom prst="line">
            <a:avLst/>
          </a:prstGeom>
          <a:ln w="19050"/>
        </p:spPr>
        <p:style>
          <a:lnRef idx="2">
            <a:schemeClr val="accent1"/>
          </a:lnRef>
          <a:fillRef idx="0">
            <a:srgbClr val="FFFFFF"/>
          </a:fillRef>
          <a:effectRef idx="0">
            <a:srgbClr val="FFFFFF"/>
          </a:effectRef>
          <a:fontRef idx="minor">
            <a:schemeClr val="tx1"/>
          </a:fontRef>
        </p:style>
      </p:cxnSp>
      <p:sp>
        <p:nvSpPr>
          <p:cNvPr id="29" name="文本框 28"/>
          <p:cNvSpPr txBox="1"/>
          <p:nvPr/>
        </p:nvSpPr>
        <p:spPr>
          <a:xfrm>
            <a:off x="2889885" y="6038850"/>
            <a:ext cx="8248650" cy="275590"/>
          </a:xfrm>
          <a:prstGeom prst="rect">
            <a:avLst/>
          </a:prstGeom>
          <a:solidFill>
            <a:schemeClr val="accent1">
              <a:lumMod val="60000"/>
              <a:lumOff val="40000"/>
            </a:schemeClr>
          </a:solidFill>
        </p:spPr>
        <p:txBody>
          <a:bodyPr wrap="square" rtlCol="0">
            <a:spAutoFit/>
          </a:bodyPr>
          <a:p>
            <a:pPr algn="ctr"/>
            <a:r>
              <a:rPr lang="en-US" altLang="zh-CN" sz="1200">
                <a:solidFill>
                  <a:schemeClr val="tx1"/>
                </a:solidFill>
                <a:sym typeface="+mn-ea"/>
              </a:rPr>
              <a:t>Dose expansion by selecting the appropriate dose for stage Ib </a:t>
            </a:r>
            <a:endParaRPr lang="en-US" altLang="zh-CN" sz="1200">
              <a:solidFill>
                <a:schemeClr val="tx1"/>
              </a:solidFill>
              <a:sym typeface="+mn-ea"/>
            </a:endParaRPr>
          </a:p>
        </p:txBody>
      </p:sp>
      <p:sp>
        <p:nvSpPr>
          <p:cNvPr id="39" name="圆角矩形 38"/>
          <p:cNvSpPr/>
          <p:nvPr/>
        </p:nvSpPr>
        <p:spPr>
          <a:xfrm>
            <a:off x="1158875" y="5892165"/>
            <a:ext cx="10449560" cy="52705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3952240" y="6419215"/>
            <a:ext cx="6821170" cy="337185"/>
          </a:xfrm>
          <a:prstGeom prst="rect">
            <a:avLst/>
          </a:prstGeom>
          <a:noFill/>
        </p:spPr>
        <p:txBody>
          <a:bodyPr wrap="square" rtlCol="0" anchor="t">
            <a:spAutoFit/>
          </a:bodyPr>
          <a:p>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.S1      </a:t>
            </a:r>
            <a:r>
              <a:rPr lang="en-US" altLang="zh-CN" sz="1600">
                <a:latin typeface="Times New Roman" panose="02020603050405020304" charset="0"/>
                <a:cs typeface="Times New Roman" panose="02020603050405020304" charset="0"/>
              </a:rPr>
              <a:t>Dose-escalation strategy in phase I trial</a:t>
            </a:r>
            <a:endParaRPr lang="zh-CN" altLang="en-US" sz="1600">
              <a:latin typeface="Times New Roman" panose="02020603050405020304" charset="0"/>
              <a:cs typeface="Times New Roman" panose="02020603050405020304" charset="0"/>
            </a:endParaRPr>
          </a:p>
        </p:txBody>
      </p:sp>
      <p:sp>
        <p:nvSpPr>
          <p:cNvPr id="40" name="文本框 39"/>
          <p:cNvSpPr txBox="1"/>
          <p:nvPr/>
        </p:nvSpPr>
        <p:spPr>
          <a:xfrm>
            <a:off x="1544955" y="2614295"/>
            <a:ext cx="1073785" cy="371475"/>
          </a:xfrm>
          <a:prstGeom prst="rect">
            <a:avLst/>
          </a:prstGeom>
        </p:spPr>
        <p:txBody>
          <a:bodyPr wrap="square">
            <a:spAutoFit/>
          </a:bodyPr>
          <a:p>
            <a:pPr defTabSz="266700">
              <a:lnSpc>
                <a:spcPct val="114000"/>
              </a:lnSpc>
              <a:spcAft>
                <a:spcPts val="1000"/>
              </a:spcAft>
            </a:pPr>
            <a:r>
              <a:rPr lang="en-US" altLang="zh-CN" sz="1600" b="1">
                <a:latin typeface="Times New Roman" panose="02020603050405020304"/>
                <a:ea typeface="Times New Roman" panose="02020603050405020304"/>
              </a:rPr>
              <a:t>Phase Ia</a:t>
            </a:r>
            <a:endParaRPr lang="en-US" altLang="zh-CN" sz="1600" b="1">
              <a:latin typeface="Times New Roman" panose="02020603050405020304"/>
              <a:ea typeface="Times New Roman" panose="02020603050405020304"/>
            </a:endParaRPr>
          </a:p>
        </p:txBody>
      </p:sp>
      <p:cxnSp>
        <p:nvCxnSpPr>
          <p:cNvPr id="9" name="直接连接符 8"/>
          <p:cNvCxnSpPr/>
          <p:nvPr/>
        </p:nvCxnSpPr>
        <p:spPr>
          <a:xfrm>
            <a:off x="4408170" y="1191895"/>
            <a:ext cx="1109980" cy="635"/>
          </a:xfrm>
          <a:prstGeom prst="line">
            <a:avLst/>
          </a:prstGeom>
          <a:ln w="19050"/>
        </p:spPr>
        <p:style>
          <a:lnRef idx="2">
            <a:schemeClr val="accent1"/>
          </a:lnRef>
          <a:fillRef idx="0">
            <a:srgbClr val="FFFFFF"/>
          </a:fillRef>
          <a:effectRef idx="0">
            <a:srgbClr val="FFFFFF"/>
          </a:effectRef>
          <a:fontRef idx="minor">
            <a:schemeClr val="tx1"/>
          </a:fontRef>
        </p:style>
      </p:cxnSp>
      <p:sp>
        <p:nvSpPr>
          <p:cNvPr id="41" name="文本框 40"/>
          <p:cNvSpPr txBox="1"/>
          <p:nvPr/>
        </p:nvSpPr>
        <p:spPr>
          <a:xfrm>
            <a:off x="1544955" y="5942965"/>
            <a:ext cx="1073785" cy="371475"/>
          </a:xfrm>
          <a:prstGeom prst="rect">
            <a:avLst/>
          </a:prstGeom>
        </p:spPr>
        <p:txBody>
          <a:bodyPr wrap="square">
            <a:spAutoFit/>
          </a:bodyPr>
          <a:p>
            <a:pPr defTabSz="266700">
              <a:lnSpc>
                <a:spcPct val="114000"/>
              </a:lnSpc>
              <a:spcAft>
                <a:spcPts val="1000"/>
              </a:spcAft>
            </a:pPr>
            <a:r>
              <a:rPr lang="en-US" altLang="zh-CN" sz="1600" b="1">
                <a:latin typeface="Times New Roman" panose="02020603050405020304"/>
                <a:ea typeface="Times New Roman" panose="02020603050405020304"/>
              </a:rPr>
              <a:t>Phase Ib</a:t>
            </a:r>
            <a:endParaRPr lang="en-US" altLang="zh-CN" sz="1600" b="1">
              <a:latin typeface="Times New Roman" panose="02020603050405020304"/>
              <a:ea typeface="Times New Roman" panose="02020603050405020304"/>
            </a:endParaRPr>
          </a:p>
        </p:txBody>
      </p:sp>
      <p:cxnSp>
        <p:nvCxnSpPr>
          <p:cNvPr id="24" name="直接箭头连接符 23"/>
          <p:cNvCxnSpPr/>
          <p:nvPr>
            <p:custDataLst>
              <p:tags r:id="rId1"/>
            </p:custDataLst>
          </p:nvPr>
        </p:nvCxnSpPr>
        <p:spPr>
          <a:xfrm>
            <a:off x="4055745" y="905510"/>
            <a:ext cx="0" cy="784225"/>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2882265" y="1046480"/>
            <a:ext cx="2350770" cy="275590"/>
          </a:xfrm>
          <a:prstGeom prst="rect">
            <a:avLst/>
          </a:prstGeom>
          <a:solidFill>
            <a:schemeClr val="tx2"/>
          </a:solidFill>
        </p:spPr>
        <p:txBody>
          <a:bodyPr wrap="square" rtlCol="0">
            <a:spAutoFit/>
          </a:bodyPr>
          <a:p>
            <a:pPr algn="ctr"/>
            <a:r>
              <a:rPr lang="en-US" altLang="zh-CN" sz="1200"/>
              <a:t>DLT or not</a:t>
            </a:r>
            <a:endParaRPr lang="en-US" altLang="zh-CN" sz="1200"/>
          </a:p>
        </p:txBody>
      </p:sp>
      <p:cxnSp>
        <p:nvCxnSpPr>
          <p:cNvPr id="12" name="直接箭头连接符 11"/>
          <p:cNvCxnSpPr/>
          <p:nvPr>
            <p:custDataLst>
              <p:tags r:id="rId2"/>
            </p:custDataLst>
          </p:nvPr>
        </p:nvCxnSpPr>
        <p:spPr>
          <a:xfrm>
            <a:off x="4055745" y="766445"/>
            <a:ext cx="0" cy="311150"/>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3997325" y="1373505"/>
            <a:ext cx="580390" cy="275590"/>
          </a:xfrm>
          <a:prstGeom prst="rect">
            <a:avLst/>
          </a:prstGeom>
          <a:noFill/>
        </p:spPr>
        <p:txBody>
          <a:bodyPr wrap="square" rtlCol="0" anchor="t">
            <a:spAutoFit/>
          </a:bodyPr>
          <a:p>
            <a:r>
              <a:rPr lang="en-US" altLang="zh-CN" sz="1200">
                <a:sym typeface="+mn-ea"/>
              </a:rPr>
              <a:t>n=0</a:t>
            </a:r>
            <a:endParaRPr lang="en-US" altLang="zh-CN" sz="1200">
              <a:sym typeface="+mn-ea"/>
            </a:endParaRPr>
          </a:p>
        </p:txBody>
      </p:sp>
      <p:cxnSp>
        <p:nvCxnSpPr>
          <p:cNvPr id="6" name="直接连接符 5"/>
          <p:cNvCxnSpPr/>
          <p:nvPr/>
        </p:nvCxnSpPr>
        <p:spPr>
          <a:xfrm>
            <a:off x="11379200" y="623570"/>
            <a:ext cx="3175" cy="1214120"/>
          </a:xfrm>
          <a:prstGeom prst="line">
            <a:avLst/>
          </a:prstGeom>
          <a:ln w="19050"/>
        </p:spPr>
        <p:style>
          <a:lnRef idx="2">
            <a:schemeClr val="accent1"/>
          </a:lnRef>
          <a:fillRef idx="0">
            <a:srgbClr val="FFFFFF"/>
          </a:fillRef>
          <a:effectRef idx="0">
            <a:srgbClr val="FFFFFF"/>
          </a:effectRef>
          <a:fontRef idx="minor">
            <a:schemeClr val="tx1"/>
          </a:fontRef>
        </p:style>
      </p:cxnSp>
      <p:grpSp>
        <p:nvGrpSpPr>
          <p:cNvPr id="26" name="组合 25"/>
          <p:cNvGrpSpPr/>
          <p:nvPr/>
        </p:nvGrpSpPr>
        <p:grpSpPr>
          <a:xfrm rot="0">
            <a:off x="5438775" y="591185"/>
            <a:ext cx="640080" cy="1186180"/>
            <a:chOff x="10268" y="2435"/>
            <a:chExt cx="1008" cy="1970"/>
          </a:xfrm>
        </p:grpSpPr>
        <p:cxnSp>
          <p:nvCxnSpPr>
            <p:cNvPr id="4" name="直接连接符 3"/>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custDataLst>
                <p:tags r:id="rId3"/>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10268" y="2435"/>
              <a:ext cx="832" cy="458"/>
            </a:xfrm>
            <a:prstGeom prst="rect">
              <a:avLst/>
            </a:prstGeom>
            <a:noFill/>
          </p:spPr>
          <p:txBody>
            <a:bodyPr wrap="square" rtlCol="0" anchor="t">
              <a:spAutoFit/>
            </a:bodyPr>
            <a:p>
              <a:r>
                <a:rPr lang="en-US" altLang="zh-CN" sz="1200">
                  <a:sym typeface="+mn-ea"/>
                </a:rPr>
                <a:t>n=1</a:t>
              </a:r>
              <a:endParaRPr lang="en-US" altLang="zh-CN" sz="1200">
                <a:sym typeface="+mn-ea"/>
              </a:endParaRPr>
            </a:p>
          </p:txBody>
        </p:sp>
        <p:sp>
          <p:nvSpPr>
            <p:cNvPr id="16" name="文本框 15"/>
            <p:cNvSpPr txBox="1"/>
            <p:nvPr/>
          </p:nvSpPr>
          <p:spPr>
            <a:xfrm>
              <a:off x="10268" y="3947"/>
              <a:ext cx="1008" cy="458"/>
            </a:xfrm>
            <a:prstGeom prst="rect">
              <a:avLst/>
            </a:prstGeom>
            <a:noFill/>
          </p:spPr>
          <p:txBody>
            <a:bodyPr wrap="square" rtlCol="0" anchor="t">
              <a:spAutoFit/>
            </a:bodyPr>
            <a:p>
              <a:r>
                <a:rPr lang="en-US" altLang="zh-CN" sz="1200">
                  <a:sym typeface="+mn-ea"/>
                </a:rPr>
                <a:t>n&gt;1</a:t>
              </a:r>
              <a:endParaRPr lang="en-US" altLang="zh-CN" sz="1200">
                <a:sym typeface="+mn-ea"/>
              </a:endParaRPr>
            </a:p>
          </p:txBody>
        </p:sp>
        <p:cxnSp>
          <p:nvCxnSpPr>
            <p:cNvPr id="18" name="直接箭头连接符 17"/>
            <p:cNvCxnSpPr/>
            <p:nvPr>
              <p:custDataLst>
                <p:tags r:id="rId4"/>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sp>
        <p:nvSpPr>
          <p:cNvPr id="23" name="文本框 22"/>
          <p:cNvSpPr txBox="1"/>
          <p:nvPr/>
        </p:nvSpPr>
        <p:spPr>
          <a:xfrm>
            <a:off x="5842000" y="1252855"/>
            <a:ext cx="2351405" cy="460375"/>
          </a:xfrm>
          <a:prstGeom prst="rect">
            <a:avLst/>
          </a:prstGeom>
          <a:solidFill>
            <a:schemeClr val="tx2"/>
          </a:solidFill>
        </p:spPr>
        <p:txBody>
          <a:bodyPr wrap="square" rtlCol="0">
            <a:spAutoFit/>
          </a:bodyPr>
          <a:p>
            <a:pPr algn="ctr"/>
            <a:r>
              <a:rPr lang="en-US" altLang="zh-CN" sz="1200"/>
              <a:t>Clinical trial will</a:t>
            </a:r>
            <a:endParaRPr lang="en-US" altLang="zh-CN" sz="1200"/>
          </a:p>
          <a:p>
            <a:pPr algn="ctr"/>
            <a:r>
              <a:rPr lang="en-US" altLang="zh-CN" sz="1200"/>
              <a:t>be stopped</a:t>
            </a:r>
            <a:endParaRPr lang="en-US" altLang="zh-CN" sz="1200"/>
          </a:p>
        </p:txBody>
      </p:sp>
      <p:grpSp>
        <p:nvGrpSpPr>
          <p:cNvPr id="27" name="组合 26"/>
          <p:cNvGrpSpPr/>
          <p:nvPr/>
        </p:nvGrpSpPr>
        <p:grpSpPr>
          <a:xfrm rot="0">
            <a:off x="8396605" y="304165"/>
            <a:ext cx="640080" cy="1186180"/>
            <a:chOff x="10268" y="2435"/>
            <a:chExt cx="1008" cy="1970"/>
          </a:xfrm>
        </p:grpSpPr>
        <p:cxnSp>
          <p:nvCxnSpPr>
            <p:cNvPr id="30" name="直接连接符 29"/>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31" name="直接箭头连接符 30"/>
            <p:cNvCxnSpPr/>
            <p:nvPr>
              <p:custDataLst>
                <p:tags r:id="rId5"/>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33" name="文本框 32"/>
            <p:cNvSpPr txBox="1"/>
            <p:nvPr/>
          </p:nvSpPr>
          <p:spPr>
            <a:xfrm>
              <a:off x="10268" y="2435"/>
              <a:ext cx="832" cy="458"/>
            </a:xfrm>
            <a:prstGeom prst="rect">
              <a:avLst/>
            </a:prstGeom>
            <a:noFill/>
          </p:spPr>
          <p:txBody>
            <a:bodyPr wrap="square" rtlCol="0" anchor="t">
              <a:spAutoFit/>
            </a:bodyPr>
            <a:p>
              <a:r>
                <a:rPr lang="en-US" altLang="zh-CN" sz="1200">
                  <a:sym typeface="+mn-ea"/>
                </a:rPr>
                <a:t>n=0</a:t>
              </a:r>
              <a:endParaRPr lang="en-US" altLang="zh-CN" sz="1200">
                <a:sym typeface="+mn-ea"/>
              </a:endParaRPr>
            </a:p>
          </p:txBody>
        </p:sp>
        <p:sp>
          <p:nvSpPr>
            <p:cNvPr id="35" name="文本框 34"/>
            <p:cNvSpPr txBox="1"/>
            <p:nvPr/>
          </p:nvSpPr>
          <p:spPr>
            <a:xfrm>
              <a:off x="10268" y="3947"/>
              <a:ext cx="1008" cy="458"/>
            </a:xfrm>
            <a:prstGeom prst="rect">
              <a:avLst/>
            </a:prstGeom>
            <a:noFill/>
          </p:spPr>
          <p:txBody>
            <a:bodyPr wrap="square" rtlCol="0" anchor="t">
              <a:spAutoFit/>
            </a:bodyPr>
            <a:p>
              <a:r>
                <a:rPr lang="en-US" altLang="zh-CN" sz="1200">
                  <a:sym typeface="+mn-ea"/>
                </a:rPr>
                <a:t>n</a:t>
              </a:r>
              <a:r>
                <a:rPr lang="zh-CN" altLang="en-US" sz="1200">
                  <a:latin typeface="Arial" panose="020B0604020202020204" pitchFamily="34" charset="0"/>
                  <a:cs typeface="Arial" panose="020B0604020202020204" pitchFamily="34" charset="0"/>
                  <a:sym typeface="+mn-ea"/>
                </a:rPr>
                <a:t>≥</a:t>
              </a:r>
              <a:r>
                <a:rPr lang="en-US" altLang="zh-CN" sz="1200">
                  <a:sym typeface="+mn-ea"/>
                </a:rPr>
                <a:t>1</a:t>
              </a:r>
              <a:endParaRPr lang="en-US" altLang="zh-CN" sz="1200">
                <a:sym typeface="+mn-ea"/>
              </a:endParaRPr>
            </a:p>
          </p:txBody>
        </p:sp>
        <p:cxnSp>
          <p:nvCxnSpPr>
            <p:cNvPr id="36" name="直接箭头连接符 35"/>
            <p:cNvCxnSpPr/>
            <p:nvPr>
              <p:custDataLst>
                <p:tags r:id="rId6"/>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cxnSp>
        <p:nvCxnSpPr>
          <p:cNvPr id="37" name="直接连接符 36"/>
          <p:cNvCxnSpPr/>
          <p:nvPr/>
        </p:nvCxnSpPr>
        <p:spPr>
          <a:xfrm>
            <a:off x="7353300" y="910590"/>
            <a:ext cx="1109980" cy="635"/>
          </a:xfrm>
          <a:prstGeom prst="line">
            <a:avLst/>
          </a:prstGeom>
          <a:ln w="19050"/>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5838190" y="695960"/>
            <a:ext cx="2351405" cy="460375"/>
          </a:xfrm>
          <a:prstGeom prst="rect">
            <a:avLst/>
          </a:prstGeom>
          <a:solidFill>
            <a:schemeClr val="tx2"/>
          </a:solidFill>
        </p:spPr>
        <p:txBody>
          <a:bodyPr wrap="square" rtlCol="0">
            <a:spAutoFit/>
          </a:bodyPr>
          <a:p>
            <a:pPr algn="ctr"/>
            <a:r>
              <a:rPr lang="en-US" altLang="zh-CN" sz="1200"/>
              <a:t>3 additional subjects will be enrolled</a:t>
            </a:r>
            <a:endParaRPr lang="en-US" altLang="zh-CN" sz="1200"/>
          </a:p>
        </p:txBody>
      </p:sp>
      <p:sp>
        <p:nvSpPr>
          <p:cNvPr id="45" name="文本框 44"/>
          <p:cNvSpPr txBox="1"/>
          <p:nvPr/>
        </p:nvSpPr>
        <p:spPr>
          <a:xfrm>
            <a:off x="8794750" y="937260"/>
            <a:ext cx="2351405" cy="460375"/>
          </a:xfrm>
          <a:prstGeom prst="rect">
            <a:avLst/>
          </a:prstGeom>
          <a:solidFill>
            <a:schemeClr val="tx2"/>
          </a:solidFill>
        </p:spPr>
        <p:txBody>
          <a:bodyPr wrap="square" rtlCol="0">
            <a:spAutoFit/>
          </a:bodyPr>
          <a:p>
            <a:pPr algn="ctr"/>
            <a:r>
              <a:rPr lang="en-US" altLang="zh-CN" sz="1200"/>
              <a:t>Clinical trial will</a:t>
            </a:r>
            <a:endParaRPr lang="en-US" altLang="zh-CN" sz="1200"/>
          </a:p>
          <a:p>
            <a:pPr algn="ctr"/>
            <a:r>
              <a:rPr lang="en-US" altLang="zh-CN" sz="1200"/>
              <a:t>be stopped</a:t>
            </a:r>
            <a:endParaRPr lang="en-US" altLang="zh-CN" sz="1200"/>
          </a:p>
        </p:txBody>
      </p:sp>
      <p:cxnSp>
        <p:nvCxnSpPr>
          <p:cNvPr id="53" name="直接连接符 52"/>
          <p:cNvCxnSpPr/>
          <p:nvPr/>
        </p:nvCxnSpPr>
        <p:spPr>
          <a:xfrm>
            <a:off x="10269220" y="623570"/>
            <a:ext cx="1109980" cy="635"/>
          </a:xfrm>
          <a:prstGeom prst="line">
            <a:avLst/>
          </a:prstGeom>
          <a:ln w="19050"/>
        </p:spPr>
        <p:style>
          <a:lnRef idx="2">
            <a:schemeClr val="accent1"/>
          </a:lnRef>
          <a:fillRef idx="0">
            <a:srgbClr val="FFFFFF"/>
          </a:fillRef>
          <a:effectRef idx="0">
            <a:srgbClr val="FFFFFF"/>
          </a:effectRef>
          <a:fontRef idx="minor">
            <a:schemeClr val="tx1"/>
          </a:fontRef>
        </p:style>
      </p:cxnSp>
      <p:sp>
        <p:nvSpPr>
          <p:cNvPr id="46" name="文本框 45"/>
          <p:cNvSpPr txBox="1"/>
          <p:nvPr/>
        </p:nvSpPr>
        <p:spPr>
          <a:xfrm>
            <a:off x="8799830" y="379730"/>
            <a:ext cx="2351405" cy="460375"/>
          </a:xfrm>
          <a:prstGeom prst="rect">
            <a:avLst/>
          </a:prstGeom>
          <a:solidFill>
            <a:schemeClr val="tx2"/>
          </a:solidFill>
        </p:spPr>
        <p:txBody>
          <a:bodyPr wrap="square" rtlCol="0">
            <a:spAutoFit/>
          </a:bodyPr>
          <a:p>
            <a:pPr algn="ctr"/>
            <a:r>
              <a:rPr lang="en-US" altLang="zh-CN" sz="1200"/>
              <a:t>the escalating dose will be continued</a:t>
            </a:r>
            <a:endParaRPr lang="en-US" altLang="zh-CN" sz="1200"/>
          </a:p>
        </p:txBody>
      </p:sp>
      <p:grpSp>
        <p:nvGrpSpPr>
          <p:cNvPr id="84" name="组合 83"/>
          <p:cNvGrpSpPr/>
          <p:nvPr/>
        </p:nvGrpSpPr>
        <p:grpSpPr>
          <a:xfrm rot="0">
            <a:off x="5235575" y="1834515"/>
            <a:ext cx="6148705" cy="1581150"/>
            <a:chOff x="7408" y="3306"/>
            <a:chExt cx="9683" cy="2626"/>
          </a:xfrm>
        </p:grpSpPr>
        <p:cxnSp>
          <p:nvCxnSpPr>
            <p:cNvPr id="48" name="直接箭头连接符 47"/>
            <p:cNvCxnSpPr/>
            <p:nvPr>
              <p:custDataLst>
                <p:tags r:id="rId7"/>
              </p:custDataLst>
            </p:nvPr>
          </p:nvCxnSpPr>
          <p:spPr>
            <a:xfrm flipH="1" flipV="1">
              <a:off x="7408" y="3306"/>
              <a:ext cx="9679" cy="8"/>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a:off x="17079" y="3897"/>
              <a:ext cx="9" cy="2018"/>
            </a:xfrm>
            <a:prstGeom prst="line">
              <a:avLst/>
            </a:prstGeom>
            <a:ln w="19050"/>
          </p:spPr>
          <p:style>
            <a:lnRef idx="2">
              <a:schemeClr val="accent1"/>
            </a:lnRef>
            <a:fillRef idx="0">
              <a:srgbClr val="FFFFFF"/>
            </a:fillRef>
            <a:effectRef idx="0">
              <a:srgbClr val="FFFFFF"/>
            </a:effectRef>
            <a:fontRef idx="minor">
              <a:schemeClr val="tx1"/>
            </a:fontRef>
          </p:style>
        </p:cxnSp>
        <p:grpSp>
          <p:nvGrpSpPr>
            <p:cNvPr id="62" name="组合 61"/>
            <p:cNvGrpSpPr/>
            <p:nvPr/>
          </p:nvGrpSpPr>
          <p:grpSpPr>
            <a:xfrm rot="0">
              <a:off x="7724" y="3844"/>
              <a:ext cx="1008" cy="1970"/>
              <a:chOff x="10268" y="2435"/>
              <a:chExt cx="1008" cy="1970"/>
            </a:xfrm>
          </p:grpSpPr>
          <p:cxnSp>
            <p:nvCxnSpPr>
              <p:cNvPr id="63" name="直接连接符 62"/>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64" name="直接箭头连接符 63"/>
              <p:cNvCxnSpPr/>
              <p:nvPr>
                <p:custDataLst>
                  <p:tags r:id="rId8"/>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65" name="文本框 64"/>
              <p:cNvSpPr txBox="1"/>
              <p:nvPr/>
            </p:nvSpPr>
            <p:spPr>
              <a:xfrm>
                <a:off x="10268" y="2435"/>
                <a:ext cx="832" cy="458"/>
              </a:xfrm>
              <a:prstGeom prst="rect">
                <a:avLst/>
              </a:prstGeom>
              <a:noFill/>
            </p:spPr>
            <p:txBody>
              <a:bodyPr wrap="square" rtlCol="0" anchor="t">
                <a:spAutoFit/>
              </a:bodyPr>
              <a:p>
                <a:r>
                  <a:rPr lang="en-US" altLang="zh-CN" sz="1200">
                    <a:sym typeface="+mn-ea"/>
                  </a:rPr>
                  <a:t>n=1</a:t>
                </a:r>
                <a:endParaRPr lang="en-US" altLang="zh-CN" sz="1200">
                  <a:sym typeface="+mn-ea"/>
                </a:endParaRPr>
              </a:p>
            </p:txBody>
          </p:sp>
          <p:sp>
            <p:nvSpPr>
              <p:cNvPr id="66" name="文本框 65"/>
              <p:cNvSpPr txBox="1"/>
              <p:nvPr/>
            </p:nvSpPr>
            <p:spPr>
              <a:xfrm>
                <a:off x="10268" y="3947"/>
                <a:ext cx="1008" cy="458"/>
              </a:xfrm>
              <a:prstGeom prst="rect">
                <a:avLst/>
              </a:prstGeom>
              <a:noFill/>
            </p:spPr>
            <p:txBody>
              <a:bodyPr wrap="square" rtlCol="0" anchor="t">
                <a:spAutoFit/>
              </a:bodyPr>
              <a:p>
                <a:r>
                  <a:rPr lang="en-US" altLang="zh-CN" sz="1200">
                    <a:sym typeface="+mn-ea"/>
                  </a:rPr>
                  <a:t>n&gt;1</a:t>
                </a:r>
                <a:endParaRPr lang="en-US" altLang="zh-CN" sz="1200">
                  <a:sym typeface="+mn-ea"/>
                </a:endParaRPr>
              </a:p>
            </p:txBody>
          </p:sp>
          <p:cxnSp>
            <p:nvCxnSpPr>
              <p:cNvPr id="67" name="直接箭头连接符 66"/>
              <p:cNvCxnSpPr/>
              <p:nvPr>
                <p:custDataLst>
                  <p:tags r:id="rId9"/>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sp>
          <p:nvSpPr>
            <p:cNvPr id="68" name="文本框 67"/>
            <p:cNvSpPr txBox="1"/>
            <p:nvPr/>
          </p:nvSpPr>
          <p:spPr>
            <a:xfrm>
              <a:off x="8359" y="4943"/>
              <a:ext cx="3703" cy="765"/>
            </a:xfrm>
            <a:prstGeom prst="rect">
              <a:avLst/>
            </a:prstGeom>
            <a:solidFill>
              <a:schemeClr val="tx2"/>
            </a:solidFill>
          </p:spPr>
          <p:txBody>
            <a:bodyPr wrap="square" rtlCol="0">
              <a:spAutoFit/>
            </a:bodyPr>
            <a:p>
              <a:pPr algn="ctr"/>
              <a:r>
                <a:rPr lang="en-US" altLang="zh-CN" sz="1200">
                  <a:sym typeface="+mn-ea"/>
                </a:rPr>
                <a:t>Clinical trial will</a:t>
              </a:r>
              <a:endParaRPr lang="en-US" altLang="zh-CN" sz="1200"/>
            </a:p>
            <a:p>
              <a:pPr algn="ctr"/>
              <a:r>
                <a:rPr lang="en-US" altLang="zh-CN" sz="1200">
                  <a:sym typeface="+mn-ea"/>
                </a:rPr>
                <a:t>be stopped</a:t>
              </a:r>
              <a:endParaRPr lang="en-US" altLang="zh-CN" sz="1200"/>
            </a:p>
          </p:txBody>
        </p:sp>
        <p:grpSp>
          <p:nvGrpSpPr>
            <p:cNvPr id="69" name="组合 68"/>
            <p:cNvGrpSpPr/>
            <p:nvPr/>
          </p:nvGrpSpPr>
          <p:grpSpPr>
            <a:xfrm rot="0">
              <a:off x="12382" y="3367"/>
              <a:ext cx="1008" cy="1970"/>
              <a:chOff x="10268" y="2435"/>
              <a:chExt cx="1008" cy="1970"/>
            </a:xfrm>
          </p:grpSpPr>
          <p:cxnSp>
            <p:nvCxnSpPr>
              <p:cNvPr id="70" name="直接连接符 69"/>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71" name="直接箭头连接符 70"/>
              <p:cNvCxnSpPr/>
              <p:nvPr>
                <p:custDataLst>
                  <p:tags r:id="rId10"/>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72" name="文本框 71"/>
              <p:cNvSpPr txBox="1"/>
              <p:nvPr/>
            </p:nvSpPr>
            <p:spPr>
              <a:xfrm>
                <a:off x="10268" y="2435"/>
                <a:ext cx="832" cy="458"/>
              </a:xfrm>
              <a:prstGeom prst="rect">
                <a:avLst/>
              </a:prstGeom>
              <a:noFill/>
            </p:spPr>
            <p:txBody>
              <a:bodyPr wrap="square" rtlCol="0" anchor="t">
                <a:spAutoFit/>
              </a:bodyPr>
              <a:p>
                <a:r>
                  <a:rPr lang="en-US" altLang="zh-CN" sz="1200">
                    <a:sym typeface="+mn-ea"/>
                  </a:rPr>
                  <a:t>n=0</a:t>
                </a:r>
                <a:endParaRPr lang="en-US" altLang="zh-CN" sz="1200">
                  <a:sym typeface="+mn-ea"/>
                </a:endParaRPr>
              </a:p>
            </p:txBody>
          </p:sp>
          <p:sp>
            <p:nvSpPr>
              <p:cNvPr id="73" name="文本框 72"/>
              <p:cNvSpPr txBox="1"/>
              <p:nvPr/>
            </p:nvSpPr>
            <p:spPr>
              <a:xfrm>
                <a:off x="10268" y="3947"/>
                <a:ext cx="1008" cy="458"/>
              </a:xfrm>
              <a:prstGeom prst="rect">
                <a:avLst/>
              </a:prstGeom>
              <a:noFill/>
            </p:spPr>
            <p:txBody>
              <a:bodyPr wrap="square" rtlCol="0" anchor="t">
                <a:spAutoFit/>
              </a:bodyPr>
              <a:p>
                <a:r>
                  <a:rPr lang="en-US" altLang="zh-CN" sz="1200">
                    <a:sym typeface="+mn-ea"/>
                  </a:rPr>
                  <a:t>n</a:t>
                </a:r>
                <a:r>
                  <a:rPr lang="zh-CN" altLang="en-US" sz="1200">
                    <a:latin typeface="Arial" panose="020B0604020202020204" pitchFamily="34" charset="0"/>
                    <a:cs typeface="Arial" panose="020B0604020202020204" pitchFamily="34" charset="0"/>
                    <a:sym typeface="+mn-ea"/>
                  </a:rPr>
                  <a:t>≥</a:t>
                </a:r>
                <a:r>
                  <a:rPr lang="en-US" altLang="zh-CN" sz="1200">
                    <a:sym typeface="+mn-ea"/>
                  </a:rPr>
                  <a:t>1</a:t>
                </a:r>
                <a:endParaRPr lang="en-US" altLang="zh-CN" sz="1200">
                  <a:sym typeface="+mn-ea"/>
                </a:endParaRPr>
              </a:p>
            </p:txBody>
          </p:sp>
          <p:cxnSp>
            <p:nvCxnSpPr>
              <p:cNvPr id="74" name="直接箭头连接符 73"/>
              <p:cNvCxnSpPr/>
              <p:nvPr>
                <p:custDataLst>
                  <p:tags r:id="rId11"/>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cxnSp>
          <p:nvCxnSpPr>
            <p:cNvPr id="75" name="直接连接符 74"/>
            <p:cNvCxnSpPr/>
            <p:nvPr/>
          </p:nvCxnSpPr>
          <p:spPr>
            <a:xfrm>
              <a:off x="10739" y="4374"/>
              <a:ext cx="1748" cy="1"/>
            </a:xfrm>
            <a:prstGeom prst="line">
              <a:avLst/>
            </a:prstGeom>
            <a:ln w="19050"/>
          </p:spPr>
          <p:style>
            <a:lnRef idx="2">
              <a:schemeClr val="accent1"/>
            </a:lnRef>
            <a:fillRef idx="0">
              <a:srgbClr val="FFFFFF"/>
            </a:fillRef>
            <a:effectRef idx="0">
              <a:srgbClr val="FFFFFF"/>
            </a:effectRef>
            <a:fontRef idx="minor">
              <a:schemeClr val="tx1"/>
            </a:fontRef>
          </p:style>
        </p:cxnSp>
        <p:sp>
          <p:nvSpPr>
            <p:cNvPr id="76" name="文本框 75"/>
            <p:cNvSpPr txBox="1"/>
            <p:nvPr/>
          </p:nvSpPr>
          <p:spPr>
            <a:xfrm>
              <a:off x="8353" y="4018"/>
              <a:ext cx="3703" cy="765"/>
            </a:xfrm>
            <a:prstGeom prst="rect">
              <a:avLst/>
            </a:prstGeom>
            <a:solidFill>
              <a:schemeClr val="tx2"/>
            </a:solidFill>
          </p:spPr>
          <p:txBody>
            <a:bodyPr wrap="square" rtlCol="0">
              <a:spAutoFit/>
            </a:bodyPr>
            <a:p>
              <a:pPr algn="ctr"/>
              <a:r>
                <a:rPr lang="en-US" altLang="zh-CN" sz="1200"/>
                <a:t>3 additional subjects will be enrolled</a:t>
              </a:r>
              <a:endParaRPr lang="en-US" altLang="zh-CN" sz="1200"/>
            </a:p>
          </p:txBody>
        </p:sp>
        <p:sp>
          <p:nvSpPr>
            <p:cNvPr id="77" name="文本框 76"/>
            <p:cNvSpPr txBox="1"/>
            <p:nvPr/>
          </p:nvSpPr>
          <p:spPr>
            <a:xfrm>
              <a:off x="13009" y="4418"/>
              <a:ext cx="3703" cy="765"/>
            </a:xfrm>
            <a:prstGeom prst="rect">
              <a:avLst/>
            </a:prstGeom>
            <a:solidFill>
              <a:schemeClr val="tx2"/>
            </a:solidFill>
          </p:spPr>
          <p:txBody>
            <a:bodyPr wrap="square" rtlCol="0">
              <a:spAutoFit/>
            </a:bodyPr>
            <a:p>
              <a:pPr algn="ctr"/>
              <a:r>
                <a:rPr lang="en-US" altLang="zh-CN" sz="1200"/>
                <a:t>Clinical trial will</a:t>
              </a:r>
              <a:endParaRPr lang="en-US" altLang="zh-CN" sz="1200"/>
            </a:p>
            <a:p>
              <a:pPr algn="ctr"/>
              <a:r>
                <a:rPr lang="en-US" altLang="zh-CN" sz="1200"/>
                <a:t>be stopped</a:t>
              </a:r>
              <a:endParaRPr lang="en-US" altLang="zh-CN" sz="1200"/>
            </a:p>
          </p:txBody>
        </p:sp>
        <p:cxnSp>
          <p:nvCxnSpPr>
            <p:cNvPr id="78" name="直接箭头连接符 77"/>
            <p:cNvCxnSpPr/>
            <p:nvPr>
              <p:custDataLst>
                <p:tags r:id="rId12"/>
              </p:custDataLst>
            </p:nvPr>
          </p:nvCxnSpPr>
          <p:spPr>
            <a:xfrm flipH="1" flipV="1">
              <a:off x="7412" y="5924"/>
              <a:ext cx="9679" cy="8"/>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79" name="直接连接符 78"/>
            <p:cNvCxnSpPr/>
            <p:nvPr/>
          </p:nvCxnSpPr>
          <p:spPr>
            <a:xfrm>
              <a:off x="15331" y="3897"/>
              <a:ext cx="1748" cy="1"/>
            </a:xfrm>
            <a:prstGeom prst="line">
              <a:avLst/>
            </a:prstGeom>
            <a:ln w="19050"/>
          </p:spPr>
          <p:style>
            <a:lnRef idx="2">
              <a:schemeClr val="accent1"/>
            </a:lnRef>
            <a:fillRef idx="0">
              <a:srgbClr val="FFFFFF"/>
            </a:fillRef>
            <a:effectRef idx="0">
              <a:srgbClr val="FFFFFF"/>
            </a:effectRef>
            <a:fontRef idx="minor">
              <a:schemeClr val="tx1"/>
            </a:fontRef>
          </p:style>
        </p:cxnSp>
        <p:sp>
          <p:nvSpPr>
            <p:cNvPr id="80" name="文本框 79"/>
            <p:cNvSpPr txBox="1"/>
            <p:nvPr/>
          </p:nvSpPr>
          <p:spPr>
            <a:xfrm>
              <a:off x="13017" y="3493"/>
              <a:ext cx="3703" cy="765"/>
            </a:xfrm>
            <a:prstGeom prst="rect">
              <a:avLst/>
            </a:prstGeom>
            <a:solidFill>
              <a:schemeClr val="tx2"/>
            </a:solidFill>
          </p:spPr>
          <p:txBody>
            <a:bodyPr wrap="square" rtlCol="0">
              <a:spAutoFit/>
            </a:bodyPr>
            <a:p>
              <a:pPr algn="ctr"/>
              <a:r>
                <a:rPr lang="en-US" altLang="zh-CN" sz="1200"/>
                <a:t>the escalating dose will be continued</a:t>
              </a:r>
              <a:endParaRPr lang="en-US" altLang="zh-CN" sz="1200"/>
            </a:p>
          </p:txBody>
        </p:sp>
      </p:grpSp>
      <p:cxnSp>
        <p:nvCxnSpPr>
          <p:cNvPr id="82" name="直接箭头连接符 81"/>
          <p:cNvCxnSpPr/>
          <p:nvPr>
            <p:custDataLst>
              <p:tags r:id="rId13"/>
            </p:custDataLst>
          </p:nvPr>
        </p:nvCxnSpPr>
        <p:spPr>
          <a:xfrm>
            <a:off x="4055745" y="1830070"/>
            <a:ext cx="0" cy="784225"/>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cxnSp>
        <p:nvCxnSpPr>
          <p:cNvPr id="83" name="直接箭头连接符 82"/>
          <p:cNvCxnSpPr/>
          <p:nvPr>
            <p:custDataLst>
              <p:tags r:id="rId14"/>
            </p:custDataLst>
          </p:nvPr>
        </p:nvCxnSpPr>
        <p:spPr>
          <a:xfrm>
            <a:off x="4055745" y="2478405"/>
            <a:ext cx="0" cy="784225"/>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52" name="文本框 51"/>
          <p:cNvSpPr txBox="1"/>
          <p:nvPr/>
        </p:nvSpPr>
        <p:spPr>
          <a:xfrm>
            <a:off x="2879725" y="2613660"/>
            <a:ext cx="2350770" cy="275590"/>
          </a:xfrm>
          <a:prstGeom prst="rect">
            <a:avLst/>
          </a:prstGeom>
          <a:solidFill>
            <a:schemeClr val="tx2"/>
          </a:solidFill>
        </p:spPr>
        <p:txBody>
          <a:bodyPr wrap="square" rtlCol="0">
            <a:spAutoFit/>
          </a:bodyPr>
          <a:p>
            <a:pPr algn="ctr"/>
            <a:r>
              <a:rPr lang="en-US" altLang="zh-CN" sz="1200"/>
              <a:t>DLT or not</a:t>
            </a:r>
            <a:endParaRPr lang="en-US" altLang="zh-CN" sz="1200"/>
          </a:p>
        </p:txBody>
      </p:sp>
      <p:sp>
        <p:nvSpPr>
          <p:cNvPr id="20" name="文本框 19"/>
          <p:cNvSpPr txBox="1"/>
          <p:nvPr>
            <p:custDataLst>
              <p:tags r:id="rId15"/>
            </p:custDataLst>
          </p:nvPr>
        </p:nvSpPr>
        <p:spPr>
          <a:xfrm>
            <a:off x="2880995" y="1689735"/>
            <a:ext cx="2349500" cy="275590"/>
          </a:xfrm>
          <a:prstGeom prst="rect">
            <a:avLst/>
          </a:prstGeom>
          <a:solidFill>
            <a:schemeClr val="accent1">
              <a:lumMod val="60000"/>
              <a:lumOff val="40000"/>
            </a:schemeClr>
          </a:solidFill>
        </p:spPr>
        <p:txBody>
          <a:bodyPr wrap="square" rtlCol="0">
            <a:spAutoFit/>
          </a:bodyPr>
          <a:p>
            <a:pPr algn="ctr"/>
            <a:r>
              <a:rPr lang="en-US" altLang="en-US" sz="1200"/>
              <a:t>5×</a:t>
            </a:r>
            <a:r>
              <a:rPr lang="en-US" altLang="zh-CN" sz="1200"/>
              <a:t> 10</a:t>
            </a:r>
            <a:r>
              <a:rPr lang="en-US" altLang="zh-CN" sz="1200" baseline="30000"/>
              <a:t>4</a:t>
            </a:r>
            <a:r>
              <a:rPr lang="en-US" altLang="zh-CN" sz="1200"/>
              <a:t> (</a:t>
            </a:r>
            <a:r>
              <a:rPr lang="en-US" altLang="en-US" sz="1200"/>
              <a:t>±3</a:t>
            </a:r>
            <a:r>
              <a:rPr lang="en-US" altLang="zh-CN" sz="1200"/>
              <a:t>0%)/kg </a:t>
            </a:r>
            <a:r>
              <a:rPr lang="en-US" altLang="zh-CN" sz="1200">
                <a:sym typeface="+mn-ea"/>
              </a:rPr>
              <a:t>(n = 3)</a:t>
            </a:r>
            <a:r>
              <a:rPr lang="en-US" altLang="zh-CN" sz="1200">
                <a:sym typeface="+mn-ea"/>
              </a:rPr>
              <a:t> </a:t>
            </a:r>
            <a:endParaRPr lang="en-US" altLang="zh-CN" sz="1200"/>
          </a:p>
        </p:txBody>
      </p:sp>
      <p:grpSp>
        <p:nvGrpSpPr>
          <p:cNvPr id="86" name="组合 85"/>
          <p:cNvGrpSpPr/>
          <p:nvPr/>
        </p:nvGrpSpPr>
        <p:grpSpPr>
          <a:xfrm rot="0">
            <a:off x="5283835" y="3459480"/>
            <a:ext cx="6093460" cy="1544320"/>
            <a:chOff x="7412" y="3367"/>
            <a:chExt cx="9679" cy="2565"/>
          </a:xfrm>
        </p:grpSpPr>
        <p:cxnSp>
          <p:nvCxnSpPr>
            <p:cNvPr id="88" name="直接连接符 87"/>
            <p:cNvCxnSpPr/>
            <p:nvPr/>
          </p:nvCxnSpPr>
          <p:spPr>
            <a:xfrm>
              <a:off x="17079" y="3897"/>
              <a:ext cx="9" cy="2018"/>
            </a:xfrm>
            <a:prstGeom prst="line">
              <a:avLst/>
            </a:prstGeom>
            <a:ln w="19050"/>
          </p:spPr>
          <p:style>
            <a:lnRef idx="2">
              <a:schemeClr val="accent1"/>
            </a:lnRef>
            <a:fillRef idx="0">
              <a:srgbClr val="FFFFFF"/>
            </a:fillRef>
            <a:effectRef idx="0">
              <a:srgbClr val="FFFFFF"/>
            </a:effectRef>
            <a:fontRef idx="minor">
              <a:schemeClr val="tx1"/>
            </a:fontRef>
          </p:style>
        </p:cxnSp>
        <p:grpSp>
          <p:nvGrpSpPr>
            <p:cNvPr id="89" name="组合 88"/>
            <p:cNvGrpSpPr/>
            <p:nvPr/>
          </p:nvGrpSpPr>
          <p:grpSpPr>
            <a:xfrm rot="0">
              <a:off x="7724" y="3844"/>
              <a:ext cx="1008" cy="1970"/>
              <a:chOff x="10268" y="2435"/>
              <a:chExt cx="1008" cy="1970"/>
            </a:xfrm>
          </p:grpSpPr>
          <p:cxnSp>
            <p:nvCxnSpPr>
              <p:cNvPr id="90" name="直接连接符 89"/>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91" name="直接箭头连接符 90"/>
              <p:cNvCxnSpPr/>
              <p:nvPr>
                <p:custDataLst>
                  <p:tags r:id="rId16"/>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92" name="文本框 91"/>
              <p:cNvSpPr txBox="1"/>
              <p:nvPr/>
            </p:nvSpPr>
            <p:spPr>
              <a:xfrm>
                <a:off x="10268" y="2435"/>
                <a:ext cx="832" cy="458"/>
              </a:xfrm>
              <a:prstGeom prst="rect">
                <a:avLst/>
              </a:prstGeom>
              <a:noFill/>
            </p:spPr>
            <p:txBody>
              <a:bodyPr wrap="square" rtlCol="0" anchor="t">
                <a:spAutoFit/>
              </a:bodyPr>
              <a:p>
                <a:r>
                  <a:rPr lang="en-US" altLang="zh-CN" sz="1200">
                    <a:sym typeface="+mn-ea"/>
                  </a:rPr>
                  <a:t>n=1</a:t>
                </a:r>
                <a:endParaRPr lang="en-US" altLang="zh-CN" sz="1200">
                  <a:sym typeface="+mn-ea"/>
                </a:endParaRPr>
              </a:p>
            </p:txBody>
          </p:sp>
          <p:sp>
            <p:nvSpPr>
              <p:cNvPr id="93" name="文本框 92"/>
              <p:cNvSpPr txBox="1"/>
              <p:nvPr/>
            </p:nvSpPr>
            <p:spPr>
              <a:xfrm>
                <a:off x="10268" y="3947"/>
                <a:ext cx="1008" cy="458"/>
              </a:xfrm>
              <a:prstGeom prst="rect">
                <a:avLst/>
              </a:prstGeom>
              <a:noFill/>
            </p:spPr>
            <p:txBody>
              <a:bodyPr wrap="square" rtlCol="0" anchor="t">
                <a:spAutoFit/>
              </a:bodyPr>
              <a:p>
                <a:r>
                  <a:rPr lang="en-US" altLang="zh-CN" sz="1200">
                    <a:sym typeface="+mn-ea"/>
                  </a:rPr>
                  <a:t>n&gt;1</a:t>
                </a:r>
                <a:endParaRPr lang="en-US" altLang="zh-CN" sz="1200">
                  <a:sym typeface="+mn-ea"/>
                </a:endParaRPr>
              </a:p>
            </p:txBody>
          </p:sp>
          <p:cxnSp>
            <p:nvCxnSpPr>
              <p:cNvPr id="94" name="直接箭头连接符 93"/>
              <p:cNvCxnSpPr/>
              <p:nvPr>
                <p:custDataLst>
                  <p:tags r:id="rId17"/>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sp>
          <p:nvSpPr>
            <p:cNvPr id="95" name="文本框 94"/>
            <p:cNvSpPr txBox="1"/>
            <p:nvPr/>
          </p:nvSpPr>
          <p:spPr>
            <a:xfrm>
              <a:off x="8359" y="4943"/>
              <a:ext cx="3703" cy="765"/>
            </a:xfrm>
            <a:prstGeom prst="rect">
              <a:avLst/>
            </a:prstGeom>
            <a:solidFill>
              <a:schemeClr val="tx2"/>
            </a:solidFill>
          </p:spPr>
          <p:txBody>
            <a:bodyPr wrap="square" rtlCol="0">
              <a:spAutoFit/>
            </a:bodyPr>
            <a:p>
              <a:pPr algn="ctr"/>
              <a:r>
                <a:rPr lang="en-US" altLang="zh-CN" sz="1200">
                  <a:sym typeface="+mn-ea"/>
                </a:rPr>
                <a:t>Clinical trial will</a:t>
              </a:r>
              <a:endParaRPr lang="en-US" altLang="zh-CN" sz="1200"/>
            </a:p>
            <a:p>
              <a:pPr algn="ctr"/>
              <a:r>
                <a:rPr lang="en-US" altLang="zh-CN" sz="1200">
                  <a:sym typeface="+mn-ea"/>
                </a:rPr>
                <a:t>be stopped</a:t>
              </a:r>
              <a:endParaRPr lang="en-US" altLang="zh-CN" sz="1200"/>
            </a:p>
          </p:txBody>
        </p:sp>
        <p:grpSp>
          <p:nvGrpSpPr>
            <p:cNvPr id="96" name="组合 95"/>
            <p:cNvGrpSpPr/>
            <p:nvPr/>
          </p:nvGrpSpPr>
          <p:grpSpPr>
            <a:xfrm rot="0">
              <a:off x="12382" y="3367"/>
              <a:ext cx="1008" cy="1970"/>
              <a:chOff x="10268" y="2435"/>
              <a:chExt cx="1008" cy="1970"/>
            </a:xfrm>
          </p:grpSpPr>
          <p:cxnSp>
            <p:nvCxnSpPr>
              <p:cNvPr id="97" name="直接连接符 96"/>
              <p:cNvCxnSpPr/>
              <p:nvPr/>
            </p:nvCxnSpPr>
            <p:spPr>
              <a:xfrm flipH="1" flipV="1">
                <a:off x="10393" y="2977"/>
                <a:ext cx="2" cy="938"/>
              </a:xfrm>
              <a:prstGeom prst="line">
                <a:avLst/>
              </a:prstGeom>
              <a:ln w="19050"/>
            </p:spPr>
            <p:style>
              <a:lnRef idx="2">
                <a:schemeClr val="accent1"/>
              </a:lnRef>
              <a:fillRef idx="0">
                <a:srgbClr val="FFFFFF"/>
              </a:fillRef>
              <a:effectRef idx="0">
                <a:srgbClr val="FFFFFF"/>
              </a:effectRef>
              <a:fontRef idx="minor">
                <a:schemeClr val="tx1"/>
              </a:fontRef>
            </p:style>
          </p:cxnSp>
          <p:cxnSp>
            <p:nvCxnSpPr>
              <p:cNvPr id="98" name="直接箭头连接符 97"/>
              <p:cNvCxnSpPr/>
              <p:nvPr>
                <p:custDataLst>
                  <p:tags r:id="rId18"/>
                </p:custDataLst>
              </p:nvPr>
            </p:nvCxnSpPr>
            <p:spPr>
              <a:xfrm flipV="1">
                <a:off x="10395" y="2966"/>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99" name="文本框 98"/>
              <p:cNvSpPr txBox="1"/>
              <p:nvPr/>
            </p:nvSpPr>
            <p:spPr>
              <a:xfrm>
                <a:off x="10268" y="2435"/>
                <a:ext cx="832" cy="458"/>
              </a:xfrm>
              <a:prstGeom prst="rect">
                <a:avLst/>
              </a:prstGeom>
              <a:noFill/>
            </p:spPr>
            <p:txBody>
              <a:bodyPr wrap="square" rtlCol="0" anchor="t">
                <a:spAutoFit/>
              </a:bodyPr>
              <a:p>
                <a:r>
                  <a:rPr lang="en-US" altLang="zh-CN" sz="1200">
                    <a:sym typeface="+mn-ea"/>
                  </a:rPr>
                  <a:t>n=0</a:t>
                </a:r>
                <a:endParaRPr lang="en-US" altLang="zh-CN" sz="1200">
                  <a:sym typeface="+mn-ea"/>
                </a:endParaRPr>
              </a:p>
            </p:txBody>
          </p:sp>
          <p:sp>
            <p:nvSpPr>
              <p:cNvPr id="100" name="文本框 99"/>
              <p:cNvSpPr txBox="1"/>
              <p:nvPr/>
            </p:nvSpPr>
            <p:spPr>
              <a:xfrm>
                <a:off x="10268" y="3947"/>
                <a:ext cx="1008" cy="458"/>
              </a:xfrm>
              <a:prstGeom prst="rect">
                <a:avLst/>
              </a:prstGeom>
              <a:noFill/>
            </p:spPr>
            <p:txBody>
              <a:bodyPr wrap="square" rtlCol="0" anchor="t">
                <a:spAutoFit/>
              </a:bodyPr>
              <a:p>
                <a:r>
                  <a:rPr lang="en-US" altLang="zh-CN" sz="1200">
                    <a:sym typeface="+mn-ea"/>
                  </a:rPr>
                  <a:t>n</a:t>
                </a:r>
                <a:r>
                  <a:rPr lang="zh-CN" altLang="en-US" sz="1200">
                    <a:latin typeface="Arial" panose="020B0604020202020204" pitchFamily="34" charset="0"/>
                    <a:cs typeface="Arial" panose="020B0604020202020204" pitchFamily="34" charset="0"/>
                    <a:sym typeface="+mn-ea"/>
                  </a:rPr>
                  <a:t>≥</a:t>
                </a:r>
                <a:r>
                  <a:rPr lang="en-US" altLang="zh-CN" sz="1200">
                    <a:sym typeface="+mn-ea"/>
                  </a:rPr>
                  <a:t>1</a:t>
                </a:r>
                <a:endParaRPr lang="en-US" altLang="zh-CN" sz="1200">
                  <a:sym typeface="+mn-ea"/>
                </a:endParaRPr>
              </a:p>
            </p:txBody>
          </p:sp>
          <p:cxnSp>
            <p:nvCxnSpPr>
              <p:cNvPr id="101" name="直接箭头连接符 100"/>
              <p:cNvCxnSpPr/>
              <p:nvPr>
                <p:custDataLst>
                  <p:tags r:id="rId19"/>
                </p:custDataLst>
              </p:nvPr>
            </p:nvCxnSpPr>
            <p:spPr>
              <a:xfrm flipV="1">
                <a:off x="10395" y="3904"/>
                <a:ext cx="508" cy="11"/>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grpSp>
        <p:cxnSp>
          <p:nvCxnSpPr>
            <p:cNvPr id="102" name="直接连接符 101"/>
            <p:cNvCxnSpPr/>
            <p:nvPr/>
          </p:nvCxnSpPr>
          <p:spPr>
            <a:xfrm>
              <a:off x="10739" y="4374"/>
              <a:ext cx="1748" cy="1"/>
            </a:xfrm>
            <a:prstGeom prst="line">
              <a:avLst/>
            </a:prstGeom>
            <a:ln w="19050"/>
          </p:spPr>
          <p:style>
            <a:lnRef idx="2">
              <a:schemeClr val="accent1"/>
            </a:lnRef>
            <a:fillRef idx="0">
              <a:srgbClr val="FFFFFF"/>
            </a:fillRef>
            <a:effectRef idx="0">
              <a:srgbClr val="FFFFFF"/>
            </a:effectRef>
            <a:fontRef idx="minor">
              <a:schemeClr val="tx1"/>
            </a:fontRef>
          </p:style>
        </p:cxnSp>
        <p:sp>
          <p:nvSpPr>
            <p:cNvPr id="103" name="文本框 102"/>
            <p:cNvSpPr txBox="1"/>
            <p:nvPr/>
          </p:nvSpPr>
          <p:spPr>
            <a:xfrm>
              <a:off x="8353" y="4018"/>
              <a:ext cx="3703" cy="765"/>
            </a:xfrm>
            <a:prstGeom prst="rect">
              <a:avLst/>
            </a:prstGeom>
            <a:solidFill>
              <a:schemeClr val="tx2"/>
            </a:solidFill>
          </p:spPr>
          <p:txBody>
            <a:bodyPr wrap="square" rtlCol="0">
              <a:spAutoFit/>
            </a:bodyPr>
            <a:p>
              <a:pPr algn="ctr"/>
              <a:r>
                <a:rPr lang="en-US" altLang="zh-CN" sz="1200"/>
                <a:t>3 additional subjects will be enrolled</a:t>
              </a:r>
              <a:endParaRPr lang="en-US" altLang="zh-CN" sz="1200"/>
            </a:p>
          </p:txBody>
        </p:sp>
        <p:sp>
          <p:nvSpPr>
            <p:cNvPr id="104" name="文本框 103"/>
            <p:cNvSpPr txBox="1"/>
            <p:nvPr/>
          </p:nvSpPr>
          <p:spPr>
            <a:xfrm>
              <a:off x="13009" y="4418"/>
              <a:ext cx="3703" cy="765"/>
            </a:xfrm>
            <a:prstGeom prst="rect">
              <a:avLst/>
            </a:prstGeom>
            <a:solidFill>
              <a:schemeClr val="tx2"/>
            </a:solidFill>
          </p:spPr>
          <p:txBody>
            <a:bodyPr wrap="square" rtlCol="0">
              <a:spAutoFit/>
            </a:bodyPr>
            <a:p>
              <a:pPr algn="ctr"/>
              <a:r>
                <a:rPr lang="en-US" altLang="zh-CN" sz="1200"/>
                <a:t>Clinical trial will</a:t>
              </a:r>
              <a:endParaRPr lang="en-US" altLang="zh-CN" sz="1200"/>
            </a:p>
            <a:p>
              <a:pPr algn="ctr"/>
              <a:r>
                <a:rPr lang="en-US" altLang="zh-CN" sz="1200"/>
                <a:t>be stopped</a:t>
              </a:r>
              <a:endParaRPr lang="en-US" altLang="zh-CN" sz="1200"/>
            </a:p>
          </p:txBody>
        </p:sp>
        <p:cxnSp>
          <p:nvCxnSpPr>
            <p:cNvPr id="105" name="直接箭头连接符 104"/>
            <p:cNvCxnSpPr/>
            <p:nvPr>
              <p:custDataLst>
                <p:tags r:id="rId20"/>
              </p:custDataLst>
            </p:nvPr>
          </p:nvCxnSpPr>
          <p:spPr>
            <a:xfrm flipH="1" flipV="1">
              <a:off x="7412" y="5924"/>
              <a:ext cx="9679" cy="8"/>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106" name="直接连接符 105"/>
            <p:cNvCxnSpPr/>
            <p:nvPr/>
          </p:nvCxnSpPr>
          <p:spPr>
            <a:xfrm>
              <a:off x="15331" y="3897"/>
              <a:ext cx="1748" cy="1"/>
            </a:xfrm>
            <a:prstGeom prst="line">
              <a:avLst/>
            </a:prstGeom>
            <a:ln w="19050"/>
          </p:spPr>
          <p:style>
            <a:lnRef idx="2">
              <a:schemeClr val="accent1"/>
            </a:lnRef>
            <a:fillRef idx="0">
              <a:srgbClr val="FFFFFF"/>
            </a:fillRef>
            <a:effectRef idx="0">
              <a:srgbClr val="FFFFFF"/>
            </a:effectRef>
            <a:fontRef idx="minor">
              <a:schemeClr val="tx1"/>
            </a:fontRef>
          </p:style>
        </p:cxnSp>
        <p:sp>
          <p:nvSpPr>
            <p:cNvPr id="107" name="文本框 106"/>
            <p:cNvSpPr txBox="1"/>
            <p:nvPr/>
          </p:nvSpPr>
          <p:spPr>
            <a:xfrm>
              <a:off x="13029" y="3675"/>
              <a:ext cx="3703" cy="458"/>
            </a:xfrm>
            <a:prstGeom prst="rect">
              <a:avLst/>
            </a:prstGeom>
            <a:solidFill>
              <a:schemeClr val="tx2"/>
            </a:solidFill>
          </p:spPr>
          <p:txBody>
            <a:bodyPr wrap="square" rtlCol="0">
              <a:spAutoFit/>
            </a:bodyPr>
            <a:p>
              <a:pPr algn="ctr"/>
              <a:r>
                <a:rPr lang="en-US" altLang="zh-CN" sz="1200">
                  <a:solidFill>
                    <a:schemeClr val="tx1"/>
                  </a:solidFill>
                  <a:sym typeface="+mn-ea"/>
                </a:rPr>
                <a:t>End of dose exploration</a:t>
              </a:r>
              <a:endParaRPr lang="en-US" altLang="zh-CN" sz="1200">
                <a:solidFill>
                  <a:schemeClr val="tx1"/>
                </a:solidFill>
              </a:endParaRPr>
            </a:p>
          </p:txBody>
        </p:sp>
      </p:grpSp>
      <p:cxnSp>
        <p:nvCxnSpPr>
          <p:cNvPr id="108" name="直接箭头连接符 107"/>
          <p:cNvCxnSpPr/>
          <p:nvPr>
            <p:custDataLst>
              <p:tags r:id="rId21"/>
            </p:custDataLst>
          </p:nvPr>
        </p:nvCxnSpPr>
        <p:spPr>
          <a:xfrm>
            <a:off x="4055745" y="3344545"/>
            <a:ext cx="0" cy="784225"/>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111" name="文本框 110"/>
          <p:cNvSpPr txBox="1"/>
          <p:nvPr/>
        </p:nvSpPr>
        <p:spPr>
          <a:xfrm>
            <a:off x="4055745" y="2964815"/>
            <a:ext cx="580390" cy="275590"/>
          </a:xfrm>
          <a:prstGeom prst="rect">
            <a:avLst/>
          </a:prstGeom>
          <a:noFill/>
        </p:spPr>
        <p:txBody>
          <a:bodyPr wrap="square" rtlCol="0" anchor="t">
            <a:spAutoFit/>
          </a:bodyPr>
          <a:p>
            <a:r>
              <a:rPr lang="en-US" altLang="zh-CN" sz="1200">
                <a:sym typeface="+mn-ea"/>
              </a:rPr>
              <a:t>n=0</a:t>
            </a:r>
            <a:endParaRPr lang="en-US" altLang="zh-CN" sz="1200">
              <a:sym typeface="+mn-ea"/>
            </a:endParaRPr>
          </a:p>
        </p:txBody>
      </p:sp>
      <p:sp>
        <p:nvSpPr>
          <p:cNvPr id="112" name="文本框 111"/>
          <p:cNvSpPr txBox="1"/>
          <p:nvPr/>
        </p:nvSpPr>
        <p:spPr>
          <a:xfrm>
            <a:off x="4138295" y="4502785"/>
            <a:ext cx="580390" cy="275590"/>
          </a:xfrm>
          <a:prstGeom prst="rect">
            <a:avLst/>
          </a:prstGeom>
          <a:noFill/>
        </p:spPr>
        <p:txBody>
          <a:bodyPr wrap="square" rtlCol="0" anchor="t">
            <a:spAutoFit/>
          </a:bodyPr>
          <a:p>
            <a:r>
              <a:rPr lang="en-US" altLang="zh-CN" sz="1200">
                <a:sym typeface="+mn-ea"/>
              </a:rPr>
              <a:t>n=0</a:t>
            </a:r>
            <a:endParaRPr lang="en-US" altLang="zh-CN" sz="1200">
              <a:sym typeface="+mn-ea"/>
            </a:endParaRPr>
          </a:p>
        </p:txBody>
      </p:sp>
      <p:cxnSp>
        <p:nvCxnSpPr>
          <p:cNvPr id="114" name="直接连接符 113"/>
          <p:cNvCxnSpPr/>
          <p:nvPr/>
        </p:nvCxnSpPr>
        <p:spPr>
          <a:xfrm>
            <a:off x="4450080" y="4311650"/>
            <a:ext cx="1109980" cy="635"/>
          </a:xfrm>
          <a:prstGeom prst="line">
            <a:avLst/>
          </a:prstGeom>
          <a:ln w="19050"/>
        </p:spPr>
        <p:style>
          <a:lnRef idx="2">
            <a:schemeClr val="accent1"/>
          </a:lnRef>
          <a:fillRef idx="0">
            <a:srgbClr val="FFFFFF"/>
          </a:fillRef>
          <a:effectRef idx="0">
            <a:srgbClr val="FFFFFF"/>
          </a:effectRef>
          <a:fontRef idx="minor">
            <a:schemeClr val="tx1"/>
          </a:fontRef>
        </p:style>
      </p:cxnSp>
      <p:sp>
        <p:nvSpPr>
          <p:cNvPr id="113" name="文本框 112"/>
          <p:cNvSpPr txBox="1"/>
          <p:nvPr/>
        </p:nvSpPr>
        <p:spPr>
          <a:xfrm>
            <a:off x="2879725" y="4169410"/>
            <a:ext cx="2350770" cy="275590"/>
          </a:xfrm>
          <a:prstGeom prst="rect">
            <a:avLst/>
          </a:prstGeom>
          <a:solidFill>
            <a:schemeClr val="tx2"/>
          </a:solidFill>
        </p:spPr>
        <p:txBody>
          <a:bodyPr wrap="square" rtlCol="0">
            <a:spAutoFit/>
          </a:bodyPr>
          <a:p>
            <a:pPr algn="ctr"/>
            <a:r>
              <a:rPr lang="en-US" altLang="zh-CN" sz="1200"/>
              <a:t>DLT or not</a:t>
            </a:r>
            <a:endParaRPr lang="en-US" altLang="zh-CN" sz="1200"/>
          </a:p>
        </p:txBody>
      </p:sp>
      <p:sp>
        <p:nvSpPr>
          <p:cNvPr id="21" name="文本框 20"/>
          <p:cNvSpPr txBox="1"/>
          <p:nvPr>
            <p:custDataLst>
              <p:tags r:id="rId22"/>
            </p:custDataLst>
          </p:nvPr>
        </p:nvSpPr>
        <p:spPr>
          <a:xfrm>
            <a:off x="2880995" y="475615"/>
            <a:ext cx="2350135" cy="275590"/>
          </a:xfrm>
          <a:prstGeom prst="rect">
            <a:avLst/>
          </a:prstGeom>
          <a:solidFill>
            <a:schemeClr val="accent1">
              <a:lumMod val="20000"/>
              <a:lumOff val="80000"/>
            </a:schemeClr>
          </a:solidFill>
        </p:spPr>
        <p:txBody>
          <a:bodyPr wrap="square" rtlCol="0">
            <a:spAutoFit/>
          </a:bodyPr>
          <a:p>
            <a:pPr algn="ctr"/>
            <a:r>
              <a:rPr lang="en-US" altLang="en-US" sz="1200"/>
              <a:t>1×</a:t>
            </a:r>
            <a:r>
              <a:rPr lang="en-US" altLang="zh-CN" sz="1200"/>
              <a:t> 10</a:t>
            </a:r>
            <a:r>
              <a:rPr lang="en-US" altLang="zh-CN" sz="1200" baseline="30000"/>
              <a:t>4</a:t>
            </a:r>
            <a:r>
              <a:rPr lang="en-US" altLang="zh-CN" sz="1200"/>
              <a:t> (</a:t>
            </a:r>
            <a:r>
              <a:rPr lang="en-US" altLang="en-US" sz="1200"/>
              <a:t>±3</a:t>
            </a:r>
            <a:r>
              <a:rPr lang="en-US" altLang="zh-CN" sz="1200"/>
              <a:t>0%)/kg (n = 3) </a:t>
            </a:r>
            <a:endParaRPr lang="en-US" altLang="zh-CN" sz="1200"/>
          </a:p>
        </p:txBody>
      </p:sp>
      <p:cxnSp>
        <p:nvCxnSpPr>
          <p:cNvPr id="116" name="直接箭头连接符 115"/>
          <p:cNvCxnSpPr/>
          <p:nvPr>
            <p:custDataLst>
              <p:tags r:id="rId23"/>
            </p:custDataLst>
          </p:nvPr>
        </p:nvCxnSpPr>
        <p:spPr>
          <a:xfrm>
            <a:off x="4055745" y="4479290"/>
            <a:ext cx="0" cy="311150"/>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118" name="圆角矩形 117"/>
          <p:cNvSpPr/>
          <p:nvPr/>
        </p:nvSpPr>
        <p:spPr>
          <a:xfrm>
            <a:off x="1158875" y="237490"/>
            <a:ext cx="10449560" cy="549529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20" name="直接箭头连接符 119"/>
          <p:cNvCxnSpPr/>
          <p:nvPr>
            <p:custDataLst>
              <p:tags r:id="rId24"/>
            </p:custDataLst>
          </p:nvPr>
        </p:nvCxnSpPr>
        <p:spPr>
          <a:xfrm>
            <a:off x="4055745" y="5254625"/>
            <a:ext cx="0" cy="784225"/>
          </a:xfrm>
          <a:prstGeom prst="straightConnector1">
            <a:avLst/>
          </a:prstGeom>
          <a:ln w="19050">
            <a:solidFill>
              <a:srgbClr val="5A9197"/>
            </a:solidFill>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custDataLst>
              <p:tags r:id="rId25"/>
            </p:custDataLst>
          </p:nvPr>
        </p:nvSpPr>
        <p:spPr>
          <a:xfrm>
            <a:off x="2889250" y="3256915"/>
            <a:ext cx="2348865" cy="275590"/>
          </a:xfrm>
          <a:prstGeom prst="rect">
            <a:avLst/>
          </a:prstGeom>
          <a:solidFill>
            <a:schemeClr val="accent1">
              <a:lumMod val="75000"/>
            </a:schemeClr>
          </a:solidFill>
        </p:spPr>
        <p:txBody>
          <a:bodyPr wrap="square" rtlCol="0">
            <a:spAutoFit/>
          </a:bodyPr>
          <a:p>
            <a:pPr algn="ctr"/>
            <a:r>
              <a:rPr lang="en-US" altLang="en-US" sz="1200">
                <a:solidFill>
                  <a:schemeClr val="bg1"/>
                </a:solidFill>
              </a:rPr>
              <a:t>1×</a:t>
            </a:r>
            <a:r>
              <a:rPr lang="en-US" altLang="zh-CN" sz="1200">
                <a:solidFill>
                  <a:schemeClr val="bg1"/>
                </a:solidFill>
              </a:rPr>
              <a:t> 10</a:t>
            </a:r>
            <a:r>
              <a:rPr lang="en-US" altLang="zh-CN" sz="1200" baseline="30000">
                <a:solidFill>
                  <a:schemeClr val="bg1"/>
                </a:solidFill>
              </a:rPr>
              <a:t>5</a:t>
            </a:r>
            <a:r>
              <a:rPr lang="en-US" altLang="zh-CN" sz="1200">
                <a:solidFill>
                  <a:schemeClr val="bg1"/>
                </a:solidFill>
              </a:rPr>
              <a:t> (</a:t>
            </a:r>
            <a:r>
              <a:rPr lang="en-US" altLang="en-US" sz="1200">
                <a:solidFill>
                  <a:schemeClr val="bg1"/>
                </a:solidFill>
              </a:rPr>
              <a:t>±3</a:t>
            </a:r>
            <a:r>
              <a:rPr lang="en-US" altLang="zh-CN" sz="1200">
                <a:solidFill>
                  <a:schemeClr val="bg1"/>
                </a:solidFill>
              </a:rPr>
              <a:t>0%)/kg (n = 3)</a:t>
            </a:r>
            <a:r>
              <a:rPr lang="en-US" altLang="zh-CN" sz="1200">
                <a:solidFill>
                  <a:schemeClr val="bg1"/>
                </a:solidFill>
                <a:sym typeface="+mn-ea"/>
              </a:rPr>
              <a:t> </a:t>
            </a:r>
            <a:endParaRPr lang="en-US" altLang="zh-CN" sz="1200">
              <a:solidFill>
                <a:schemeClr val="bg1"/>
              </a:solidFill>
              <a:sym typeface="+mn-ea"/>
            </a:endParaRPr>
          </a:p>
        </p:txBody>
      </p:sp>
      <p:sp>
        <p:nvSpPr>
          <p:cNvPr id="109" name="文本框 108"/>
          <p:cNvSpPr txBox="1"/>
          <p:nvPr>
            <p:custDataLst>
              <p:tags r:id="rId26"/>
            </p:custDataLst>
          </p:nvPr>
        </p:nvSpPr>
        <p:spPr>
          <a:xfrm>
            <a:off x="2880360" y="4790440"/>
            <a:ext cx="2403475" cy="711835"/>
          </a:xfrm>
          <a:prstGeom prst="rect">
            <a:avLst/>
          </a:prstGeom>
          <a:solidFill>
            <a:schemeClr val="accent1">
              <a:lumMod val="50000"/>
            </a:schemeClr>
          </a:solidFill>
        </p:spPr>
        <p:txBody>
          <a:bodyPr wrap="square" rtlCol="0">
            <a:noAutofit/>
          </a:bodyPr>
          <a:p>
            <a:pPr algn="ctr"/>
            <a:r>
              <a:rPr lang="en-US" altLang="zh-CN" sz="1200">
                <a:solidFill>
                  <a:schemeClr val="bg1"/>
                </a:solidFill>
                <a:sym typeface="+mn-ea"/>
              </a:rPr>
              <a:t>End of dose exploration  in phase Ia, selection of appropriate dose for phase Ib </a:t>
            </a:r>
            <a:endParaRPr lang="en-US" altLang="zh-CN" sz="1200">
              <a:solidFill>
                <a:schemeClr val="bg1"/>
              </a:solidFill>
              <a:sym typeface="+mn-ea"/>
            </a:endParaRPr>
          </a:p>
        </p:txBody>
      </p:sp>
    </p:spTree>
    <p:custDataLst>
      <p:tags r:id="rId2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文本框 5"/>
          <p:cNvSpPr txBox="1"/>
          <p:nvPr/>
        </p:nvSpPr>
        <p:spPr>
          <a:xfrm>
            <a:off x="4870291" y="-9724548"/>
            <a:ext cx="5080000" cy="337185"/>
          </a:xfrm>
          <a:prstGeom prst="rect">
            <a:avLst/>
          </a:prstGeom>
        </p:spPr>
        <p:txBody>
          <a:bodyPr>
            <a:spAutoFit/>
          </a:bodyPr>
          <a:p>
            <a:pPr marL="0" indent="0" algn="l"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p:txBody>
      </p:sp>
      <p:sp>
        <p:nvSpPr>
          <p:cNvPr id="31" name="文本框 30"/>
          <p:cNvSpPr txBox="1"/>
          <p:nvPr/>
        </p:nvSpPr>
        <p:spPr>
          <a:xfrm>
            <a:off x="4870291" y="17349307"/>
            <a:ext cx="5080000" cy="706755"/>
          </a:xfrm>
          <a:prstGeom prst="rect">
            <a:avLst/>
          </a:prstGeom>
        </p:spPr>
        <p:txBody>
          <a:bodyPr>
            <a:spAutoFit/>
          </a:bodyPr>
          <a:p>
            <a:endParaRPr lang="en-US" altLang="zh-CN" sz="2400"/>
          </a:p>
          <a:p>
            <a:pPr marL="0" indent="0" algn="l"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p:txBody>
      </p:sp>
      <p:sp>
        <p:nvSpPr>
          <p:cNvPr id="2" name="文本框 1"/>
          <p:cNvSpPr txBox="1"/>
          <p:nvPr/>
        </p:nvSpPr>
        <p:spPr>
          <a:xfrm>
            <a:off x="563880" y="6038215"/>
            <a:ext cx="11064240" cy="583565"/>
          </a:xfrm>
          <a:prstGeom prst="rect">
            <a:avLst/>
          </a:prstGeom>
          <a:noFill/>
        </p:spPr>
        <p:txBody>
          <a:bodyPr wrap="square" rtlCol="0" anchor="t">
            <a:spAutoFit/>
          </a:bodyPr>
          <a:p>
            <a:pPr algn="ctr"/>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a:t>
            </a:r>
            <a:r>
              <a:rPr lang="en-US" altLang="zh-CN" sz="1600">
                <a:latin typeface="Times New Roman" panose="02020603050405020304" charset="0"/>
                <a:cs typeface="Times New Roman" panose="02020603050405020304" charset="0"/>
                <a:sym typeface="+mn-ea"/>
              </a:rPr>
              <a:t>S6     </a:t>
            </a:r>
            <a:r>
              <a:rPr lang="en-US" altLang="zh-CN" sz="1600">
                <a:latin typeface="Times New Roman" panose="02020603050405020304" charset="0"/>
                <a:cs typeface="Times New Roman" panose="02020603050405020304" charset="0"/>
              </a:rPr>
              <a:t>Biomarkers in the Serum.</a:t>
            </a:r>
            <a:endParaRPr lang="en-US" altLang="zh-CN" sz="1600">
              <a:latin typeface="Times New Roman" panose="02020603050405020304" charset="0"/>
              <a:cs typeface="Times New Roman" panose="02020603050405020304" charset="0"/>
            </a:endParaRPr>
          </a:p>
          <a:p>
            <a:pPr algn="ctr"/>
            <a:r>
              <a:rPr lang="en-US" altLang="zh-CN" sz="1600">
                <a:latin typeface="Times New Roman" panose="02020603050405020304" charset="0"/>
                <a:cs typeface="Times New Roman" panose="02020603050405020304" charset="0"/>
              </a:rPr>
              <a:t> Shown are the levels of biomarkers in serum of individual patients, as determined by flow cytometry. </a:t>
            </a:r>
            <a:endParaRPr lang="en-US" altLang="zh-CN" sz="1600">
              <a:latin typeface="Times New Roman" panose="02020603050405020304" charset="0"/>
              <a:cs typeface="Times New Roman" panose="02020603050405020304" charset="0"/>
            </a:endParaRPr>
          </a:p>
        </p:txBody>
      </p:sp>
      <p:grpSp>
        <p:nvGrpSpPr>
          <p:cNvPr id="10" name="组合 9"/>
          <p:cNvGrpSpPr/>
          <p:nvPr/>
        </p:nvGrpSpPr>
        <p:grpSpPr>
          <a:xfrm>
            <a:off x="1915160" y="258445"/>
            <a:ext cx="8748395" cy="5603875"/>
            <a:chOff x="3016" y="865"/>
            <a:chExt cx="13777" cy="8825"/>
          </a:xfrm>
        </p:grpSpPr>
        <p:sp>
          <p:nvSpPr>
            <p:cNvPr id="9" name="文本框 8"/>
            <p:cNvSpPr txBox="1"/>
            <p:nvPr/>
          </p:nvSpPr>
          <p:spPr>
            <a:xfrm>
              <a:off x="7490" y="4371"/>
              <a:ext cx="6803" cy="4535"/>
            </a:xfrm>
            <a:prstGeom prst="rect">
              <a:avLst/>
            </a:prstGeom>
          </p:spPr>
          <p:txBody>
            <a:bodyPr>
              <a:noAutofit/>
            </a:bodyPr>
            <a:p>
              <a:endParaRPr lang="en-US" altLang="zh-CN" sz="2600"/>
            </a:p>
            <a:p>
              <a:pPr marL="0" indent="0" algn="just"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a:p>
              <a:pPr marL="0" indent="0" algn="just"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p:txBody>
        </p:sp>
        <p:pic>
          <p:nvPicPr>
            <p:cNvPr id="11" name="图片 10"/>
            <p:cNvPicPr/>
            <p:nvPr/>
          </p:nvPicPr>
          <p:blipFill>
            <a:blip r:embed="rId1"/>
            <a:stretch>
              <a:fillRect/>
            </a:stretch>
          </p:blipFill>
          <p:spPr>
            <a:xfrm>
              <a:off x="9990" y="865"/>
              <a:ext cx="6803" cy="4535"/>
            </a:xfrm>
            <a:prstGeom prst="rect">
              <a:avLst/>
            </a:prstGeom>
          </p:spPr>
        </p:pic>
        <p:pic>
          <p:nvPicPr>
            <p:cNvPr id="17" name="图片 16"/>
            <p:cNvPicPr/>
            <p:nvPr/>
          </p:nvPicPr>
          <p:blipFill>
            <a:blip r:embed="rId2"/>
            <a:stretch>
              <a:fillRect/>
            </a:stretch>
          </p:blipFill>
          <p:spPr>
            <a:xfrm>
              <a:off x="3198" y="5400"/>
              <a:ext cx="6720" cy="4290"/>
            </a:xfrm>
            <a:prstGeom prst="rect">
              <a:avLst/>
            </a:prstGeom>
          </p:spPr>
        </p:pic>
        <p:pic>
          <p:nvPicPr>
            <p:cNvPr id="2087500354" name="图片 30" descr="图表, 直方图&#10;&#10;AI 生成的内容可能不正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135" y="5400"/>
              <a:ext cx="6658" cy="4290"/>
            </a:xfrm>
            <a:prstGeom prst="rect">
              <a:avLst/>
            </a:prstGeom>
            <a:noFill/>
            <a:ln>
              <a:noFill/>
            </a:ln>
          </p:spPr>
        </p:pic>
        <p:pic>
          <p:nvPicPr>
            <p:cNvPr id="35" name="图片 34"/>
            <p:cNvPicPr/>
            <p:nvPr/>
          </p:nvPicPr>
          <p:blipFill>
            <a:blip r:embed="rId4"/>
            <a:stretch>
              <a:fillRect/>
            </a:stretch>
          </p:blipFill>
          <p:spPr>
            <a:xfrm>
              <a:off x="3115" y="865"/>
              <a:ext cx="6803" cy="4535"/>
            </a:xfrm>
            <a:prstGeom prst="rect">
              <a:avLst/>
            </a:prstGeom>
          </p:spPr>
        </p:pic>
        <p:sp>
          <p:nvSpPr>
            <p:cNvPr id="3" name="文本框 2"/>
            <p:cNvSpPr txBox="1"/>
            <p:nvPr/>
          </p:nvSpPr>
          <p:spPr>
            <a:xfrm rot="16200000">
              <a:off x="1799" y="2916"/>
              <a:ext cx="2870" cy="434"/>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22 (pg/ml)</a:t>
              </a:r>
              <a:endParaRPr lang="en-US" altLang="zh-CN" sz="1200">
                <a:latin typeface="Times New Roman" panose="02020603050405020304" charset="0"/>
                <a:cs typeface="Times New Roman" panose="02020603050405020304" charset="0"/>
              </a:endParaRPr>
            </a:p>
          </p:txBody>
        </p:sp>
        <p:sp>
          <p:nvSpPr>
            <p:cNvPr id="4" name="文本框 3"/>
            <p:cNvSpPr txBox="1"/>
            <p:nvPr/>
          </p:nvSpPr>
          <p:spPr>
            <a:xfrm rot="16200000">
              <a:off x="8397" y="7041"/>
              <a:ext cx="3620" cy="434"/>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Tumor Necrosis Factor  </a:t>
              </a:r>
              <a:r>
                <a:rPr lang="en-US" altLang="zh-CN" sz="1200">
                  <a:latin typeface="Arial" panose="020B0604020202020204" pitchFamily="34" charset="0"/>
                  <a:cs typeface="Arial" panose="020B0604020202020204" pitchFamily="34" charset="0"/>
                </a:rPr>
                <a:t>β </a:t>
              </a:r>
              <a:r>
                <a:rPr lang="en-US" altLang="zh-CN" sz="1200">
                  <a:latin typeface="Times New Roman" panose="02020603050405020304" charset="0"/>
                  <a:cs typeface="Times New Roman" panose="02020603050405020304" charset="0"/>
                </a:rPr>
                <a:t>(pg/ml)</a:t>
              </a:r>
              <a:endParaRPr lang="en-US" altLang="zh-CN" sz="1200">
                <a:latin typeface="Times New Roman" panose="02020603050405020304" charset="0"/>
                <a:cs typeface="Times New Roman" panose="02020603050405020304" charset="0"/>
              </a:endParaRPr>
            </a:p>
          </p:txBody>
        </p:sp>
        <p:sp>
          <p:nvSpPr>
            <p:cNvPr id="5" name="文本框 4"/>
            <p:cNvSpPr txBox="1"/>
            <p:nvPr/>
          </p:nvSpPr>
          <p:spPr>
            <a:xfrm rot="16200000">
              <a:off x="8700" y="2630"/>
              <a:ext cx="2870" cy="434"/>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Interferon </a:t>
              </a:r>
              <a:r>
                <a:rPr lang="en-US" altLang="zh-CN" sz="1200">
                  <a:latin typeface="微软雅黑" panose="020B0503020204020204" charset="-122"/>
                  <a:ea typeface="微软雅黑" panose="020B0503020204020204" charset="-122"/>
                  <a:cs typeface="Times New Roman" panose="02020603050405020304" charset="0"/>
                </a:rPr>
                <a:t>γ</a:t>
              </a:r>
              <a:r>
                <a:rPr lang="en-US" altLang="zh-CN" sz="1200">
                  <a:latin typeface="Times New Roman" panose="02020603050405020304" charset="0"/>
                  <a:cs typeface="Times New Roman" panose="02020603050405020304" charset="0"/>
                </a:rPr>
                <a:t> (pg/ml)</a:t>
              </a:r>
              <a:endParaRPr lang="en-US" altLang="zh-CN" sz="1200">
                <a:latin typeface="Times New Roman" panose="02020603050405020304" charset="0"/>
                <a:cs typeface="Times New Roman" panose="02020603050405020304" charset="0"/>
              </a:endParaRPr>
            </a:p>
          </p:txBody>
        </p:sp>
        <p:sp>
          <p:nvSpPr>
            <p:cNvPr id="7" name="文本框 6"/>
            <p:cNvSpPr txBox="1"/>
            <p:nvPr/>
          </p:nvSpPr>
          <p:spPr>
            <a:xfrm rot="16200000">
              <a:off x="1204" y="6821"/>
              <a:ext cx="4059" cy="434"/>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Tumor Necrosis Factor </a:t>
              </a:r>
              <a:r>
                <a:rPr lang="en-US" altLang="zh-CN" sz="1200">
                  <a:latin typeface="Arial" panose="020B0604020202020204" pitchFamily="34" charset="0"/>
                  <a:cs typeface="Arial" panose="020B0604020202020204" pitchFamily="34" charset="0"/>
                </a:rPr>
                <a:t>α</a:t>
              </a:r>
              <a:r>
                <a:rPr lang="en-US" altLang="zh-CN" sz="1200">
                  <a:latin typeface="Times New Roman" panose="02020603050405020304" charset="0"/>
                  <a:cs typeface="Times New Roman" panose="02020603050405020304" charset="0"/>
                </a:rPr>
                <a:t> (pg/ml)</a:t>
              </a:r>
              <a:endParaRPr lang="en-US" altLang="zh-CN" sz="1200">
                <a:latin typeface="Times New Roman" panose="02020603050405020304" charset="0"/>
                <a:cs typeface="Times New Roman" panose="02020603050405020304" charset="0"/>
              </a:endParaRPr>
            </a:p>
          </p:txBody>
        </p:sp>
      </p:gr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 name="文本框 7"/>
          <p:cNvSpPr txBox="1"/>
          <p:nvPr/>
        </p:nvSpPr>
        <p:spPr>
          <a:xfrm>
            <a:off x="490220" y="5814695"/>
            <a:ext cx="11064240" cy="1076325"/>
          </a:xfrm>
          <a:prstGeom prst="rect">
            <a:avLst/>
          </a:prstGeom>
          <a:noFill/>
        </p:spPr>
        <p:txBody>
          <a:bodyPr wrap="square" rtlCol="0" anchor="t">
            <a:spAutoFit/>
          </a:bodyPr>
          <a:p>
            <a:pPr algn="ctr"/>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.S7     </a:t>
            </a:r>
            <a:r>
              <a:rPr lang="en-US" altLang="zh-CN" sz="1600">
                <a:latin typeface="Times New Roman" panose="02020603050405020304" charset="0"/>
                <a:cs typeface="Times New Roman" panose="02020603050405020304" charset="0"/>
              </a:rPr>
              <a:t>Different T Cell Subpopulations in the Peripheral Blood.</a:t>
            </a:r>
            <a:endParaRPr lang="en-US" altLang="zh-CN" sz="1600">
              <a:latin typeface="Times New Roman" panose="02020603050405020304" charset="0"/>
              <a:cs typeface="Times New Roman" panose="02020603050405020304" charset="0"/>
            </a:endParaRPr>
          </a:p>
          <a:p>
            <a:pPr algn="ctr"/>
            <a:r>
              <a:rPr lang="en-US" altLang="zh-CN" sz="1600">
                <a:latin typeface="Times New Roman" panose="02020603050405020304" charset="0"/>
                <a:cs typeface="Times New Roman" panose="02020603050405020304" charset="0"/>
              </a:rPr>
              <a:t> Absolute numbers of CD7-CD3+CD4+, CD7+CD3+CD4+, CD7-CD3+CD8+ and CD7+CD3+CD8+ T cells at different time points since CAR T cell infusion in the peripheral blood of individual patients, as determined by flow cytometry.CAR T and leukemia cells were excluded in this analysis.</a:t>
            </a:r>
            <a:endParaRPr lang="en-US" altLang="zh-CN" sz="1600">
              <a:latin typeface="Times New Roman" panose="02020603050405020304" charset="0"/>
              <a:cs typeface="Times New Roman" panose="02020603050405020304" charset="0"/>
            </a:endParaRPr>
          </a:p>
        </p:txBody>
      </p:sp>
      <p:grpSp>
        <p:nvGrpSpPr>
          <p:cNvPr id="2" name="组合 1"/>
          <p:cNvGrpSpPr/>
          <p:nvPr/>
        </p:nvGrpSpPr>
        <p:grpSpPr>
          <a:xfrm>
            <a:off x="1783715" y="661035"/>
            <a:ext cx="8420100" cy="5101590"/>
            <a:chOff x="2809" y="1334"/>
            <a:chExt cx="13260" cy="8034"/>
          </a:xfrm>
        </p:grpSpPr>
        <p:pic>
          <p:nvPicPr>
            <p:cNvPr id="7" name="图片 6"/>
            <p:cNvPicPr/>
            <p:nvPr/>
          </p:nvPicPr>
          <p:blipFill>
            <a:blip r:embed="rId1"/>
            <a:srcRect t="5568" r="27518"/>
            <a:stretch>
              <a:fillRect/>
            </a:stretch>
          </p:blipFill>
          <p:spPr>
            <a:xfrm>
              <a:off x="2809" y="1434"/>
              <a:ext cx="6236" cy="3969"/>
            </a:xfrm>
            <a:prstGeom prst="rect">
              <a:avLst/>
            </a:prstGeom>
          </p:spPr>
        </p:pic>
        <p:pic>
          <p:nvPicPr>
            <p:cNvPr id="10" name="图片 9"/>
            <p:cNvPicPr/>
            <p:nvPr/>
          </p:nvPicPr>
          <p:blipFill>
            <a:blip r:embed="rId2"/>
            <a:srcRect t="3124" r="27518"/>
            <a:stretch>
              <a:fillRect/>
            </a:stretch>
          </p:blipFill>
          <p:spPr>
            <a:xfrm>
              <a:off x="2809" y="5305"/>
              <a:ext cx="6236" cy="3969"/>
            </a:xfrm>
            <a:prstGeom prst="rect">
              <a:avLst/>
            </a:prstGeom>
          </p:spPr>
        </p:pic>
        <p:pic>
          <p:nvPicPr>
            <p:cNvPr id="12" name="图片 11"/>
            <p:cNvPicPr/>
            <p:nvPr/>
          </p:nvPicPr>
          <p:blipFill>
            <a:blip r:embed="rId3"/>
            <a:srcRect t="3049" r="27486"/>
            <a:stretch>
              <a:fillRect/>
            </a:stretch>
          </p:blipFill>
          <p:spPr>
            <a:xfrm>
              <a:off x="9833" y="1334"/>
              <a:ext cx="6236" cy="3969"/>
            </a:xfrm>
            <a:prstGeom prst="rect">
              <a:avLst/>
            </a:prstGeom>
          </p:spPr>
        </p:pic>
        <p:pic>
          <p:nvPicPr>
            <p:cNvPr id="13" name="图片 12"/>
            <p:cNvPicPr/>
            <p:nvPr/>
          </p:nvPicPr>
          <p:blipFill>
            <a:blip r:embed="rId4"/>
            <a:srcRect t="5341" r="27486"/>
            <a:stretch>
              <a:fillRect/>
            </a:stretch>
          </p:blipFill>
          <p:spPr>
            <a:xfrm>
              <a:off x="9833" y="5400"/>
              <a:ext cx="6236" cy="3969"/>
            </a:xfrm>
            <a:prstGeom prst="rect">
              <a:avLst/>
            </a:prstGeom>
          </p:spPr>
        </p:pic>
      </p:gr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3" name="组合 2"/>
          <p:cNvGrpSpPr/>
          <p:nvPr/>
        </p:nvGrpSpPr>
        <p:grpSpPr>
          <a:xfrm>
            <a:off x="577215" y="752475"/>
            <a:ext cx="11031220" cy="3996690"/>
            <a:chOff x="909" y="2498"/>
            <a:chExt cx="17102" cy="4982"/>
          </a:xfrm>
        </p:grpSpPr>
        <p:pic>
          <p:nvPicPr>
            <p:cNvPr id="577742027" name="图片 25" descr="图表&#10;&#10;AI 生成的内容可能不正确。"/>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909" y="2498"/>
              <a:ext cx="8306" cy="4983"/>
            </a:xfrm>
            <a:prstGeom prst="rect">
              <a:avLst/>
            </a:prstGeom>
            <a:noFill/>
            <a:ln>
              <a:noFill/>
            </a:ln>
          </p:spPr>
        </p:pic>
        <p:pic>
          <p:nvPicPr>
            <p:cNvPr id="1273325400" name="图片 26" descr="图表, 折线图&#10;&#10;AI 生成的内容可能不正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705" y="2498"/>
              <a:ext cx="8306" cy="4983"/>
            </a:xfrm>
            <a:prstGeom prst="rect">
              <a:avLst/>
            </a:prstGeom>
            <a:noFill/>
            <a:ln>
              <a:noFill/>
            </a:ln>
          </p:spPr>
        </p:pic>
      </p:grpSp>
      <p:sp>
        <p:nvSpPr>
          <p:cNvPr id="8" name="文本框 7"/>
          <p:cNvSpPr txBox="1"/>
          <p:nvPr/>
        </p:nvSpPr>
        <p:spPr>
          <a:xfrm>
            <a:off x="673735" y="5539740"/>
            <a:ext cx="11064240" cy="737235"/>
          </a:xfrm>
          <a:prstGeom prst="rect">
            <a:avLst/>
          </a:prstGeom>
          <a:noFill/>
        </p:spPr>
        <p:txBody>
          <a:bodyPr wrap="square" rtlCol="0" anchor="t">
            <a:spAutoFit/>
          </a:bodyPr>
          <a:p>
            <a:pPr algn="ctr"/>
            <a:r>
              <a:rPr lang="en-US" altLang="zh-CN" sz="1400">
                <a:latin typeface="Times New Roman" panose="02020603050405020304" charset="0"/>
                <a:cs typeface="Times New Roman" panose="02020603050405020304" charset="0"/>
                <a:sym typeface="+mn-ea"/>
              </a:rPr>
              <a:t>Supplementary Fig  Pharmacokinetic profiles of CAR-T cells in patients with severe CRS</a:t>
            </a:r>
            <a:r>
              <a:rPr lang="en-US" altLang="zh-CN" sz="1400">
                <a:latin typeface="Times New Roman" panose="02020603050405020304" charset="0"/>
                <a:cs typeface="Times New Roman" panose="02020603050405020304" charset="0"/>
                <a:sym typeface="+mn-ea"/>
              </a:rPr>
              <a:t>(Pt 010,012)</a:t>
            </a:r>
            <a:r>
              <a:rPr lang="en-US" altLang="zh-CN" sz="1400">
                <a:latin typeface="Times New Roman" panose="02020603050405020304" charset="0"/>
                <a:cs typeface="Times New Roman" panose="02020603050405020304" charset="0"/>
                <a:sym typeface="+mn-ea"/>
              </a:rPr>
              <a:t> and ICANS(Pt 010,026), with each patient represented by a distinct color. </a:t>
            </a:r>
            <a:r>
              <a:rPr lang="en-US" altLang="zh-CN" sz="1400">
                <a:latin typeface="Times New Roman" panose="02020603050405020304" charset="0"/>
                <a:cs typeface="Times New Roman" panose="02020603050405020304" charset="0"/>
              </a:rPr>
              <a:t> (A) The kinetics of CAR-T cells in the peripheral blood of individual patients, as determined by flow cytometry. (B) The kinetics of CAR transgene copies per microgram of  genomic DNA of PBMCs in individual patients, as determined by PCR. </a:t>
            </a:r>
            <a:endParaRPr lang="en-US" altLang="zh-CN" sz="1400">
              <a:latin typeface="Times New Roman" panose="02020603050405020304" charset="0"/>
              <a:cs typeface="Times New Roman" panose="02020603050405020304" charset="0"/>
            </a:endParaRPr>
          </a:p>
        </p:txBody>
      </p:sp>
      <p:sp>
        <p:nvSpPr>
          <p:cNvPr id="4" name="文本框 3"/>
          <p:cNvSpPr txBox="1"/>
          <p:nvPr/>
        </p:nvSpPr>
        <p:spPr>
          <a:xfrm>
            <a:off x="1262380" y="4904740"/>
            <a:ext cx="10475595" cy="337185"/>
          </a:xfrm>
          <a:prstGeom prst="rect">
            <a:avLst/>
          </a:prstGeom>
          <a:noFill/>
        </p:spPr>
        <p:txBody>
          <a:bodyPr wrap="square" rtlCol="0" anchor="t">
            <a:spAutoFit/>
          </a:bodyPr>
          <a:p>
            <a:pPr algn="l"/>
            <a:r>
              <a:rPr lang="en-US" altLang="zh-CN" sz="1600">
                <a:latin typeface="Times New Roman" panose="02020603050405020304" charset="0"/>
                <a:cs typeface="Times New Roman" panose="02020603050405020304" charset="0"/>
              </a:rPr>
              <a:t>                                       (A)                                                                                                           (B)</a:t>
            </a:r>
            <a:endParaRPr lang="en-US" altLang="zh-CN" sz="16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844550" y="266700"/>
            <a:ext cx="6096000" cy="64516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Pt033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Before treatment (PET/CT)</a:t>
            </a:r>
            <a:endParaRPr lang="zh-CN" altLang="en-US">
              <a:latin typeface="Times New Roman" panose="02020603050405020304" charset="0"/>
              <a:cs typeface="Times New Roman" panose="02020603050405020304" charset="0"/>
            </a:endParaRPr>
          </a:p>
        </p:txBody>
      </p:sp>
      <p:grpSp>
        <p:nvGrpSpPr>
          <p:cNvPr id="42" name="组合 41"/>
          <p:cNvGrpSpPr/>
          <p:nvPr/>
        </p:nvGrpSpPr>
        <p:grpSpPr>
          <a:xfrm>
            <a:off x="843280" y="1085850"/>
            <a:ext cx="10518140" cy="4787265"/>
            <a:chOff x="1365" y="924"/>
            <a:chExt cx="16564" cy="7539"/>
          </a:xfrm>
        </p:grpSpPr>
        <p:sp>
          <p:nvSpPr>
            <p:cNvPr id="3" name="文本框 2"/>
            <p:cNvSpPr txBox="1"/>
            <p:nvPr/>
          </p:nvSpPr>
          <p:spPr>
            <a:xfrm>
              <a:off x="1367" y="4473"/>
              <a:ext cx="9600" cy="58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Day 28</a:t>
              </a:r>
              <a:r>
                <a:rPr lang="en-US" altLang="zh-CN">
                  <a:latin typeface="Times New Roman" panose="02020603050405020304" charset="0"/>
                  <a:cs typeface="Times New Roman" panose="02020603050405020304" charset="0"/>
                  <a:sym typeface="+mn-ea"/>
                </a:rPr>
                <a:t>(PET/CT)</a:t>
              </a:r>
              <a:r>
                <a:rPr lang="en-US" altLang="zh-CN">
                  <a:latin typeface="Times New Roman" panose="02020603050405020304" charset="0"/>
                  <a:cs typeface="Times New Roman" panose="02020603050405020304" charset="0"/>
                </a:rPr>
                <a:t> </a:t>
              </a:r>
              <a:endParaRPr lang="zh-CN" altLang="en-US">
                <a:latin typeface="Times New Roman" panose="02020603050405020304" charset="0"/>
                <a:cs typeface="Times New Roman" panose="02020603050405020304" charset="0"/>
              </a:endParaRPr>
            </a:p>
          </p:txBody>
        </p:sp>
        <p:pic>
          <p:nvPicPr>
            <p:cNvPr id="12" name="图片 11" descr="202391910233332"/>
            <p:cNvPicPr/>
            <p:nvPr/>
          </p:nvPicPr>
          <p:blipFill>
            <a:blip r:embed="rId1"/>
            <a:srcRect l="25114" t="50576" r="50783" b="1038"/>
            <a:stretch>
              <a:fillRect/>
            </a:stretch>
          </p:blipFill>
          <p:spPr>
            <a:xfrm>
              <a:off x="1365" y="5253"/>
              <a:ext cx="1562" cy="3065"/>
            </a:xfrm>
            <a:prstGeom prst="rect">
              <a:avLst/>
            </a:prstGeom>
          </p:spPr>
        </p:pic>
        <p:pic>
          <p:nvPicPr>
            <p:cNvPr id="13" name="图片 12" descr="202391910233332"/>
            <p:cNvPicPr/>
            <p:nvPr/>
          </p:nvPicPr>
          <p:blipFill>
            <a:blip r:embed="rId1"/>
            <a:srcRect l="25036" r="50783" b="50500"/>
            <a:stretch>
              <a:fillRect/>
            </a:stretch>
          </p:blipFill>
          <p:spPr>
            <a:xfrm>
              <a:off x="5008" y="5182"/>
              <a:ext cx="1567" cy="3215"/>
            </a:xfrm>
            <a:prstGeom prst="rect">
              <a:avLst/>
            </a:prstGeom>
          </p:spPr>
        </p:pic>
        <p:pic>
          <p:nvPicPr>
            <p:cNvPr id="5" name="图片 4" descr="202391910233332"/>
            <p:cNvPicPr/>
            <p:nvPr/>
          </p:nvPicPr>
          <p:blipFill>
            <a:blip r:embed="rId1"/>
            <a:srcRect t="51152" r="75412" b="-1370"/>
            <a:stretch>
              <a:fillRect/>
            </a:stretch>
          </p:blipFill>
          <p:spPr>
            <a:xfrm>
              <a:off x="3364" y="5182"/>
              <a:ext cx="1567" cy="3281"/>
            </a:xfrm>
            <a:prstGeom prst="rect">
              <a:avLst/>
            </a:prstGeom>
          </p:spPr>
        </p:pic>
        <p:pic>
          <p:nvPicPr>
            <p:cNvPr id="11" name="图片 10" descr="202391910225830"/>
            <p:cNvPicPr/>
            <p:nvPr/>
          </p:nvPicPr>
          <p:blipFill>
            <a:blip r:embed="rId2"/>
            <a:srcRect t="50543" r="75554"/>
            <a:stretch>
              <a:fillRect/>
            </a:stretch>
          </p:blipFill>
          <p:spPr>
            <a:xfrm>
              <a:off x="7174" y="5182"/>
              <a:ext cx="1567" cy="3218"/>
            </a:xfrm>
            <a:prstGeom prst="rect">
              <a:avLst/>
            </a:prstGeom>
          </p:spPr>
        </p:pic>
        <p:pic>
          <p:nvPicPr>
            <p:cNvPr id="15" name="图片 14" descr="202391910225830"/>
            <p:cNvPicPr/>
            <p:nvPr/>
          </p:nvPicPr>
          <p:blipFill>
            <a:blip r:embed="rId2"/>
            <a:srcRect l="25137" r="50458" b="50717"/>
            <a:stretch>
              <a:fillRect/>
            </a:stretch>
          </p:blipFill>
          <p:spPr>
            <a:xfrm>
              <a:off x="8825" y="5180"/>
              <a:ext cx="1567" cy="3218"/>
            </a:xfrm>
            <a:prstGeom prst="rect">
              <a:avLst/>
            </a:prstGeom>
          </p:spPr>
        </p:pic>
        <p:pic>
          <p:nvPicPr>
            <p:cNvPr id="6" name="图片 5" descr="202391910245239"/>
            <p:cNvPicPr/>
            <p:nvPr/>
          </p:nvPicPr>
          <p:blipFill>
            <a:blip r:embed="rId3"/>
            <a:srcRect t="49804" r="75554"/>
            <a:stretch>
              <a:fillRect/>
            </a:stretch>
          </p:blipFill>
          <p:spPr>
            <a:xfrm>
              <a:off x="10928" y="5180"/>
              <a:ext cx="1567" cy="3218"/>
            </a:xfrm>
            <a:prstGeom prst="rect">
              <a:avLst/>
            </a:prstGeom>
          </p:spPr>
        </p:pic>
        <p:pic>
          <p:nvPicPr>
            <p:cNvPr id="21" name="图片 20" descr="202391910245239"/>
            <p:cNvPicPr/>
            <p:nvPr/>
          </p:nvPicPr>
          <p:blipFill>
            <a:blip r:embed="rId3"/>
            <a:srcRect l="25361" r="50010" b="50435"/>
            <a:stretch>
              <a:fillRect/>
            </a:stretch>
          </p:blipFill>
          <p:spPr>
            <a:xfrm>
              <a:off x="12588" y="5182"/>
              <a:ext cx="1567" cy="3218"/>
            </a:xfrm>
            <a:prstGeom prst="rect">
              <a:avLst/>
            </a:prstGeom>
          </p:spPr>
        </p:pic>
        <p:pic>
          <p:nvPicPr>
            <p:cNvPr id="35" name="图片 34"/>
            <p:cNvPicPr>
              <a:picLocks noChangeAspect="1"/>
            </p:cNvPicPr>
            <p:nvPr/>
          </p:nvPicPr>
          <p:blipFill>
            <a:blip r:embed="rId4"/>
            <a:srcRect t="50000" r="75000"/>
            <a:stretch>
              <a:fillRect/>
            </a:stretch>
          </p:blipFill>
          <p:spPr>
            <a:xfrm>
              <a:off x="14682" y="5160"/>
              <a:ext cx="1556" cy="3237"/>
            </a:xfrm>
            <a:prstGeom prst="rect">
              <a:avLst/>
            </a:prstGeom>
          </p:spPr>
        </p:pic>
        <p:pic>
          <p:nvPicPr>
            <p:cNvPr id="36" name="图片 35"/>
            <p:cNvPicPr>
              <a:picLocks noChangeAspect="1"/>
            </p:cNvPicPr>
            <p:nvPr/>
          </p:nvPicPr>
          <p:blipFill>
            <a:blip r:embed="rId4"/>
            <a:srcRect l="25125" r="49958" b="50021"/>
            <a:stretch>
              <a:fillRect/>
            </a:stretch>
          </p:blipFill>
          <p:spPr>
            <a:xfrm>
              <a:off x="16376" y="5160"/>
              <a:ext cx="1551" cy="3235"/>
            </a:xfrm>
            <a:prstGeom prst="rect">
              <a:avLst/>
            </a:prstGeom>
          </p:spPr>
        </p:pic>
        <p:pic>
          <p:nvPicPr>
            <p:cNvPr id="10" name="图片 9" descr="202391910233332"/>
            <p:cNvPicPr/>
            <p:nvPr/>
          </p:nvPicPr>
          <p:blipFill>
            <a:blip r:embed="rId1"/>
            <a:srcRect l="75208" t="50957" r="1292" b="1233"/>
            <a:stretch>
              <a:fillRect/>
            </a:stretch>
          </p:blipFill>
          <p:spPr>
            <a:xfrm>
              <a:off x="1367" y="1019"/>
              <a:ext cx="1486" cy="3093"/>
            </a:xfrm>
            <a:prstGeom prst="rect">
              <a:avLst/>
            </a:prstGeom>
          </p:spPr>
        </p:pic>
        <p:pic>
          <p:nvPicPr>
            <p:cNvPr id="8" name="图片 7" descr="202391910233332"/>
            <p:cNvPicPr/>
            <p:nvPr/>
          </p:nvPicPr>
          <p:blipFill>
            <a:blip r:embed="rId1"/>
            <a:srcRect l="75371" t="457" b="50500"/>
            <a:stretch>
              <a:fillRect/>
            </a:stretch>
          </p:blipFill>
          <p:spPr>
            <a:xfrm>
              <a:off x="5010" y="1017"/>
              <a:ext cx="1567" cy="3173"/>
            </a:xfrm>
            <a:prstGeom prst="rect">
              <a:avLst/>
            </a:prstGeom>
          </p:spPr>
        </p:pic>
        <p:pic>
          <p:nvPicPr>
            <p:cNvPr id="9" name="图片 8" descr="202391910233332"/>
            <p:cNvPicPr/>
            <p:nvPr/>
          </p:nvPicPr>
          <p:blipFill>
            <a:blip r:embed="rId1"/>
            <a:srcRect l="50132" t="50957" r="25239"/>
            <a:stretch>
              <a:fillRect/>
            </a:stretch>
          </p:blipFill>
          <p:spPr>
            <a:xfrm>
              <a:off x="3364" y="1017"/>
              <a:ext cx="1567" cy="3173"/>
            </a:xfrm>
            <a:prstGeom prst="rect">
              <a:avLst/>
            </a:prstGeom>
          </p:spPr>
        </p:pic>
        <p:pic>
          <p:nvPicPr>
            <p:cNvPr id="16" name="图片 15" descr="202391910225830"/>
            <p:cNvPicPr/>
            <p:nvPr/>
          </p:nvPicPr>
          <p:blipFill>
            <a:blip r:embed="rId2"/>
            <a:srcRect l="74842" b="50174"/>
            <a:stretch>
              <a:fillRect/>
            </a:stretch>
          </p:blipFill>
          <p:spPr>
            <a:xfrm>
              <a:off x="8827" y="975"/>
              <a:ext cx="1567" cy="3173"/>
            </a:xfrm>
            <a:prstGeom prst="rect">
              <a:avLst/>
            </a:prstGeom>
          </p:spPr>
        </p:pic>
        <p:pic>
          <p:nvPicPr>
            <p:cNvPr id="17" name="图片 16" descr="202391910225830"/>
            <p:cNvPicPr/>
            <p:nvPr/>
          </p:nvPicPr>
          <p:blipFill>
            <a:blip r:embed="rId2"/>
            <a:srcRect l="50214" t="50370" r="24934"/>
            <a:stretch>
              <a:fillRect/>
            </a:stretch>
          </p:blipFill>
          <p:spPr>
            <a:xfrm>
              <a:off x="7181" y="988"/>
              <a:ext cx="1567" cy="3173"/>
            </a:xfrm>
            <a:prstGeom prst="rect">
              <a:avLst/>
            </a:prstGeom>
          </p:spPr>
        </p:pic>
        <p:pic>
          <p:nvPicPr>
            <p:cNvPr id="22" name="图片 21" descr="202391910245239"/>
            <p:cNvPicPr/>
            <p:nvPr/>
          </p:nvPicPr>
          <p:blipFill>
            <a:blip r:embed="rId3"/>
            <a:srcRect l="75514" b="51022"/>
            <a:stretch>
              <a:fillRect/>
            </a:stretch>
          </p:blipFill>
          <p:spPr>
            <a:xfrm>
              <a:off x="12590" y="926"/>
              <a:ext cx="1567" cy="3173"/>
            </a:xfrm>
            <a:prstGeom prst="rect">
              <a:avLst/>
            </a:prstGeom>
          </p:spPr>
        </p:pic>
        <p:pic>
          <p:nvPicPr>
            <p:cNvPr id="23" name="图片 22" descr="202391910245239"/>
            <p:cNvPicPr/>
            <p:nvPr/>
          </p:nvPicPr>
          <p:blipFill>
            <a:blip r:embed="rId3"/>
            <a:srcRect l="50214" t="50043" r="24934"/>
            <a:stretch>
              <a:fillRect/>
            </a:stretch>
          </p:blipFill>
          <p:spPr>
            <a:xfrm>
              <a:off x="10930" y="926"/>
              <a:ext cx="1567" cy="3173"/>
            </a:xfrm>
            <a:prstGeom prst="rect">
              <a:avLst/>
            </a:prstGeom>
          </p:spPr>
        </p:pic>
        <p:sp>
          <p:nvSpPr>
            <p:cNvPr id="14" name="椭圆 13"/>
            <p:cNvSpPr/>
            <p:nvPr/>
          </p:nvSpPr>
          <p:spPr>
            <a:xfrm>
              <a:off x="8007" y="2067"/>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4208" y="2140"/>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椭圆 23"/>
            <p:cNvSpPr/>
            <p:nvPr/>
          </p:nvSpPr>
          <p:spPr>
            <a:xfrm>
              <a:off x="12002" y="2140"/>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椭圆 27"/>
            <p:cNvSpPr/>
            <p:nvPr/>
          </p:nvSpPr>
          <p:spPr>
            <a:xfrm>
              <a:off x="10835" y="2140"/>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nvSpPr>
          <p:spPr>
            <a:xfrm>
              <a:off x="11423" y="2140"/>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椭圆 29"/>
            <p:cNvSpPr/>
            <p:nvPr/>
          </p:nvSpPr>
          <p:spPr>
            <a:xfrm>
              <a:off x="1719" y="1169"/>
              <a:ext cx="834" cy="820"/>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椭圆 31"/>
            <p:cNvSpPr/>
            <p:nvPr/>
          </p:nvSpPr>
          <p:spPr>
            <a:xfrm>
              <a:off x="1838" y="2184"/>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7" name="图片 36"/>
            <p:cNvPicPr>
              <a:picLocks noChangeAspect="1"/>
            </p:cNvPicPr>
            <p:nvPr/>
          </p:nvPicPr>
          <p:blipFill>
            <a:blip r:embed="rId4"/>
            <a:srcRect l="49667" t="50279" r="25156"/>
            <a:stretch>
              <a:fillRect/>
            </a:stretch>
          </p:blipFill>
          <p:spPr>
            <a:xfrm>
              <a:off x="14684" y="924"/>
              <a:ext cx="1567" cy="3219"/>
            </a:xfrm>
            <a:prstGeom prst="rect">
              <a:avLst/>
            </a:prstGeom>
          </p:spPr>
        </p:pic>
        <p:pic>
          <p:nvPicPr>
            <p:cNvPr id="38" name="图片 37"/>
            <p:cNvPicPr>
              <a:picLocks noChangeAspect="1"/>
            </p:cNvPicPr>
            <p:nvPr/>
          </p:nvPicPr>
          <p:blipFill>
            <a:blip r:embed="rId4"/>
            <a:srcRect l="74958" b="49969"/>
            <a:stretch>
              <a:fillRect/>
            </a:stretch>
          </p:blipFill>
          <p:spPr>
            <a:xfrm>
              <a:off x="16378" y="924"/>
              <a:ext cx="1551" cy="3219"/>
            </a:xfrm>
            <a:prstGeom prst="rect">
              <a:avLst/>
            </a:prstGeom>
          </p:spPr>
        </p:pic>
        <p:sp>
          <p:nvSpPr>
            <p:cNvPr id="39" name="椭圆 38"/>
            <p:cNvSpPr/>
            <p:nvPr/>
          </p:nvSpPr>
          <p:spPr>
            <a:xfrm>
              <a:off x="14736" y="1942"/>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椭圆 39"/>
            <p:cNvSpPr/>
            <p:nvPr/>
          </p:nvSpPr>
          <p:spPr>
            <a:xfrm>
              <a:off x="15652" y="1942"/>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文本框 13"/>
          <p:cNvSpPr txBox="1"/>
          <p:nvPr/>
        </p:nvSpPr>
        <p:spPr>
          <a:xfrm>
            <a:off x="1377315" y="480060"/>
            <a:ext cx="10891520" cy="64516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Pt 037</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Before treatment (PET/CT)                                                                            </a:t>
            </a:r>
            <a:r>
              <a:rPr lang="en-US" altLang="zh-CN">
                <a:latin typeface="Times New Roman" panose="02020603050405020304" charset="0"/>
                <a:cs typeface="Times New Roman" panose="02020603050405020304" charset="0"/>
                <a:sym typeface="+mn-ea"/>
              </a:rPr>
              <a:t>Day 30 (PET/CT</a:t>
            </a:r>
            <a:r>
              <a:rPr lang="zh-CN" altLang="en-US">
                <a:latin typeface="Times New Roman" panose="02020603050405020304" charset="0"/>
                <a:cs typeface="Times New Roman" panose="02020603050405020304" charset="0"/>
                <a:sym typeface="+mn-ea"/>
              </a:rPr>
              <a:t>）</a:t>
            </a:r>
            <a:endParaRPr lang="zh-CN" altLang="en-US">
              <a:latin typeface="Times New Roman" panose="02020603050405020304" charset="0"/>
              <a:cs typeface="Times New Roman" panose="02020603050405020304" charset="0"/>
            </a:endParaRPr>
          </a:p>
        </p:txBody>
      </p:sp>
      <p:grpSp>
        <p:nvGrpSpPr>
          <p:cNvPr id="19" name="组合 18"/>
          <p:cNvGrpSpPr/>
          <p:nvPr/>
        </p:nvGrpSpPr>
        <p:grpSpPr>
          <a:xfrm>
            <a:off x="1426210" y="1341755"/>
            <a:ext cx="9560560" cy="3324860"/>
            <a:chOff x="2944" y="1996"/>
            <a:chExt cx="15056" cy="5236"/>
          </a:xfrm>
        </p:grpSpPr>
        <p:grpSp>
          <p:nvGrpSpPr>
            <p:cNvPr id="13" name="组合 12"/>
            <p:cNvGrpSpPr/>
            <p:nvPr/>
          </p:nvGrpSpPr>
          <p:grpSpPr>
            <a:xfrm>
              <a:off x="4874" y="1996"/>
              <a:ext cx="13126" cy="5236"/>
              <a:chOff x="4965" y="2277"/>
              <a:chExt cx="10268" cy="3301"/>
            </a:xfrm>
          </p:grpSpPr>
          <p:grpSp>
            <p:nvGrpSpPr>
              <p:cNvPr id="10" name="组合 9"/>
              <p:cNvGrpSpPr/>
              <p:nvPr/>
            </p:nvGrpSpPr>
            <p:grpSpPr>
              <a:xfrm>
                <a:off x="11301" y="2277"/>
                <a:ext cx="3932" cy="3298"/>
                <a:chOff x="11771" y="3040"/>
                <a:chExt cx="3932" cy="3298"/>
              </a:xfrm>
            </p:grpSpPr>
            <p:pic>
              <p:nvPicPr>
                <p:cNvPr id="3" name="图片 2" descr="202412910272326"/>
                <p:cNvPicPr>
                  <a:picLocks noChangeAspect="1"/>
                </p:cNvPicPr>
                <p:nvPr/>
              </p:nvPicPr>
              <p:blipFill>
                <a:blip r:embed="rId1"/>
                <a:srcRect l="24878" r="49689" b="50436"/>
                <a:stretch>
                  <a:fillRect/>
                </a:stretch>
              </p:blipFill>
              <p:spPr>
                <a:xfrm>
                  <a:off x="13781" y="3040"/>
                  <a:ext cx="1923" cy="3298"/>
                </a:xfrm>
                <a:prstGeom prst="rect">
                  <a:avLst/>
                </a:prstGeom>
              </p:spPr>
            </p:pic>
            <p:pic>
              <p:nvPicPr>
                <p:cNvPr id="6" name="图片 5" descr="202412910272326"/>
                <p:cNvPicPr>
                  <a:picLocks noChangeAspect="1"/>
                </p:cNvPicPr>
                <p:nvPr/>
              </p:nvPicPr>
              <p:blipFill>
                <a:blip r:embed="rId1"/>
                <a:srcRect t="50436" r="75440"/>
                <a:stretch>
                  <a:fillRect/>
                </a:stretch>
              </p:blipFill>
              <p:spPr>
                <a:xfrm>
                  <a:off x="11771" y="3040"/>
                  <a:ext cx="1857" cy="3298"/>
                </a:xfrm>
                <a:prstGeom prst="rect">
                  <a:avLst/>
                </a:prstGeom>
              </p:spPr>
            </p:pic>
          </p:grpSp>
          <p:grpSp>
            <p:nvGrpSpPr>
              <p:cNvPr id="11" name="组合 10"/>
              <p:cNvGrpSpPr/>
              <p:nvPr/>
            </p:nvGrpSpPr>
            <p:grpSpPr>
              <a:xfrm>
                <a:off x="4965" y="2278"/>
                <a:ext cx="3918" cy="3300"/>
                <a:chOff x="6827" y="2278"/>
                <a:chExt cx="3918" cy="3300"/>
              </a:xfrm>
            </p:grpSpPr>
            <p:pic>
              <p:nvPicPr>
                <p:cNvPr id="8" name="图片 7" descr="202412910272326"/>
                <p:cNvPicPr>
                  <a:picLocks noChangeAspect="1"/>
                </p:cNvPicPr>
                <p:nvPr/>
              </p:nvPicPr>
              <p:blipFill>
                <a:blip r:embed="rId1"/>
                <a:srcRect l="74911" t="-361" r="463" b="50466"/>
                <a:stretch>
                  <a:fillRect/>
                </a:stretch>
              </p:blipFill>
              <p:spPr>
                <a:xfrm>
                  <a:off x="8883" y="2278"/>
                  <a:ext cx="1862" cy="3300"/>
                </a:xfrm>
                <a:prstGeom prst="rect">
                  <a:avLst/>
                </a:prstGeom>
              </p:spPr>
            </p:pic>
            <p:pic>
              <p:nvPicPr>
                <p:cNvPr id="9" name="图片 8" descr="202412910272326"/>
                <p:cNvPicPr>
                  <a:picLocks noChangeAspect="1"/>
                </p:cNvPicPr>
                <p:nvPr/>
              </p:nvPicPr>
              <p:blipFill>
                <a:blip r:embed="rId1"/>
                <a:srcRect l="49993" t="49895" r="24891"/>
                <a:stretch>
                  <a:fillRect/>
                </a:stretch>
              </p:blipFill>
              <p:spPr>
                <a:xfrm>
                  <a:off x="6827" y="2278"/>
                  <a:ext cx="1899" cy="3299"/>
                </a:xfrm>
                <a:prstGeom prst="rect">
                  <a:avLst/>
                </a:prstGeom>
              </p:spPr>
            </p:pic>
          </p:grpSp>
        </p:grpSp>
        <p:sp>
          <p:nvSpPr>
            <p:cNvPr id="16" name="椭圆 15"/>
            <p:cNvSpPr/>
            <p:nvPr/>
          </p:nvSpPr>
          <p:spPr>
            <a:xfrm>
              <a:off x="5787" y="3956"/>
              <a:ext cx="588" cy="598"/>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5" name="组合 4"/>
            <p:cNvGrpSpPr/>
            <p:nvPr/>
          </p:nvGrpSpPr>
          <p:grpSpPr>
            <a:xfrm>
              <a:off x="11047" y="2000"/>
              <a:ext cx="1731" cy="5230"/>
              <a:chOff x="11151" y="565"/>
              <a:chExt cx="3250" cy="9670"/>
            </a:xfrm>
          </p:grpSpPr>
          <p:pic>
            <p:nvPicPr>
              <p:cNvPr id="12" name="图片 11"/>
              <p:cNvPicPr>
                <a:picLocks noChangeAspect="1"/>
              </p:cNvPicPr>
              <p:nvPr/>
            </p:nvPicPr>
            <p:blipFill>
              <a:blip r:embed="rId2"/>
              <a:srcRect l="66157"/>
              <a:stretch>
                <a:fillRect/>
              </a:stretch>
            </p:blipFill>
            <p:spPr>
              <a:xfrm>
                <a:off x="11151" y="565"/>
                <a:ext cx="3250" cy="9670"/>
              </a:xfrm>
              <a:prstGeom prst="rect">
                <a:avLst/>
              </a:prstGeom>
            </p:spPr>
          </p:pic>
          <p:pic>
            <p:nvPicPr>
              <p:cNvPr id="15" name="图片 14"/>
              <p:cNvPicPr>
                <a:picLocks noChangeAspect="1"/>
              </p:cNvPicPr>
              <p:nvPr/>
            </p:nvPicPr>
            <p:blipFill>
              <a:blip r:embed="rId2"/>
              <a:srcRect l="490" r="93698" b="89431"/>
              <a:stretch>
                <a:fillRect/>
              </a:stretch>
            </p:blipFill>
            <p:spPr>
              <a:xfrm>
                <a:off x="11223" y="565"/>
                <a:ext cx="558" cy="1022"/>
              </a:xfrm>
              <a:prstGeom prst="rect">
                <a:avLst/>
              </a:prstGeom>
            </p:spPr>
          </p:pic>
        </p:grpSp>
        <p:pic>
          <p:nvPicPr>
            <p:cNvPr id="17" name="图片 16"/>
            <p:cNvPicPr>
              <a:picLocks noChangeAspect="1"/>
            </p:cNvPicPr>
            <p:nvPr/>
          </p:nvPicPr>
          <p:blipFill>
            <a:blip r:embed="rId2"/>
            <a:srcRect l="33313" r="33573"/>
            <a:stretch>
              <a:fillRect/>
            </a:stretch>
          </p:blipFill>
          <p:spPr>
            <a:xfrm>
              <a:off x="2944" y="2005"/>
              <a:ext cx="1716" cy="5225"/>
            </a:xfrm>
            <a:prstGeom prst="rect">
              <a:avLst/>
            </a:prstGeom>
          </p:spPr>
        </p:pic>
      </p:grpSp>
      <p:sp>
        <p:nvSpPr>
          <p:cNvPr id="18" name="文本框 17"/>
          <p:cNvSpPr txBox="1"/>
          <p:nvPr/>
        </p:nvSpPr>
        <p:spPr>
          <a:xfrm>
            <a:off x="910590" y="5116830"/>
            <a:ext cx="11113770" cy="1076325"/>
          </a:xfrm>
          <a:prstGeom prst="rect">
            <a:avLst/>
          </a:prstGeom>
          <a:noFill/>
        </p:spPr>
        <p:txBody>
          <a:bodyPr wrap="square" rtlCol="0" anchor="t">
            <a:spAutoFit/>
          </a:bodyPr>
          <a:p>
            <a:pPr lvl="0" algn="l">
              <a:buClrTx/>
              <a:buSzTx/>
              <a:buFontTx/>
            </a:pPr>
            <a:r>
              <a:rPr lang="en-US" altLang="zh-CN" sz="1600">
                <a:latin typeface="Times New Roman" panose="02020603050405020304" charset="0"/>
                <a:cs typeface="Times New Roman" panose="02020603050405020304" charset="0"/>
                <a:sym typeface="+mn-ea"/>
              </a:rPr>
              <a:t>Figure.S2A Complete Remission of Extramedullary Diseases in 033 Patients. Representative PET/CT scans of 2 patients before and after CAR T cell treatment showing the remission status in extramedullary lesions. Patient 033 had a left neck, armpit and groin </a:t>
            </a:r>
            <a:r>
              <a:rPr lang="en-US" altLang="zh-CN" sz="1600">
                <a:latin typeface="Times New Roman" panose="02020603050405020304" charset="0"/>
                <a:cs typeface="Times New Roman" panose="02020603050405020304" charset="0"/>
                <a:sym typeface="+mn-ea"/>
              </a:rPr>
              <a:t>lymphonode lesion,patient 037 had mediastinal  mass. Following therapy with CD7 CAR T cells, patient 033,037 achieved complete remission. Abbreviations:PET/CT, position-emissiontomography.</a:t>
            </a:r>
            <a:endParaRPr lang="zh-CN" altLang="en-US" sz="1600">
              <a:latin typeface="Times New Roman" panose="02020603050405020304" charset="0"/>
              <a:cs typeface="Times New Roman" panose="02020603050405020304" charset="0"/>
              <a:sym typeface="+mn-ea"/>
            </a:endParaRPr>
          </a:p>
        </p:txBody>
      </p:sp>
      <p:sp>
        <p:nvSpPr>
          <p:cNvPr id="20" name="椭圆 19"/>
          <p:cNvSpPr/>
          <p:nvPr/>
        </p:nvSpPr>
        <p:spPr>
          <a:xfrm>
            <a:off x="1873885" y="2022475"/>
            <a:ext cx="167640" cy="284480"/>
          </a:xfrm>
          <a:prstGeom prst="ellipse">
            <a:avLst/>
          </a:prstGeom>
          <a:noFill/>
          <a:ln w="28575">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文本框 3"/>
          <p:cNvSpPr txBox="1"/>
          <p:nvPr/>
        </p:nvSpPr>
        <p:spPr>
          <a:xfrm>
            <a:off x="518160" y="5213350"/>
            <a:ext cx="11673840" cy="829945"/>
          </a:xfrm>
          <a:prstGeom prst="rect">
            <a:avLst/>
          </a:prstGeom>
          <a:noFill/>
        </p:spPr>
        <p:txBody>
          <a:bodyPr wrap="square" rtlCol="0" anchor="t">
            <a:spAutoFit/>
          </a:bodyPr>
          <a:p>
            <a:pPr lvl="0" algn="l">
              <a:buClrTx/>
              <a:buSzTx/>
              <a:buFontTx/>
            </a:pPr>
            <a:r>
              <a:rPr lang="en-US" altLang="zh-CN" sz="1600">
                <a:solidFill>
                  <a:schemeClr val="tx1"/>
                </a:solidFill>
                <a:latin typeface="Times New Roman" panose="02020603050405020304" charset="0"/>
                <a:cs typeface="Times New Roman" panose="02020603050405020304" charset="0"/>
                <a:sym typeface="+mn-ea"/>
              </a:rPr>
              <a:t>Figure S2B</a:t>
            </a:r>
            <a:r>
              <a:rPr lang="zh-CN" altLang="en-US" sz="1600">
                <a:latin typeface="Times New Roman" panose="02020603050405020304" charset="0"/>
                <a:cs typeface="Times New Roman" panose="02020603050405020304" charset="0"/>
                <a:sym typeface="+mn-ea"/>
              </a:rPr>
              <a:t> </a:t>
            </a:r>
            <a:r>
              <a:rPr lang="en-US" altLang="zh-CN" sz="1600">
                <a:solidFill>
                  <a:srgbClr val="FF0000"/>
                </a:solidFill>
                <a:latin typeface="Times New Roman" panose="02020603050405020304" charset="0"/>
                <a:cs typeface="Times New Roman" panose="02020603050405020304" charset="0"/>
                <a:sym typeface="+mn-ea"/>
              </a:rPr>
              <a:t> </a:t>
            </a:r>
            <a:r>
              <a:rPr lang="en-US" altLang="zh-CN" sz="1600">
                <a:solidFill>
                  <a:schemeClr val="tx1"/>
                </a:solidFill>
                <a:latin typeface="Times New Roman" panose="02020603050405020304" charset="0"/>
                <a:cs typeface="Times New Roman" panose="02020603050405020304" charset="0"/>
                <a:sym typeface="+mn-ea"/>
              </a:rPr>
              <a:t>Flow cytometry plots show blasts and normal T cells in the bone marrow of patient 009 at enrollment and remission. Red dots (A) indicate blasts among mononuclear cells. CD7 CAR T cells eliminated CD7+ blasts but allowed the presence of CD7- normal T cells (green dots in (B)) in the bone marrow of individual patients.</a:t>
            </a:r>
            <a:endParaRPr lang="en-US" altLang="zh-CN" sz="1600">
              <a:solidFill>
                <a:schemeClr val="tx1"/>
              </a:solidFill>
              <a:latin typeface="Times New Roman" panose="02020603050405020304" charset="0"/>
              <a:cs typeface="Times New Roman" panose="02020603050405020304" charset="0"/>
              <a:sym typeface="+mn-ea"/>
            </a:endParaRPr>
          </a:p>
        </p:txBody>
      </p:sp>
      <p:pic>
        <p:nvPicPr>
          <p:cNvPr id="2" name="图片 1"/>
          <p:cNvPicPr>
            <a:picLocks noChangeAspect="1"/>
          </p:cNvPicPr>
          <p:nvPr/>
        </p:nvPicPr>
        <p:blipFill>
          <a:blip r:embed="rId1"/>
          <a:stretch>
            <a:fillRect/>
          </a:stretch>
        </p:blipFill>
        <p:spPr>
          <a:xfrm>
            <a:off x="1955165" y="535940"/>
            <a:ext cx="3545840" cy="3733165"/>
          </a:xfrm>
          <a:prstGeom prst="rect">
            <a:avLst/>
          </a:prstGeom>
        </p:spPr>
      </p:pic>
      <p:pic>
        <p:nvPicPr>
          <p:cNvPr id="3" name="图片 2" descr="郭亮流式图（CD7后）"/>
          <p:cNvPicPr>
            <a:picLocks noChangeAspect="1"/>
          </p:cNvPicPr>
          <p:nvPr/>
        </p:nvPicPr>
        <p:blipFill>
          <a:blip r:embed="rId2"/>
          <a:stretch>
            <a:fillRect/>
          </a:stretch>
        </p:blipFill>
        <p:spPr>
          <a:xfrm>
            <a:off x="6423025" y="535940"/>
            <a:ext cx="3599180" cy="3685540"/>
          </a:xfrm>
          <a:prstGeom prst="rect">
            <a:avLst/>
          </a:prstGeom>
        </p:spPr>
      </p:pic>
      <p:sp>
        <p:nvSpPr>
          <p:cNvPr id="14" name="文本框 13"/>
          <p:cNvSpPr txBox="1"/>
          <p:nvPr/>
        </p:nvSpPr>
        <p:spPr>
          <a:xfrm>
            <a:off x="2680335" y="4269105"/>
            <a:ext cx="7979410" cy="337185"/>
          </a:xfrm>
          <a:prstGeom prst="rect">
            <a:avLst/>
          </a:prstGeom>
          <a:noFill/>
        </p:spPr>
        <p:txBody>
          <a:bodyPr wrap="square" rtlCol="0" anchor="t">
            <a:spAutoFit/>
          </a:bodyPr>
          <a:p>
            <a:r>
              <a:rPr lang="en-US" altLang="zh-CN" sz="1600">
                <a:latin typeface="Times New Roman" panose="02020603050405020304" charset="0"/>
                <a:cs typeface="Times New Roman" panose="02020603050405020304" charset="0"/>
              </a:rPr>
              <a:t>      (A)   Before treatment                                         (B) </a:t>
            </a:r>
            <a:r>
              <a:rPr lang="en-US" altLang="zh-CN" sz="1600">
                <a:latin typeface="Times New Roman" panose="02020603050405020304" charset="0"/>
                <a:cs typeface="Times New Roman" panose="02020603050405020304" charset="0"/>
                <a:sym typeface="+mn-ea"/>
              </a:rPr>
              <a:t>Day 28 after  CD7 CART infusion</a:t>
            </a:r>
            <a:endParaRPr lang="zh-CN" altLang="en-US" sz="16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 name="文本框 7"/>
          <p:cNvSpPr txBox="1"/>
          <p:nvPr/>
        </p:nvSpPr>
        <p:spPr>
          <a:xfrm>
            <a:off x="861695" y="5018405"/>
            <a:ext cx="11064240" cy="1076325"/>
          </a:xfrm>
          <a:prstGeom prst="rect">
            <a:avLst/>
          </a:prstGeom>
          <a:noFill/>
        </p:spPr>
        <p:txBody>
          <a:bodyPr wrap="square" rtlCol="0" anchor="t">
            <a:spAutoFit/>
          </a:bodyPr>
          <a:p>
            <a:pPr algn="ctr"/>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.S3  </a:t>
            </a:r>
            <a:r>
              <a:rPr lang="en-US" altLang="zh-CN" sz="1600">
                <a:latin typeface="Times New Roman" panose="02020603050405020304" charset="0"/>
                <a:cs typeface="Times New Roman" panose="02020603050405020304" charset="0"/>
              </a:rPr>
              <a:t> (A) The kinetics of CAR-T cells in the peripheral blood of individual patients, as determined by flow cytometry. (B) The kinetics of CAR transgene copies per microgram of  genomic DNA of PBMCs in individual patients, as determined by PCR. In (A) and (B), panels were separated according response to CAR-T therapy, with each dose being assigned a  unique color. The CAR-T cell pharmacokinetics were discontinued to be followed after SCT according to protocol.</a:t>
            </a:r>
            <a:endParaRPr lang="en-US" altLang="zh-CN" sz="1600">
              <a:latin typeface="Times New Roman" panose="02020603050405020304" charset="0"/>
              <a:cs typeface="Times New Roman" panose="02020603050405020304" charset="0"/>
            </a:endParaRPr>
          </a:p>
        </p:txBody>
      </p:sp>
      <p:pic>
        <p:nvPicPr>
          <p:cNvPr id="110925205" name="图片 4" descr="图表, 折线图, 直方图&#10;&#10;AI 生成的内容可能不正确。"/>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096000" y="838200"/>
            <a:ext cx="5603875" cy="3582035"/>
          </a:xfrm>
          <a:prstGeom prst="rect">
            <a:avLst/>
          </a:prstGeom>
          <a:noFill/>
          <a:ln>
            <a:noFill/>
          </a:ln>
        </p:spPr>
      </p:pic>
      <p:pic>
        <p:nvPicPr>
          <p:cNvPr id="2125865251" name="图片 39" descr="文本&#10;&#10;AI 生成的内容可能不正确。"/>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61695" y="949960"/>
            <a:ext cx="5039360" cy="3240405"/>
          </a:xfrm>
          <a:prstGeom prst="rect">
            <a:avLst/>
          </a:prstGeom>
          <a:noFill/>
          <a:ln>
            <a:noFill/>
          </a:ln>
        </p:spPr>
      </p:pic>
      <p:grpSp>
        <p:nvGrpSpPr>
          <p:cNvPr id="3" name="组合 2"/>
          <p:cNvGrpSpPr/>
          <p:nvPr/>
        </p:nvGrpSpPr>
        <p:grpSpPr>
          <a:xfrm>
            <a:off x="8274050" y="1007745"/>
            <a:ext cx="1586230" cy="297180"/>
            <a:chOff x="4374" y="1763"/>
            <a:chExt cx="2498" cy="468"/>
          </a:xfrm>
        </p:grpSpPr>
        <p:sp>
          <p:nvSpPr>
            <p:cNvPr id="9" name="矩形 8"/>
            <p:cNvSpPr/>
            <p:nvPr/>
          </p:nvSpPr>
          <p:spPr>
            <a:xfrm>
              <a:off x="4374" y="1763"/>
              <a:ext cx="2404" cy="469"/>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39" descr="文本&#10;&#10;AI 生成的内容可能不正确。"/>
            <p:cNvPicPr>
              <a:picLocks noChangeArrowheads="1"/>
            </p:cNvPicPr>
            <p:nvPr/>
          </p:nvPicPr>
          <p:blipFill>
            <a:blip r:embed="rId2" cstate="print">
              <a:extLst>
                <a:ext uri="{28A0092B-C50C-407E-A947-70E740481C1C}">
                  <a14:useLocalDpi xmlns:a14="http://schemas.microsoft.com/office/drawing/2010/main" val="0"/>
                </a:ext>
              </a:extLst>
            </a:blip>
            <a:srcRect l="36706" t="2979" r="31817" b="90829"/>
            <a:stretch>
              <a:fillRect/>
            </a:stretch>
          </p:blipFill>
          <p:spPr>
            <a:xfrm>
              <a:off x="4374" y="1839"/>
              <a:ext cx="2498" cy="316"/>
            </a:xfrm>
            <a:prstGeom prst="rect">
              <a:avLst/>
            </a:prstGeom>
            <a:noFill/>
            <a:ln>
              <a:noFill/>
            </a:ln>
          </p:spPr>
        </p:pic>
        <p:sp>
          <p:nvSpPr>
            <p:cNvPr id="12" name="矩形 11"/>
            <p:cNvSpPr/>
            <p:nvPr/>
          </p:nvSpPr>
          <p:spPr>
            <a:xfrm>
              <a:off x="4562" y="1880"/>
              <a:ext cx="154" cy="17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5546" y="1880"/>
              <a:ext cx="154" cy="17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4" descr="图表, 折线图, 直方图&#10;&#10;AI 生成的内容可能不正确。"/>
            <p:cNvPicPr>
              <a:picLocks noChangeArrowheads="1"/>
            </p:cNvPicPr>
            <p:nvPr/>
          </p:nvPicPr>
          <p:blipFill>
            <a:blip r:embed="rId1" cstate="print">
              <a:extLst>
                <a:ext uri="{28A0092B-C50C-407E-A947-70E740481C1C}">
                  <a14:useLocalDpi xmlns:a14="http://schemas.microsoft.com/office/drawing/2010/main" val="0"/>
                </a:ext>
              </a:extLst>
            </a:blip>
            <a:srcRect l="45122" t="5974" r="50232" b="91526"/>
            <a:stretch>
              <a:fillRect/>
            </a:stretch>
          </p:blipFill>
          <p:spPr>
            <a:xfrm>
              <a:off x="4562" y="1935"/>
              <a:ext cx="154" cy="120"/>
            </a:xfrm>
            <a:prstGeom prst="rect">
              <a:avLst/>
            </a:prstGeom>
            <a:noFill/>
            <a:ln>
              <a:noFill/>
            </a:ln>
          </p:spPr>
        </p:pic>
        <p:pic>
          <p:nvPicPr>
            <p:cNvPr id="11" name="图片 4" descr="图表, 折线图, 直方图&#10;&#10;AI 生成的内容可能不正确。"/>
            <p:cNvPicPr>
              <a:picLocks noChangeArrowheads="1"/>
            </p:cNvPicPr>
            <p:nvPr/>
          </p:nvPicPr>
          <p:blipFill>
            <a:blip r:embed="rId1" cstate="print">
              <a:extLst>
                <a:ext uri="{28A0092B-C50C-407E-A947-70E740481C1C}">
                  <a14:useLocalDpi xmlns:a14="http://schemas.microsoft.com/office/drawing/2010/main" val="0"/>
                </a:ext>
              </a:extLst>
            </a:blip>
            <a:srcRect l="45111" t="8261" r="50232" b="87999"/>
            <a:stretch>
              <a:fillRect/>
            </a:stretch>
          </p:blipFill>
          <p:spPr>
            <a:xfrm>
              <a:off x="5546" y="1880"/>
              <a:ext cx="155" cy="173"/>
            </a:xfrm>
            <a:prstGeom prst="rect">
              <a:avLst/>
            </a:prstGeom>
            <a:noFill/>
            <a:ln>
              <a:noFill/>
            </a:ln>
          </p:spPr>
        </p:pic>
      </p:grpSp>
      <p:sp>
        <p:nvSpPr>
          <p:cNvPr id="2" name="文本框 1"/>
          <p:cNvSpPr txBox="1"/>
          <p:nvPr/>
        </p:nvSpPr>
        <p:spPr>
          <a:xfrm>
            <a:off x="1292225" y="4340225"/>
            <a:ext cx="10475595" cy="337185"/>
          </a:xfrm>
          <a:prstGeom prst="rect">
            <a:avLst/>
          </a:prstGeom>
          <a:noFill/>
        </p:spPr>
        <p:txBody>
          <a:bodyPr wrap="square" rtlCol="0" anchor="t">
            <a:spAutoFit/>
          </a:bodyPr>
          <a:p>
            <a:pPr algn="l"/>
            <a:r>
              <a:rPr lang="en-US" altLang="zh-CN" sz="1600">
                <a:latin typeface="Times New Roman" panose="02020603050405020304" charset="0"/>
                <a:cs typeface="Times New Roman" panose="02020603050405020304" charset="0"/>
              </a:rPr>
              <a:t>                                       (A)                                                                                                           (B)</a:t>
            </a:r>
            <a:endParaRPr lang="en-US" altLang="zh-CN" sz="16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 name="文本框 7"/>
          <p:cNvSpPr txBox="1"/>
          <p:nvPr/>
        </p:nvSpPr>
        <p:spPr>
          <a:xfrm>
            <a:off x="768350" y="5680710"/>
            <a:ext cx="11064240" cy="337185"/>
          </a:xfrm>
          <a:prstGeom prst="rect">
            <a:avLst/>
          </a:prstGeom>
          <a:noFill/>
        </p:spPr>
        <p:txBody>
          <a:bodyPr wrap="square" rtlCol="0" anchor="t">
            <a:spAutoFit/>
          </a:bodyPr>
          <a:p>
            <a:pPr algn="ctr"/>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.S4   </a:t>
            </a:r>
            <a:r>
              <a:rPr lang="en-US" altLang="zh-CN" sz="1600">
                <a:latin typeface="Times New Roman" panose="02020603050405020304" charset="0"/>
                <a:cs typeface="Times New Roman" panose="02020603050405020304" charset="0"/>
              </a:rPr>
              <a:t>AUC of CAR T cells in the peripheral blood according to response on day 30 (A) or T-cell origin (B).</a:t>
            </a:r>
            <a:endParaRPr lang="en-US" altLang="zh-CN" sz="1600">
              <a:latin typeface="Times New Roman" panose="02020603050405020304" charset="0"/>
              <a:cs typeface="Times New Roman" panose="02020603050405020304" charset="0"/>
            </a:endParaRPr>
          </a:p>
        </p:txBody>
      </p:sp>
      <p:grpSp>
        <p:nvGrpSpPr>
          <p:cNvPr id="3" name="组合 2"/>
          <p:cNvGrpSpPr/>
          <p:nvPr/>
        </p:nvGrpSpPr>
        <p:grpSpPr>
          <a:xfrm>
            <a:off x="369570" y="1022350"/>
            <a:ext cx="11463020" cy="4116705"/>
            <a:chOff x="2558" y="2316"/>
            <a:chExt cx="14620" cy="4105"/>
          </a:xfrm>
        </p:grpSpPr>
        <p:pic>
          <p:nvPicPr>
            <p:cNvPr id="462862179" name="图片 2" descr="图表, 散点图&#10;&#10;AI 生成的内容可能不正确。"/>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107" y="2316"/>
              <a:ext cx="7071" cy="4105"/>
            </a:xfrm>
            <a:prstGeom prst="rect">
              <a:avLst/>
            </a:prstGeom>
            <a:noFill/>
            <a:ln>
              <a:noFill/>
            </a:ln>
          </p:spPr>
        </p:pic>
        <p:pic>
          <p:nvPicPr>
            <p:cNvPr id="2" name="图片 1"/>
            <p:cNvPicPr/>
            <p:nvPr/>
          </p:nvPicPr>
          <p:blipFill>
            <a:blip r:embed="rId2"/>
            <a:stretch>
              <a:fillRect/>
            </a:stretch>
          </p:blipFill>
          <p:spPr>
            <a:xfrm>
              <a:off x="2558" y="2317"/>
              <a:ext cx="7022" cy="4067"/>
            </a:xfrm>
            <a:prstGeom prst="rect">
              <a:avLst/>
            </a:prstGeom>
          </p:spPr>
        </p:pic>
      </p:grpSp>
      <p:sp>
        <p:nvSpPr>
          <p:cNvPr id="4" name="文本框 3"/>
          <p:cNvSpPr txBox="1"/>
          <p:nvPr/>
        </p:nvSpPr>
        <p:spPr>
          <a:xfrm>
            <a:off x="6935470" y="4610735"/>
            <a:ext cx="4799965" cy="275590"/>
          </a:xfrm>
          <a:prstGeom prst="rect">
            <a:avLst/>
          </a:prstGeom>
          <a:solidFill>
            <a:schemeClr val="bg1"/>
          </a:solidFill>
        </p:spPr>
        <p:txBody>
          <a:bodyPr wrap="square" rtlCol="0" anchor="t">
            <a:spAutoFit/>
          </a:bodyPr>
          <a:p>
            <a:r>
              <a:rPr lang="en-US" altLang="zh-CN" sz="1200">
                <a:solidFill>
                  <a:schemeClr val="tx1">
                    <a:lumMod val="75000"/>
                    <a:lumOff val="25000"/>
                  </a:schemeClr>
                </a:solidFill>
                <a:latin typeface="Times New Roman" panose="02020603050405020304" charset="0"/>
                <a:cs typeface="Times New Roman" panose="02020603050405020304" charset="0"/>
              </a:rPr>
              <a:t>           Autologous CD7-CART                        Donor-derived CD7</a:t>
            </a:r>
            <a:r>
              <a:rPr lang="en-US" altLang="zh-CN" sz="1200">
                <a:solidFill>
                  <a:schemeClr val="tx1">
                    <a:lumMod val="75000"/>
                    <a:lumOff val="25000"/>
                  </a:schemeClr>
                </a:solidFill>
                <a:latin typeface="Times New Roman" panose="02020603050405020304" charset="0"/>
                <a:cs typeface="Times New Roman" panose="02020603050405020304" charset="0"/>
                <a:sym typeface="+mn-ea"/>
              </a:rPr>
              <a:t>-CART </a:t>
            </a:r>
            <a:endParaRPr lang="en-US" altLang="zh-CN" sz="1200">
              <a:solidFill>
                <a:schemeClr val="tx1">
                  <a:lumMod val="75000"/>
                  <a:lumOff val="25000"/>
                </a:schemeClr>
              </a:solidFill>
              <a:latin typeface="Times New Roman" panose="02020603050405020304" charset="0"/>
              <a:cs typeface="Times New Roman" panose="02020603050405020304" charset="0"/>
            </a:endParaRPr>
          </a:p>
        </p:txBody>
      </p:sp>
      <p:sp>
        <p:nvSpPr>
          <p:cNvPr id="5" name="文本框 4"/>
          <p:cNvSpPr txBox="1"/>
          <p:nvPr/>
        </p:nvSpPr>
        <p:spPr>
          <a:xfrm>
            <a:off x="1491615" y="4610735"/>
            <a:ext cx="4300855" cy="275590"/>
          </a:xfrm>
          <a:prstGeom prst="rect">
            <a:avLst/>
          </a:prstGeom>
          <a:solidFill>
            <a:schemeClr val="bg1"/>
          </a:solidFill>
        </p:spPr>
        <p:txBody>
          <a:bodyPr wrap="square" rtlCol="0" anchor="t">
            <a:spAutoFit/>
          </a:bodyPr>
          <a:p>
            <a:r>
              <a:rPr lang="en-US" altLang="zh-CN" sz="1200">
                <a:solidFill>
                  <a:schemeClr val="tx1">
                    <a:lumMod val="75000"/>
                    <a:lumOff val="25000"/>
                  </a:schemeClr>
                </a:solidFill>
                <a:latin typeface="Times New Roman" panose="02020603050405020304" charset="0"/>
                <a:cs typeface="Times New Roman" panose="02020603050405020304" charset="0"/>
              </a:rPr>
              <a:t>          Responders                                        Non-responders</a:t>
            </a:r>
            <a:endParaRPr lang="en-US" altLang="zh-CN" sz="1200">
              <a:solidFill>
                <a:schemeClr val="tx1">
                  <a:lumMod val="75000"/>
                  <a:lumOff val="25000"/>
                </a:schemeClr>
              </a:solidFill>
              <a:latin typeface="Times New Roman" panose="02020603050405020304" charset="0"/>
              <a:cs typeface="Times New Roman" panose="02020603050405020304" charset="0"/>
            </a:endParaRPr>
          </a:p>
        </p:txBody>
      </p:sp>
      <p:sp>
        <p:nvSpPr>
          <p:cNvPr id="6" name="文本框 5"/>
          <p:cNvSpPr txBox="1"/>
          <p:nvPr/>
        </p:nvSpPr>
        <p:spPr>
          <a:xfrm>
            <a:off x="1356995" y="4980940"/>
            <a:ext cx="10475595" cy="337185"/>
          </a:xfrm>
          <a:prstGeom prst="rect">
            <a:avLst/>
          </a:prstGeom>
          <a:noFill/>
        </p:spPr>
        <p:txBody>
          <a:bodyPr wrap="square" rtlCol="0" anchor="t">
            <a:spAutoFit/>
          </a:bodyPr>
          <a:p>
            <a:pPr algn="l"/>
            <a:r>
              <a:rPr lang="en-US" altLang="zh-CN" sz="1600">
                <a:latin typeface="Times New Roman" panose="02020603050405020304" charset="0"/>
                <a:cs typeface="Times New Roman" panose="02020603050405020304" charset="0"/>
              </a:rPr>
              <a:t>                                     (A)                                                                                                               (B)</a:t>
            </a:r>
            <a:endParaRPr lang="en-US" altLang="zh-CN" sz="16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3" name="组合 2"/>
          <p:cNvGrpSpPr/>
          <p:nvPr/>
        </p:nvGrpSpPr>
        <p:grpSpPr>
          <a:xfrm>
            <a:off x="584835" y="760730"/>
            <a:ext cx="11063605" cy="3926840"/>
            <a:chOff x="1061" y="2616"/>
            <a:chExt cx="16915" cy="4982"/>
          </a:xfrm>
        </p:grpSpPr>
        <p:pic>
          <p:nvPicPr>
            <p:cNvPr id="712271063" name="图片 24" descr="图表, 折线图&#10;&#10;AI 生成的内容可能不正确。"/>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61" y="2616"/>
              <a:ext cx="8306" cy="4983"/>
            </a:xfrm>
            <a:prstGeom prst="rect">
              <a:avLst/>
            </a:prstGeom>
            <a:noFill/>
            <a:ln>
              <a:noFill/>
            </a:ln>
          </p:spPr>
        </p:pic>
        <p:pic>
          <p:nvPicPr>
            <p:cNvPr id="148089372" name="图片 23" descr="图表, 折线图&#10;&#10;AI 生成的内容可能不正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70" y="2616"/>
              <a:ext cx="8306" cy="4983"/>
            </a:xfrm>
            <a:prstGeom prst="rect">
              <a:avLst/>
            </a:prstGeom>
            <a:noFill/>
            <a:ln>
              <a:noFill/>
            </a:ln>
          </p:spPr>
        </p:pic>
      </p:grpSp>
      <p:sp>
        <p:nvSpPr>
          <p:cNvPr id="8" name="文本框 7"/>
          <p:cNvSpPr txBox="1"/>
          <p:nvPr/>
        </p:nvSpPr>
        <p:spPr>
          <a:xfrm>
            <a:off x="673735" y="5539740"/>
            <a:ext cx="11064240" cy="829945"/>
          </a:xfrm>
          <a:prstGeom prst="rect">
            <a:avLst/>
          </a:prstGeom>
          <a:noFill/>
        </p:spPr>
        <p:txBody>
          <a:bodyPr wrap="square" rtlCol="0" anchor="t">
            <a:spAutoFit/>
          </a:bodyPr>
          <a:p>
            <a:pPr algn="ctr"/>
            <a:r>
              <a:rPr lang="zh-CN" altLang="en-US" sz="1600">
                <a:latin typeface="Times New Roman" panose="02020603050405020304" charset="0"/>
                <a:cs typeface="Times New Roman" panose="02020603050405020304" charset="0"/>
                <a:sym typeface="+mn-ea"/>
              </a:rPr>
              <a:t>Figure</a:t>
            </a:r>
            <a:r>
              <a:rPr lang="en-US" altLang="zh-CN" sz="1600">
                <a:latin typeface="Times New Roman" panose="02020603050405020304" charset="0"/>
                <a:cs typeface="Times New Roman" panose="02020603050405020304" charset="0"/>
                <a:sym typeface="+mn-ea"/>
              </a:rPr>
              <a:t>.S5  Pharmacokinetic profiles of CAR-T cells in three refractory patients(Pt 003,011,025), with each patient represented by a distinct color. </a:t>
            </a:r>
            <a:r>
              <a:rPr lang="en-US" altLang="zh-CN" sz="1600">
                <a:latin typeface="Times New Roman" panose="02020603050405020304" charset="0"/>
                <a:cs typeface="Times New Roman" panose="02020603050405020304" charset="0"/>
              </a:rPr>
              <a:t> (A) The kinetics of CAR-T cells in the peripheral blood of individual patients, as determined by flow cytometry. (B) The kinetics of CAR transgene copies per microgram of  genomic DNA of PBMCs in individual patients, as determined by PCR. </a:t>
            </a:r>
            <a:endParaRPr lang="en-US" altLang="zh-CN" sz="1600">
              <a:latin typeface="Times New Roman" panose="02020603050405020304" charset="0"/>
              <a:cs typeface="Times New Roman" panose="02020603050405020304" charset="0"/>
            </a:endParaRPr>
          </a:p>
        </p:txBody>
      </p:sp>
      <p:sp>
        <p:nvSpPr>
          <p:cNvPr id="2" name="文本框 1"/>
          <p:cNvSpPr txBox="1"/>
          <p:nvPr/>
        </p:nvSpPr>
        <p:spPr>
          <a:xfrm>
            <a:off x="1262380" y="4904740"/>
            <a:ext cx="10475595" cy="337185"/>
          </a:xfrm>
          <a:prstGeom prst="rect">
            <a:avLst/>
          </a:prstGeom>
          <a:noFill/>
        </p:spPr>
        <p:txBody>
          <a:bodyPr wrap="square" rtlCol="0" anchor="t">
            <a:spAutoFit/>
          </a:bodyPr>
          <a:p>
            <a:pPr algn="l"/>
            <a:r>
              <a:rPr lang="en-US" altLang="zh-CN" sz="1600">
                <a:latin typeface="Times New Roman" panose="02020603050405020304" charset="0"/>
                <a:cs typeface="Times New Roman" panose="02020603050405020304" charset="0"/>
              </a:rPr>
              <a:t>                                       (A)                                                                                                           (B)</a:t>
            </a:r>
            <a:endParaRPr lang="en-US" altLang="zh-CN" sz="16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文本框 5"/>
          <p:cNvSpPr txBox="1"/>
          <p:nvPr/>
        </p:nvSpPr>
        <p:spPr>
          <a:xfrm>
            <a:off x="4870291" y="-9724548"/>
            <a:ext cx="5080000" cy="337185"/>
          </a:xfrm>
          <a:prstGeom prst="rect">
            <a:avLst/>
          </a:prstGeom>
        </p:spPr>
        <p:txBody>
          <a:bodyPr>
            <a:spAutoFit/>
          </a:bodyPr>
          <a:p>
            <a:pPr marL="0" indent="0" algn="l"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p:txBody>
      </p:sp>
      <p:pic>
        <p:nvPicPr>
          <p:cNvPr id="37" name="图片 36"/>
          <p:cNvPicPr/>
          <p:nvPr/>
        </p:nvPicPr>
        <p:blipFill>
          <a:blip r:embed="rId1"/>
          <a:stretch>
            <a:fillRect/>
          </a:stretch>
        </p:blipFill>
        <p:spPr>
          <a:xfrm>
            <a:off x="6156166" y="631826"/>
            <a:ext cx="4320000" cy="2880000"/>
          </a:xfrm>
          <a:prstGeom prst="rect">
            <a:avLst/>
          </a:prstGeom>
        </p:spPr>
      </p:pic>
      <p:pic>
        <p:nvPicPr>
          <p:cNvPr id="39" name="图片 38"/>
          <p:cNvPicPr/>
          <p:nvPr/>
        </p:nvPicPr>
        <p:blipFill>
          <a:blip r:embed="rId2"/>
          <a:stretch>
            <a:fillRect/>
          </a:stretch>
        </p:blipFill>
        <p:spPr>
          <a:xfrm>
            <a:off x="1666875" y="3511550"/>
            <a:ext cx="4380230" cy="2879725"/>
          </a:xfrm>
          <a:prstGeom prst="rect">
            <a:avLst/>
          </a:prstGeom>
        </p:spPr>
      </p:pic>
      <p:pic>
        <p:nvPicPr>
          <p:cNvPr id="41" name="图片 40"/>
          <p:cNvPicPr/>
          <p:nvPr/>
        </p:nvPicPr>
        <p:blipFill>
          <a:blip r:embed="rId3"/>
          <a:stretch>
            <a:fillRect/>
          </a:stretch>
        </p:blipFill>
        <p:spPr>
          <a:xfrm>
            <a:off x="6047105" y="3511550"/>
            <a:ext cx="4431665" cy="2879725"/>
          </a:xfrm>
          <a:prstGeom prst="rect">
            <a:avLst/>
          </a:prstGeom>
        </p:spPr>
      </p:pic>
      <p:pic>
        <p:nvPicPr>
          <p:cNvPr id="42" name="图片 41"/>
          <p:cNvPicPr/>
          <p:nvPr/>
        </p:nvPicPr>
        <p:blipFill>
          <a:blip r:embed="rId4"/>
          <a:stretch>
            <a:fillRect/>
          </a:stretch>
        </p:blipFill>
        <p:spPr>
          <a:xfrm>
            <a:off x="1727041" y="631825"/>
            <a:ext cx="4320000" cy="2880000"/>
          </a:xfrm>
          <a:prstGeom prst="rect">
            <a:avLst/>
          </a:prstGeom>
        </p:spPr>
      </p:pic>
      <p:sp>
        <p:nvSpPr>
          <p:cNvPr id="2" name="文本框 1"/>
          <p:cNvSpPr txBox="1"/>
          <p:nvPr/>
        </p:nvSpPr>
        <p:spPr>
          <a:xfrm rot="16200000">
            <a:off x="842010" y="1737360"/>
            <a:ext cx="182245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2 (pg/ml)</a:t>
            </a:r>
            <a:endParaRPr lang="en-US" altLang="zh-CN" sz="1200">
              <a:latin typeface="Times New Roman" panose="02020603050405020304" charset="0"/>
              <a:cs typeface="Times New Roman" panose="02020603050405020304" charset="0"/>
            </a:endParaRPr>
          </a:p>
        </p:txBody>
      </p:sp>
      <p:sp>
        <p:nvSpPr>
          <p:cNvPr id="3" name="文本框 2"/>
          <p:cNvSpPr txBox="1"/>
          <p:nvPr/>
        </p:nvSpPr>
        <p:spPr>
          <a:xfrm rot="16200000">
            <a:off x="5344795" y="4746625"/>
            <a:ext cx="1778635"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6 (pg/ml)</a:t>
            </a:r>
            <a:endParaRPr lang="en-US" altLang="zh-CN" sz="1200">
              <a:latin typeface="Times New Roman" panose="02020603050405020304" charset="0"/>
              <a:cs typeface="Times New Roman" panose="02020603050405020304" charset="0"/>
            </a:endParaRPr>
          </a:p>
        </p:txBody>
      </p:sp>
      <p:sp>
        <p:nvSpPr>
          <p:cNvPr id="4" name="文本框 3"/>
          <p:cNvSpPr txBox="1"/>
          <p:nvPr/>
        </p:nvSpPr>
        <p:spPr>
          <a:xfrm rot="16200000">
            <a:off x="5322570" y="1837055"/>
            <a:ext cx="182245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4 (pg/ml)</a:t>
            </a:r>
            <a:endParaRPr lang="en-US" altLang="zh-CN" sz="1200">
              <a:latin typeface="Times New Roman" panose="02020603050405020304" charset="0"/>
              <a:cs typeface="Times New Roman" panose="02020603050405020304" charset="0"/>
            </a:endParaRPr>
          </a:p>
        </p:txBody>
      </p:sp>
      <p:sp>
        <p:nvSpPr>
          <p:cNvPr id="5" name="文本框 4"/>
          <p:cNvSpPr txBox="1"/>
          <p:nvPr/>
        </p:nvSpPr>
        <p:spPr>
          <a:xfrm rot="16200000">
            <a:off x="867410" y="4697730"/>
            <a:ext cx="187452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5 (pg/ml)</a:t>
            </a:r>
            <a:endParaRPr lang="en-US" altLang="zh-CN" sz="1200">
              <a:latin typeface="Times New Roman" panose="02020603050405020304" charset="0"/>
              <a:cs typeface="Times New Roman" panose="02020603050405020304" charset="0"/>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文本框 5"/>
          <p:cNvSpPr txBox="1"/>
          <p:nvPr/>
        </p:nvSpPr>
        <p:spPr>
          <a:xfrm>
            <a:off x="4870291" y="-9724548"/>
            <a:ext cx="5080000" cy="337185"/>
          </a:xfrm>
          <a:prstGeom prst="rect">
            <a:avLst/>
          </a:prstGeom>
        </p:spPr>
        <p:txBody>
          <a:bodyPr>
            <a:spAutoFit/>
          </a:bodyPr>
          <a:p>
            <a:pPr marL="0" indent="0" algn="l" defTabSz="266700">
              <a:spcBef>
                <a:spcPct val="0"/>
              </a:spcBef>
              <a:spcAft>
                <a:spcPct val="0"/>
              </a:spcAft>
            </a:pPr>
            <a:r>
              <a:rPr lang="en-US" altLang="zh-CN" sz="1600">
                <a:latin typeface="Calibri" panose="020F0502020204030204"/>
                <a:ea typeface="宋体" panose="02010600030101010101" pitchFamily="2" charset="-122"/>
              </a:rPr>
              <a:t>  </a:t>
            </a:r>
            <a:endParaRPr lang="en-US" altLang="zh-CN" sz="1600">
              <a:latin typeface="Calibri" panose="020F0502020204030204"/>
              <a:ea typeface="宋体" panose="02010600030101010101" pitchFamily="2" charset="-122"/>
            </a:endParaRPr>
          </a:p>
        </p:txBody>
      </p:sp>
      <p:pic>
        <p:nvPicPr>
          <p:cNvPr id="43" name="图片 42"/>
          <p:cNvPicPr/>
          <p:nvPr/>
        </p:nvPicPr>
        <p:blipFill>
          <a:blip r:embed="rId1"/>
          <a:stretch>
            <a:fillRect/>
          </a:stretch>
        </p:blipFill>
        <p:spPr>
          <a:xfrm>
            <a:off x="1963261" y="657544"/>
            <a:ext cx="4320000" cy="2880000"/>
          </a:xfrm>
          <a:prstGeom prst="rect">
            <a:avLst/>
          </a:prstGeom>
        </p:spPr>
      </p:pic>
      <p:pic>
        <p:nvPicPr>
          <p:cNvPr id="4" name="图片 3"/>
          <p:cNvPicPr/>
          <p:nvPr/>
        </p:nvPicPr>
        <p:blipFill>
          <a:blip r:embed="rId2"/>
          <a:stretch>
            <a:fillRect/>
          </a:stretch>
        </p:blipFill>
        <p:spPr>
          <a:xfrm>
            <a:off x="6364446" y="657544"/>
            <a:ext cx="4320000" cy="2880000"/>
          </a:xfrm>
          <a:prstGeom prst="rect">
            <a:avLst/>
          </a:prstGeom>
        </p:spPr>
      </p:pic>
      <p:pic>
        <p:nvPicPr>
          <p:cNvPr id="11" name="图片 10"/>
          <p:cNvPicPr/>
          <p:nvPr/>
        </p:nvPicPr>
        <p:blipFill>
          <a:blip r:embed="rId3"/>
          <a:stretch>
            <a:fillRect/>
          </a:stretch>
        </p:blipFill>
        <p:spPr>
          <a:xfrm>
            <a:off x="1963261" y="3481071"/>
            <a:ext cx="4320000" cy="2880000"/>
          </a:xfrm>
          <a:prstGeom prst="rect">
            <a:avLst/>
          </a:prstGeom>
        </p:spPr>
      </p:pic>
      <p:pic>
        <p:nvPicPr>
          <p:cNvPr id="17" name="图片 16"/>
          <p:cNvPicPr/>
          <p:nvPr/>
        </p:nvPicPr>
        <p:blipFill>
          <a:blip r:embed="rId4"/>
          <a:stretch>
            <a:fillRect/>
          </a:stretch>
        </p:blipFill>
        <p:spPr>
          <a:xfrm>
            <a:off x="6364446" y="3480753"/>
            <a:ext cx="4320000" cy="2880000"/>
          </a:xfrm>
          <a:prstGeom prst="rect">
            <a:avLst/>
          </a:prstGeom>
        </p:spPr>
      </p:pic>
      <p:sp>
        <p:nvSpPr>
          <p:cNvPr id="3" name="文本框 2"/>
          <p:cNvSpPr txBox="1"/>
          <p:nvPr/>
        </p:nvSpPr>
        <p:spPr>
          <a:xfrm rot="16200000">
            <a:off x="1189990" y="1819275"/>
            <a:ext cx="182245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8 (pg/ml)</a:t>
            </a:r>
            <a:endParaRPr lang="en-US" altLang="zh-CN" sz="1200">
              <a:latin typeface="Times New Roman" panose="02020603050405020304" charset="0"/>
              <a:cs typeface="Times New Roman" panose="02020603050405020304" charset="0"/>
            </a:endParaRPr>
          </a:p>
        </p:txBody>
      </p:sp>
      <p:sp>
        <p:nvSpPr>
          <p:cNvPr id="5" name="文本框 4"/>
          <p:cNvSpPr txBox="1"/>
          <p:nvPr/>
        </p:nvSpPr>
        <p:spPr>
          <a:xfrm rot="16200000">
            <a:off x="5591175" y="1819275"/>
            <a:ext cx="182245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10 (pg/ml)</a:t>
            </a:r>
            <a:endParaRPr lang="en-US" altLang="zh-CN" sz="1200">
              <a:latin typeface="Times New Roman" panose="02020603050405020304" charset="0"/>
              <a:cs typeface="Times New Roman" panose="02020603050405020304" charset="0"/>
            </a:endParaRPr>
          </a:p>
        </p:txBody>
      </p:sp>
      <p:sp>
        <p:nvSpPr>
          <p:cNvPr id="7" name="文本框 6"/>
          <p:cNvSpPr txBox="1"/>
          <p:nvPr/>
        </p:nvSpPr>
        <p:spPr>
          <a:xfrm rot="16200000">
            <a:off x="5539105" y="4560570"/>
            <a:ext cx="192659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17F (pg/ml)</a:t>
            </a:r>
            <a:endParaRPr lang="en-US" altLang="zh-CN" sz="1200">
              <a:latin typeface="Times New Roman" panose="02020603050405020304" charset="0"/>
              <a:cs typeface="Times New Roman" panose="02020603050405020304" charset="0"/>
            </a:endParaRPr>
          </a:p>
        </p:txBody>
      </p:sp>
      <p:sp>
        <p:nvSpPr>
          <p:cNvPr id="8" name="文本框 7"/>
          <p:cNvSpPr txBox="1"/>
          <p:nvPr/>
        </p:nvSpPr>
        <p:spPr>
          <a:xfrm rot="16200000">
            <a:off x="1106805" y="4612640"/>
            <a:ext cx="1822450" cy="275590"/>
          </a:xfrm>
          <a:prstGeom prst="rect">
            <a:avLst/>
          </a:prstGeom>
          <a:solidFill>
            <a:schemeClr val="bg1"/>
          </a:solidFill>
        </p:spPr>
        <p:txBody>
          <a:bodyPr wrap="square" rtlCol="0" anchor="t">
            <a:spAutoFit/>
          </a:bodyPr>
          <a:p>
            <a:r>
              <a:rPr lang="en-US" altLang="zh-CN" sz="1200">
                <a:latin typeface="Times New Roman" panose="02020603050405020304" charset="0"/>
                <a:cs typeface="Times New Roman" panose="02020603050405020304" charset="0"/>
              </a:rPr>
              <a:t>Interleukin 17A (pg/ml)</a:t>
            </a:r>
            <a:endParaRPr lang="en-US" altLang="zh-CN" sz="1200">
              <a:latin typeface="Times New Roman" panose="02020603050405020304" charset="0"/>
              <a:cs typeface="Times New Roman" panose="02020603050405020304" charset="0"/>
            </a:endParaRPr>
          </a:p>
        </p:txBody>
      </p:sp>
    </p:spTree>
    <p:custDataLst>
      <p:tags r:id="rId5"/>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BK_DARK_LIGHT" val="2"/>
  <p:tag name="KSO_WM_UNIT_LAYERLEVEL" val="1"/>
  <p:tag name="KSO_WM_TAG_VERSION" val="1.0"/>
  <p:tag name="KSO_WM_BEAUTIFY_FLAG" val="#wm#"/>
</p:tagLst>
</file>

<file path=ppt/tags/tag11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1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1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AG_VERSION" val="1.0"/>
  <p:tag name="KSO_WM_BEAUTIFY_FLAG" val="#wm#"/>
  <p:tag name="KSO_WM_TEMPLATE_CATEGORY" val="custom"/>
  <p:tag name="KSO_WM_TEMPLATE_INDEX" val="20205410"/>
  <p:tag name="KSO_WM_TEMPLATE_SUBCATEGORY" val="0"/>
  <p:tag name="KSO_WM_TEMPLATE_MASTER_TYPE" val="1"/>
  <p:tag name="KSO_WM_TEMPLATE_COLOR_TYPE" val="1"/>
  <p:tag name="KSO_WM_TEMPLATE_MASTER_THUMB_INDEX" val="12"/>
  <p:tag name="KSO_WM_TEMPLATE_THUMBS_INDEX" val="1、4、7、9、12、13、14、15、16、17、18、21、25、27、28、29"/>
</p:tagLst>
</file>

<file path=ppt/tags/tag145.xml><?xml version="1.0" encoding="utf-8"?>
<p:tagLst xmlns:p="http://schemas.openxmlformats.org/presentationml/2006/main">
  <p:tag name="KSO_WM_DIAGRAM_VIRTUALLY_FRAME" val="{&quot;height&quot;:256,&quot;left&quot;:99.55,&quot;top&quot;:112.1,&quot;width&quot;:510.8}"/>
</p:tagLst>
</file>

<file path=ppt/tags/tag146.xml><?xml version="1.0" encoding="utf-8"?>
<p:tagLst xmlns:p="http://schemas.openxmlformats.org/presentationml/2006/main">
  <p:tag name="KSO_WM_DIAGRAM_VIRTUALLY_FRAME" val="{&quot;height&quot;:256,&quot;left&quot;:99.55,&quot;top&quot;:112.1,&quot;width&quot;:510.8}"/>
</p:tagLst>
</file>

<file path=ppt/tags/tag147.xml><?xml version="1.0" encoding="utf-8"?>
<p:tagLst xmlns:p="http://schemas.openxmlformats.org/presentationml/2006/main">
  <p:tag name="KSO_WM_DIAGRAM_VIRTUALLY_FRAME" val="{&quot;height&quot;:256,&quot;left&quot;:99.55,&quot;top&quot;:112.1,&quot;width&quot;:510.8}"/>
</p:tagLst>
</file>

<file path=ppt/tags/tag148.xml><?xml version="1.0" encoding="utf-8"?>
<p:tagLst xmlns:p="http://schemas.openxmlformats.org/presentationml/2006/main">
  <p:tag name="KSO_WM_DIAGRAM_VIRTUALLY_FRAME" val="{&quot;height&quot;:256,&quot;left&quot;:99.55,&quot;top&quot;:112.1,&quot;width&quot;:510.8}"/>
</p:tagLst>
</file>

<file path=ppt/tags/tag149.xml><?xml version="1.0" encoding="utf-8"?>
<p:tagLst xmlns:p="http://schemas.openxmlformats.org/presentationml/2006/main">
  <p:tag name="KSO_WM_DIAGRAM_VIRTUALLY_FRAME" val="{&quot;height&quot;:256,&quot;left&quot;:99.55,&quot;top&quot;:112.1,&quot;width&quot;:51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256,&quot;left&quot;:99.55,&quot;top&quot;:112.1,&quot;width&quot;:510.8}"/>
</p:tagLst>
</file>

<file path=ppt/tags/tag151.xml><?xml version="1.0" encoding="utf-8"?>
<p:tagLst xmlns:p="http://schemas.openxmlformats.org/presentationml/2006/main">
  <p:tag name="KSO_WM_DIAGRAM_VIRTUALLY_FRAME" val="{&quot;height&quot;:256,&quot;left&quot;:99.55,&quot;top&quot;:112.1,&quot;width&quot;:510.8}"/>
</p:tagLst>
</file>

<file path=ppt/tags/tag152.xml><?xml version="1.0" encoding="utf-8"?>
<p:tagLst xmlns:p="http://schemas.openxmlformats.org/presentationml/2006/main">
  <p:tag name="KSO_WM_DIAGRAM_VIRTUALLY_FRAME" val="{&quot;height&quot;:256,&quot;left&quot;:99.55,&quot;top&quot;:112.1,&quot;width&quot;:510.8}"/>
</p:tagLst>
</file>

<file path=ppt/tags/tag153.xml><?xml version="1.0" encoding="utf-8"?>
<p:tagLst xmlns:p="http://schemas.openxmlformats.org/presentationml/2006/main">
  <p:tag name="KSO_WM_DIAGRAM_VIRTUALLY_FRAME" val="{&quot;height&quot;:256,&quot;left&quot;:99.55,&quot;top&quot;:112.1,&quot;width&quot;:510.8}"/>
</p:tagLst>
</file>

<file path=ppt/tags/tag154.xml><?xml version="1.0" encoding="utf-8"?>
<p:tagLst xmlns:p="http://schemas.openxmlformats.org/presentationml/2006/main">
  <p:tag name="KSO_WM_DIAGRAM_VIRTUALLY_FRAME" val="{&quot;height&quot;:256,&quot;left&quot;:99.55,&quot;top&quot;:112.1,&quot;width&quot;:510.8}"/>
</p:tagLst>
</file>

<file path=ppt/tags/tag155.xml><?xml version="1.0" encoding="utf-8"?>
<p:tagLst xmlns:p="http://schemas.openxmlformats.org/presentationml/2006/main">
  <p:tag name="KSO_WM_DIAGRAM_VIRTUALLY_FRAME" val="{&quot;height&quot;:256,&quot;left&quot;:99.55,&quot;top&quot;:112.1,&quot;width&quot;:510.8}"/>
</p:tagLst>
</file>

<file path=ppt/tags/tag156.xml><?xml version="1.0" encoding="utf-8"?>
<p:tagLst xmlns:p="http://schemas.openxmlformats.org/presentationml/2006/main">
  <p:tag name="KSO_WM_DIAGRAM_VIRTUALLY_FRAME" val="{&quot;height&quot;:256,&quot;left&quot;:99.55,&quot;top&quot;:112.1,&quot;width&quot;:510.8}"/>
</p:tagLst>
</file>

<file path=ppt/tags/tag157.xml><?xml version="1.0" encoding="utf-8"?>
<p:tagLst xmlns:p="http://schemas.openxmlformats.org/presentationml/2006/main">
  <p:tag name="KSO_WM_DIAGRAM_VIRTUALLY_FRAME" val="{&quot;height&quot;:256,&quot;left&quot;:99.55,&quot;top&quot;:112.1,&quot;width&quot;:510.8}"/>
</p:tagLst>
</file>

<file path=ppt/tags/tag158.xml><?xml version="1.0" encoding="utf-8"?>
<p:tagLst xmlns:p="http://schemas.openxmlformats.org/presentationml/2006/main">
  <p:tag name="KSO_WM_DIAGRAM_VIRTUALLY_FRAME" val="{&quot;height&quot;:256,&quot;left&quot;:99.55,&quot;top&quot;:112.1,&quot;width&quot;:510.8}"/>
</p:tagLst>
</file>

<file path=ppt/tags/tag159.xml><?xml version="1.0" encoding="utf-8"?>
<p:tagLst xmlns:p="http://schemas.openxmlformats.org/presentationml/2006/main">
  <p:tag name="KSO_WM_DIAGRAM_VIRTUALLY_FRAME" val="{&quot;height&quot;:256,&quot;left&quot;:99.55,&quot;top&quot;:112.1,&quot;width&quot;:510.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256,&quot;left&quot;:99.55,&quot;top&quot;:112.1,&quot;width&quot;:510.8}"/>
</p:tagLst>
</file>

<file path=ppt/tags/tag161.xml><?xml version="1.0" encoding="utf-8"?>
<p:tagLst xmlns:p="http://schemas.openxmlformats.org/presentationml/2006/main">
  <p:tag name="KSO_WM_DIAGRAM_VIRTUALLY_FRAME" val="{&quot;height&quot;:256,&quot;left&quot;:99.55,&quot;top&quot;:112.1,&quot;width&quot;:510.8}"/>
</p:tagLst>
</file>

<file path=ppt/tags/tag162.xml><?xml version="1.0" encoding="utf-8"?>
<p:tagLst xmlns:p="http://schemas.openxmlformats.org/presentationml/2006/main">
  <p:tag name="KSO_WM_DIAGRAM_VIRTUALLY_FRAME" val="{&quot;height&quot;:256,&quot;left&quot;:99.55,&quot;top&quot;:112.1,&quot;width&quot;:510.8}"/>
</p:tagLst>
</file>

<file path=ppt/tags/tag163.xml><?xml version="1.0" encoding="utf-8"?>
<p:tagLst xmlns:p="http://schemas.openxmlformats.org/presentationml/2006/main">
  <p:tag name="KSO_WM_DIAGRAM_VIRTUALLY_FRAME" val="{&quot;height&quot;:256,&quot;left&quot;:99.55,&quot;top&quot;:112.1,&quot;width&quot;:510.8}"/>
</p:tagLst>
</file>

<file path=ppt/tags/tag164.xml><?xml version="1.0" encoding="utf-8"?>
<p:tagLst xmlns:p="http://schemas.openxmlformats.org/presentationml/2006/main">
  <p:tag name="KSO_WM_DIAGRAM_VIRTUALLY_FRAME" val="{&quot;height&quot;:256,&quot;left&quot;:99.55,&quot;top&quot;:112.1,&quot;width&quot;:510.8}"/>
</p:tagLst>
</file>

<file path=ppt/tags/tag165.xml><?xml version="1.0" encoding="utf-8"?>
<p:tagLst xmlns:p="http://schemas.openxmlformats.org/presentationml/2006/main">
  <p:tag name="KSO_WM_DIAGRAM_VIRTUALLY_FRAME" val="{&quot;height&quot;:256,&quot;left&quot;:99.55,&quot;top&quot;:112.1,&quot;width&quot;:510.8}"/>
</p:tagLst>
</file>

<file path=ppt/tags/tag166.xml><?xml version="1.0" encoding="utf-8"?>
<p:tagLst xmlns:p="http://schemas.openxmlformats.org/presentationml/2006/main">
  <p:tag name="KSO_WM_DIAGRAM_VIRTUALLY_FRAME" val="{&quot;height&quot;:256,&quot;left&quot;:99.55,&quot;top&quot;:112.1,&quot;width&quot;:510.8}"/>
</p:tagLst>
</file>

<file path=ppt/tags/tag167.xml><?xml version="1.0" encoding="utf-8"?>
<p:tagLst xmlns:p="http://schemas.openxmlformats.org/presentationml/2006/main">
  <p:tag name="KSO_WM_DIAGRAM_VIRTUALLY_FRAME" val="{&quot;height&quot;:256,&quot;left&quot;:99.55,&quot;top&quot;:112.1,&quot;width&quot;:510.8}"/>
</p:tagLst>
</file>

<file path=ppt/tags/tag168.xml><?xml version="1.0" encoding="utf-8"?>
<p:tagLst xmlns:p="http://schemas.openxmlformats.org/presentationml/2006/main">
  <p:tag name="KSO_WM_DIAGRAM_VIRTUALLY_FRAME" val="{&quot;height&quot;:256,&quot;left&quot;:99.55,&quot;top&quot;:112.1,&quot;width&quot;:510.8}"/>
</p:tagLst>
</file>

<file path=ppt/tags/tag169.xml><?xml version="1.0" encoding="utf-8"?>
<p:tagLst xmlns:p="http://schemas.openxmlformats.org/presentationml/2006/main">
  <p:tag name="KSO_WM_DIAGRAM_VIRTUALLY_FRAME" val="{&quot;height&quot;:256,&quot;left&quot;:99.55,&quot;top&quot;:112.1,&quot;width&quot;:51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256,&quot;left&quot;:99.55,&quot;top&quot;:112.1,&quot;width&quot;:510.8}"/>
</p:tagLst>
</file>

<file path=ppt/tags/tag171.xml><?xml version="1.0" encoding="utf-8"?>
<p:tagLst xmlns:p="http://schemas.openxmlformats.org/presentationml/2006/main">
  <p:tag name="KSO_WM_BEAUTIFY_FLAG" val="#wm#"/>
  <p:tag name="KSO_WM_TEMPLATE_CATEGORY" val="custom"/>
  <p:tag name="KSO_WM_TEMPLATE_INDEX" val="20205410"/>
</p:tagLst>
</file>

<file path=ppt/tags/tag172.xml><?xml version="1.0" encoding="utf-8"?>
<p:tagLst xmlns:p="http://schemas.openxmlformats.org/presentationml/2006/main">
  <p:tag name="KSO_WM_BEAUTIFY_FLAG" val="#wm#"/>
  <p:tag name="KSO_WM_TEMPLATE_CATEGORY" val="custom"/>
  <p:tag name="KSO_WM_TEMPLATE_INDEX" val="20205410"/>
</p:tagLst>
</file>

<file path=ppt/tags/tag173.xml><?xml version="1.0" encoding="utf-8"?>
<p:tagLst xmlns:p="http://schemas.openxmlformats.org/presentationml/2006/main">
  <p:tag name="KSO_WM_BEAUTIFY_FLAG" val="#wm#"/>
  <p:tag name="KSO_WM_TEMPLATE_CATEGORY" val="custom"/>
  <p:tag name="KSO_WM_TEMPLATE_INDEX" val="20205410"/>
</p:tagLst>
</file>

<file path=ppt/tags/tag174.xml><?xml version="1.0" encoding="utf-8"?>
<p:tagLst xmlns:p="http://schemas.openxmlformats.org/presentationml/2006/main">
  <p:tag name="KSO_WM_BEAUTIFY_FLAG" val="#wm#"/>
  <p:tag name="KSO_WM_TEMPLATE_CATEGORY" val="custom"/>
  <p:tag name="KSO_WM_TEMPLATE_INDEX" val="20205410"/>
</p:tagLst>
</file>

<file path=ppt/tags/tag175.xml><?xml version="1.0" encoding="utf-8"?>
<p:tagLst xmlns:p="http://schemas.openxmlformats.org/presentationml/2006/main">
  <p:tag name="KSO_WM_BEAUTIFY_FLAG" val="#wm#"/>
  <p:tag name="KSO_WM_TEMPLATE_CATEGORY" val="custom"/>
  <p:tag name="KSO_WM_TEMPLATE_INDEX" val="20205410"/>
</p:tagLst>
</file>

<file path=ppt/tags/tag176.xml><?xml version="1.0" encoding="utf-8"?>
<p:tagLst xmlns:p="http://schemas.openxmlformats.org/presentationml/2006/main">
  <p:tag name="KSO_WM_BEAUTIFY_FLAG" val="#wm#"/>
  <p:tag name="KSO_WM_TEMPLATE_CATEGORY" val="custom"/>
  <p:tag name="KSO_WM_TEMPLATE_INDEX" val="20205410"/>
</p:tagLst>
</file>

<file path=ppt/tags/tag177.xml><?xml version="1.0" encoding="utf-8"?>
<p:tagLst xmlns:p="http://schemas.openxmlformats.org/presentationml/2006/main">
  <p:tag name="KSO_WM_BEAUTIFY_FLAG" val="#wm#"/>
  <p:tag name="KSO_WM_TEMPLATE_CATEGORY" val="custom"/>
  <p:tag name="KSO_WM_TEMPLATE_INDEX" val="20205410"/>
</p:tagLst>
</file>

<file path=ppt/tags/tag178.xml><?xml version="1.0" encoding="utf-8"?>
<p:tagLst xmlns:p="http://schemas.openxmlformats.org/presentationml/2006/main">
  <p:tag name="KSO_WM_BEAUTIFY_FLAG" val="#wm#"/>
  <p:tag name="KSO_WM_TEMPLATE_CATEGORY" val="custom"/>
  <p:tag name="KSO_WM_TEMPLATE_INDEX" val="20205410"/>
</p:tagLst>
</file>

<file path=ppt/tags/tag179.xml><?xml version="1.0" encoding="utf-8"?>
<p:tagLst xmlns:p="http://schemas.openxmlformats.org/presentationml/2006/main">
  <p:tag name="KSO_WM_BEAUTIFY_FLAG" val="#wm#"/>
  <p:tag name="KSO_WM_TEMPLATE_CATEGORY" val="custom"/>
  <p:tag name="KSO_WM_TEMPLATE_INDEX" val="2020541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UNIT_TYPE" val="i"/>
  <p:tag name="KSO_WM_UNIT_SUBTYPE" val="h"/>
  <p:tag name="KSO_WM_SLIDE_BACKGROUND_TYPE" val="general"/>
  <p:tag name="KSO_WM_SLIDE_BK_DARK_LIGHT" val="2"/>
  <p:tag name="KSO_WM_UNIT_HIGHLIGHT" val="0"/>
  <p:tag name="KSO_WM_UNIT_COMPATIBLE" val="0"/>
  <p:tag name="KSO_WM_UNIT_DIAGRAM_ISNUMVISUAL" val="0"/>
  <p:tag name="KSO_WM_UNIT_DIAGRAM_ISREFERUNIT" val="0"/>
  <p:tag name="KSO_WM_UNIT_INDEX" val="0"/>
  <p:tag name="KSO_WM_UNIT_ID" val="_12*i*0"/>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2_Office 主题​​">
  <a:themeElements>
    <a:clrScheme name="WPS主题色">
      <a:dk1>
        <a:srgbClr val="000000"/>
      </a:dk1>
      <a:lt1>
        <a:srgbClr val="FFFFFF"/>
      </a:lt1>
      <a:dk2>
        <a:srgbClr val="ECEFEF"/>
      </a:dk2>
      <a:lt2>
        <a:srgbClr val="FCFDFD"/>
      </a:lt2>
      <a:accent1>
        <a:srgbClr val="5A9197"/>
      </a:accent1>
      <a:accent2>
        <a:srgbClr val="5787A3"/>
      </a:accent2>
      <a:accent3>
        <a:srgbClr val="607CA7"/>
      </a:accent3>
      <a:accent4>
        <a:srgbClr val="71709F"/>
      </a:accent4>
      <a:accent5>
        <a:srgbClr val="86638C"/>
      </a:accent5>
      <a:accent6>
        <a:srgbClr val="975A7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4713</Words>
  <Application>WPS 演示</Application>
  <PresentationFormat>宽屏</PresentationFormat>
  <Paragraphs>157</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微软雅黑</vt:lpstr>
      <vt:lpstr>汉仪旗黑-85S</vt:lpstr>
      <vt:lpstr>黑体</vt:lpstr>
      <vt:lpstr>Times New Roman</vt:lpstr>
      <vt:lpstr>Times New Roman</vt:lpstr>
      <vt:lpstr>Calibri</vt:lpstr>
      <vt:lpstr>Arial Unicode MS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apple</dc:creator>
  <cp:lastModifiedBy>杨帆</cp:lastModifiedBy>
  <cp:revision>27</cp:revision>
  <dcterms:created xsi:type="dcterms:W3CDTF">2023-08-09T12:44:00Z</dcterms:created>
  <dcterms:modified xsi:type="dcterms:W3CDTF">2025-10-24T10:04:55Z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0FFB374EF87741258E9EC42A4DEF22FC_13</vt:lpwstr>
  </property>
</Properties>
</file>