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ts Berends" initials="FB" lastIdx="1" clrIdx="0">
    <p:extLst>
      <p:ext uri="{19B8F6BF-5375-455C-9EA6-DF929625EA0E}">
        <p15:presenceInfo xmlns:p15="http://schemas.microsoft.com/office/powerpoint/2012/main" userId="988ce62ec93472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6F9"/>
    <a:srgbClr val="8C97EC"/>
    <a:srgbClr val="99B2DF"/>
    <a:srgbClr val="E49991"/>
    <a:srgbClr val="FFC9C2"/>
    <a:srgbClr val="7B0101"/>
    <a:srgbClr val="950101"/>
    <a:srgbClr val="FFA9A0"/>
    <a:srgbClr val="6F7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182E9-4A42-4490-B5C5-EBB2672FDB0C}" v="23" dt="2025-10-26T16:44:14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3"/>
    <p:restoredTop sz="92947"/>
  </p:normalViewPr>
  <p:slideViewPr>
    <p:cSldViewPr snapToGrid="0">
      <p:cViewPr>
        <p:scale>
          <a:sx n="96" d="100"/>
          <a:sy n="96" d="100"/>
        </p:scale>
        <p:origin x="588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72DB-605E-0F4B-BEFA-F419CD777762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2445-0623-A84C-A2C0-69350AC393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LU Biter, MMA Van </a:t>
            </a:r>
            <a:r>
              <a:rPr lang="en-US" dirty="0" err="1"/>
              <a:t>Buuren</a:t>
            </a:r>
            <a:r>
              <a:rPr lang="en-US" dirty="0"/>
              <a:t>, GHH </a:t>
            </a:r>
            <a:r>
              <a:rPr lang="en-US" dirty="0" err="1"/>
              <a:t>Mannaerts</a:t>
            </a:r>
            <a:endParaRPr lang="en-US" dirty="0"/>
          </a:p>
          <a:p>
            <a:pPr algn="ctr"/>
            <a:r>
              <a:rPr lang="en-US" dirty="0"/>
              <a:t>JA </a:t>
            </a:r>
            <a:r>
              <a:rPr lang="en-US" dirty="0" err="1"/>
              <a:t>Apers</a:t>
            </a:r>
            <a:r>
              <a:rPr lang="en-US" dirty="0"/>
              <a:t>, M </a:t>
            </a:r>
            <a:r>
              <a:rPr lang="en-US" dirty="0" err="1"/>
              <a:t>Dunkelgrun</a:t>
            </a:r>
            <a:r>
              <a:rPr lang="en-US" dirty="0"/>
              <a:t>, GHEJ </a:t>
            </a:r>
            <a:r>
              <a:rPr lang="en-US" dirty="0" err="1"/>
              <a:t>Vikgen</a:t>
            </a:r>
            <a:r>
              <a:rPr lang="en-US" dirty="0"/>
              <a:t>, </a:t>
            </a:r>
            <a:r>
              <a:rPr lang="en-US" i="1" dirty="0"/>
              <a:t>May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445-0623-A84C-A2C0-69350AC393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3EE756-DF6A-4713-89FB-98A46E28C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860C0B-2E9F-49F2-9460-46107BB63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825DCB-86FC-4DA3-AAA0-627B9BBD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87355-6512-4423-AC1B-44E24981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33452-DDA1-4B3F-9C13-132C5DEA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9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F0807-81D0-4253-B234-B374B0C6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57DABB-378F-4D89-A706-F66973DD9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442D99-3C3A-4B78-BE35-4A3FB925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2A6A-BA6C-49EA-8ACD-3324BB11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BB33F4-9B5D-430C-B6B8-2BF170C4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18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87BF07-E783-4E4B-8E99-782AE0353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0F25FB-97CC-44E1-A9BF-2361087D8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3D29A0-66AF-4AC9-BDD4-CCEC7853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B806D9-654B-4B39-ACBB-2178013F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6EF732-C326-4E32-BE60-3B42041F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30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CD913-2CE9-47F7-8DF5-B55ADD10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0A6B60-4094-4F4D-BD34-EE380470B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FD9612-5AA2-4662-A788-6D5E9D83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3694D7-CE1C-425E-97DC-4AF93B82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5BF268-142F-4DBE-BB43-8764EE7C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14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7D608-CC5D-4254-A13D-6149D786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3DE456-BABE-4339-B81C-0221CB9A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6B46DD-355D-47F9-89D6-3C8FD871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32A418-F68D-40C2-B56B-EC7B0CC8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304BAF-57B9-4258-97AA-43E4FA10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1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B117F-BC84-42A5-80C3-4D888B60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478E9A-D498-424D-9EE8-2B0E59BD9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9E52A5-B8D8-487B-B656-EFCE9EB0A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FA8D9E-F1A2-4B9C-9A32-A9D0783E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82C0B3-010E-4F67-BAC5-B6226BEB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54FCA9-6502-43C3-9124-9FD2377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67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98D27-7505-46CB-B8CA-7760BED6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0B258A-83CD-4E3A-A4DC-155F400B0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E29E82-81E4-447F-9030-CF239E877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54D1AA-0AC7-4212-8332-5D5D35913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ABE488-E097-45CF-A269-E06BBEE5A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7A92D5-E2FC-4B8D-B28A-733544C1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4839BF-D838-4C3D-9567-9797435B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683122-6F71-40F3-9FE4-0E271C1D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60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B1BDF-B62F-4DD8-8A1C-00717103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67A061-5397-43AE-857F-84831617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BDDE2E-0059-4B34-A48B-D3C8D242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DB4436-B0AA-4133-9FCF-32D245D9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6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02C732-CCD5-4ADA-B6AD-A92323F5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31A62A-4978-4089-8105-BDD96727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505B86-1899-4229-8FCF-49302570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5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22F80-6FCE-432B-B81C-621EE802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38CBAF-9ED8-473F-9938-BC785CD3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2B786E-0C7B-4C02-9BF9-F64BB8017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C700F8-1C90-435C-8F29-C932B7D1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4CDB35-1EDE-41BA-9492-286F1368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AF755-D296-4197-8C45-EDF1CDA9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93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F0283-8A56-4501-A1BC-4CFA1C97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1ADA50-9ECC-4627-8967-B457905C1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699504-8609-4515-AC65-4B9187F9A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EFFA4E-9FAB-4AB5-96AA-8E05FB8C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919DB2-E3CE-4DB6-8C6E-6DD387AB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2811A8-F934-493D-8B84-59CE2D22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73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8BE410-AACE-489A-830B-91984263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74C952-12DB-44E4-8E5F-CD7FAB1C8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FEA6A1-94CC-4E43-9EB0-CB7BA1DD8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CE20-333B-44FF-8048-BDE66E2D341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3ACA87-6133-4DF5-A554-934070FFF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6DE944-0076-43EB-8EE2-25BA726A9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3E80D-EAF7-4F5F-BA7C-AA9D8D9D167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806FAF-9D3E-49D9-BF3D-E9CCC82B4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296"/>
            <a:ext cx="10515600" cy="4975667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C047ED4-52E3-4A2A-948B-20CE7D7233A4}"/>
              </a:ext>
            </a:extLst>
          </p:cNvPr>
          <p:cNvSpPr/>
          <p:nvPr/>
        </p:nvSpPr>
        <p:spPr>
          <a:xfrm>
            <a:off x="3888" y="718770"/>
            <a:ext cx="12198272" cy="5090505"/>
          </a:xfrm>
          <a:prstGeom prst="rect">
            <a:avLst/>
          </a:prstGeom>
          <a:solidFill>
            <a:srgbClr val="99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/>
              <a:t>Conclusion</a:t>
            </a:r>
            <a:endParaRPr lang="it-IT" sz="2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7C6657B-C862-4624-AF23-0815F276EF35}"/>
              </a:ext>
            </a:extLst>
          </p:cNvPr>
          <p:cNvSpPr/>
          <p:nvPr/>
        </p:nvSpPr>
        <p:spPr>
          <a:xfrm>
            <a:off x="3950889" y="718014"/>
            <a:ext cx="4288076" cy="5090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D7F0B6B-053D-4EF4-A94B-964FCCCAB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763" y="5986009"/>
            <a:ext cx="3425124" cy="71448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F199E0-EF0A-4852-8CD5-FCA17ED84623}"/>
              </a:ext>
            </a:extLst>
          </p:cNvPr>
          <p:cNvSpPr txBox="1"/>
          <p:nvPr/>
        </p:nvSpPr>
        <p:spPr>
          <a:xfrm>
            <a:off x="57233" y="739631"/>
            <a:ext cx="389580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METHODS</a:t>
            </a:r>
            <a:r>
              <a:rPr lang="it-IT" sz="2400" b="1" dirty="0"/>
              <a:t>	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9B844B-5329-4EF8-A25F-1F177F64B210}"/>
              </a:ext>
            </a:extLst>
          </p:cNvPr>
          <p:cNvSpPr txBox="1"/>
          <p:nvPr/>
        </p:nvSpPr>
        <p:spPr>
          <a:xfrm>
            <a:off x="4015144" y="739631"/>
            <a:ext cx="41757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FD73DB-5170-483D-8AED-73807F7EF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13" y="5959626"/>
            <a:ext cx="2422604" cy="699863"/>
          </a:xfrm>
          <a:prstGeom prst="rect">
            <a:avLst/>
          </a:prstGeom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841DD3-FD98-4EB0-9BD3-D2A17CABA7C9}"/>
              </a:ext>
            </a:extLst>
          </p:cNvPr>
          <p:cNvSpPr txBox="1"/>
          <p:nvPr/>
        </p:nvSpPr>
        <p:spPr>
          <a:xfrm>
            <a:off x="10160" y="65247"/>
            <a:ext cx="1218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sz="2000" b="1" dirty="0" err="1"/>
              <a:t>Effect</a:t>
            </a:r>
            <a:r>
              <a:rPr lang="es-ES" sz="2000" b="1" dirty="0"/>
              <a:t> </a:t>
            </a:r>
            <a:r>
              <a:rPr lang="es-ES" sz="2000" b="1" dirty="0" err="1"/>
              <a:t>on</a:t>
            </a:r>
            <a:r>
              <a:rPr lang="es-ES" sz="2000" b="1" dirty="0"/>
              <a:t> </a:t>
            </a:r>
            <a:r>
              <a:rPr lang="es-ES" sz="2000" b="1" dirty="0" err="1"/>
              <a:t>Body</a:t>
            </a:r>
            <a:r>
              <a:rPr lang="es-ES" sz="2000" b="1" dirty="0"/>
              <a:t> </a:t>
            </a:r>
            <a:r>
              <a:rPr lang="es-ES" sz="2000" b="1" dirty="0" err="1"/>
              <a:t>Composition</a:t>
            </a:r>
            <a:r>
              <a:rPr lang="es-ES" sz="2000" b="1" dirty="0"/>
              <a:t> </a:t>
            </a:r>
            <a:r>
              <a:rPr lang="es-ES" sz="2000" b="1" dirty="0" err="1"/>
              <a:t>of</a:t>
            </a:r>
            <a:r>
              <a:rPr lang="es-ES" sz="2000" b="1" dirty="0"/>
              <a:t> </a:t>
            </a:r>
            <a:r>
              <a:rPr lang="es-ES" sz="2000" b="1" dirty="0" err="1"/>
              <a:t>Protein</a:t>
            </a:r>
            <a:r>
              <a:rPr lang="es-ES" sz="2000" b="1" dirty="0"/>
              <a:t> </a:t>
            </a:r>
            <a:r>
              <a:rPr lang="es-ES" sz="2000" b="1" dirty="0" err="1"/>
              <a:t>Supplementation</a:t>
            </a:r>
            <a:r>
              <a:rPr lang="es-ES" sz="2000" b="1" dirty="0"/>
              <a:t> </a:t>
            </a:r>
            <a:r>
              <a:rPr lang="es-ES" sz="2000" b="1" dirty="0" err="1"/>
              <a:t>During</a:t>
            </a:r>
            <a:r>
              <a:rPr lang="es-ES" sz="2000" b="1" dirty="0"/>
              <a:t> </a:t>
            </a:r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First</a:t>
            </a:r>
            <a:r>
              <a:rPr lang="es-ES" sz="2000" b="1" dirty="0"/>
              <a:t> </a:t>
            </a:r>
            <a:r>
              <a:rPr lang="es-ES" sz="2000" b="1" dirty="0" err="1"/>
              <a:t>Six</a:t>
            </a:r>
            <a:r>
              <a:rPr lang="es-ES" sz="2000" b="1" dirty="0"/>
              <a:t> </a:t>
            </a:r>
            <a:r>
              <a:rPr lang="es-ES" sz="2000" b="1" dirty="0" err="1"/>
              <a:t>Months</a:t>
            </a:r>
            <a:r>
              <a:rPr lang="es-ES" sz="2000" b="1" dirty="0"/>
              <a:t> After </a:t>
            </a:r>
            <a:r>
              <a:rPr lang="es-ES" sz="2000" b="1" dirty="0" err="1"/>
              <a:t>Bariatric</a:t>
            </a:r>
            <a:r>
              <a:rPr lang="es-ES" sz="2000" b="1" dirty="0"/>
              <a:t> </a:t>
            </a:r>
            <a:r>
              <a:rPr lang="es-ES" sz="2000" b="1" dirty="0" err="1"/>
              <a:t>Surgery</a:t>
            </a:r>
            <a:r>
              <a:rPr lang="es-ES" sz="2000" b="1" dirty="0"/>
              <a:t>”</a:t>
            </a:r>
            <a:endParaRPr lang="es-ES" sz="2000" dirty="0"/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126650" y="739631"/>
            <a:ext cx="406535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B06F1-4FC1-406F-9F3D-BE586F3167B6}"/>
              </a:ext>
            </a:extLst>
          </p:cNvPr>
          <p:cNvSpPr txBox="1"/>
          <p:nvPr/>
        </p:nvSpPr>
        <p:spPr>
          <a:xfrm>
            <a:off x="2869828" y="5932147"/>
            <a:ext cx="544982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Patients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HPD </a:t>
            </a:r>
            <a:r>
              <a:rPr lang="es-ES" sz="1600" dirty="0" err="1"/>
              <a:t>showed</a:t>
            </a:r>
            <a:r>
              <a:rPr lang="es-ES" sz="1600" dirty="0"/>
              <a:t> </a:t>
            </a:r>
            <a:r>
              <a:rPr lang="es-ES" sz="1600" dirty="0" err="1"/>
              <a:t>maintenance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lean </a:t>
            </a:r>
            <a:r>
              <a:rPr lang="es-ES" sz="1600" dirty="0" err="1"/>
              <a:t>mass</a:t>
            </a:r>
            <a:r>
              <a:rPr lang="es-ES" sz="1600" dirty="0"/>
              <a:t> </a:t>
            </a:r>
            <a:r>
              <a:rPr lang="es-ES" sz="1600" dirty="0" err="1"/>
              <a:t>index</a:t>
            </a:r>
            <a:r>
              <a:rPr lang="es-ES" sz="1600" dirty="0"/>
              <a:t> and </a:t>
            </a:r>
            <a:r>
              <a:rPr lang="es-ES" sz="1600" dirty="0" err="1"/>
              <a:t>phase</a:t>
            </a:r>
            <a:r>
              <a:rPr lang="es-ES" sz="1600" dirty="0"/>
              <a:t> angle </a:t>
            </a:r>
            <a:r>
              <a:rPr lang="es-ES" sz="1600" dirty="0" err="1"/>
              <a:t>compared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those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LPD </a:t>
            </a:r>
            <a:r>
              <a:rPr lang="es-ES" sz="1600" dirty="0" err="1"/>
              <a:t>during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first</a:t>
            </a:r>
            <a:r>
              <a:rPr lang="es-ES" sz="1600" dirty="0"/>
              <a:t> </a:t>
            </a:r>
            <a:r>
              <a:rPr lang="es-ES" sz="1600" dirty="0" err="1"/>
              <a:t>six</a:t>
            </a:r>
            <a:r>
              <a:rPr lang="es-ES" sz="1600" dirty="0"/>
              <a:t> </a:t>
            </a:r>
            <a:r>
              <a:rPr lang="es-ES" sz="1600" dirty="0" err="1"/>
              <a:t>months</a:t>
            </a:r>
            <a:r>
              <a:rPr lang="es-ES" sz="1600" dirty="0"/>
              <a:t> after </a:t>
            </a:r>
            <a:r>
              <a:rPr lang="es-ES" sz="1600" dirty="0" err="1"/>
              <a:t>bariatric</a:t>
            </a:r>
            <a:r>
              <a:rPr lang="es-ES" sz="1600" dirty="0"/>
              <a:t> </a:t>
            </a:r>
            <a:r>
              <a:rPr lang="es-ES" sz="1600" dirty="0" err="1"/>
              <a:t>surgery</a:t>
            </a:r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453FCF-2865-A9E6-D876-B212AAB34B1B}"/>
              </a:ext>
            </a:extLst>
          </p:cNvPr>
          <p:cNvSpPr txBox="1"/>
          <p:nvPr/>
        </p:nvSpPr>
        <p:spPr>
          <a:xfrm>
            <a:off x="8238965" y="1468340"/>
            <a:ext cx="3739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administration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a </a:t>
            </a:r>
            <a:r>
              <a:rPr lang="es-ES" sz="1600" dirty="0" err="1"/>
              <a:t>normocaloric</a:t>
            </a:r>
            <a:r>
              <a:rPr lang="es-ES" sz="1600" dirty="0"/>
              <a:t>, </a:t>
            </a:r>
            <a:r>
              <a:rPr lang="es-ES" sz="1600" dirty="0" err="1"/>
              <a:t>high-protein</a:t>
            </a:r>
            <a:r>
              <a:rPr lang="es-ES" sz="1600" dirty="0"/>
              <a:t> oral </a:t>
            </a:r>
            <a:r>
              <a:rPr lang="es-ES" sz="1600" dirty="0" err="1"/>
              <a:t>nutritional</a:t>
            </a:r>
            <a:r>
              <a:rPr lang="es-ES" sz="1600" dirty="0"/>
              <a:t> </a:t>
            </a:r>
            <a:r>
              <a:rPr lang="es-ES" sz="1600" dirty="0" err="1"/>
              <a:t>supplement</a:t>
            </a:r>
            <a:r>
              <a:rPr lang="es-ES" sz="1600" dirty="0"/>
              <a:t> </a:t>
            </a:r>
            <a:r>
              <a:rPr lang="es-ES" sz="1600" dirty="0" err="1"/>
              <a:t>during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first</a:t>
            </a:r>
            <a:r>
              <a:rPr lang="es-ES" sz="1600" dirty="0"/>
              <a:t> </a:t>
            </a:r>
            <a:r>
              <a:rPr lang="es-ES" sz="1600" dirty="0" err="1"/>
              <a:t>weeks</a:t>
            </a:r>
            <a:r>
              <a:rPr lang="es-ES" sz="1600" dirty="0"/>
              <a:t> after </a:t>
            </a:r>
            <a:r>
              <a:rPr lang="es-ES" sz="1600" dirty="0" err="1"/>
              <a:t>bariatric</a:t>
            </a:r>
            <a:r>
              <a:rPr lang="es-ES" sz="1600" dirty="0"/>
              <a:t> </a:t>
            </a:r>
            <a:r>
              <a:rPr lang="es-ES" sz="1600" dirty="0" err="1"/>
              <a:t>surgery</a:t>
            </a:r>
            <a:r>
              <a:rPr lang="es-ES" sz="1600" dirty="0"/>
              <a:t> </a:t>
            </a:r>
            <a:r>
              <a:rPr lang="es-ES" sz="1600" dirty="0" err="1"/>
              <a:t>was</a:t>
            </a:r>
            <a:r>
              <a:rPr lang="es-ES" sz="1600" dirty="0"/>
              <a:t> </a:t>
            </a:r>
            <a:r>
              <a:rPr lang="es-ES" sz="1600" dirty="0" err="1"/>
              <a:t>associated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greater</a:t>
            </a:r>
            <a:r>
              <a:rPr lang="es-ES" sz="1600" dirty="0"/>
              <a:t> </a:t>
            </a:r>
            <a:r>
              <a:rPr lang="es-ES" sz="1600" dirty="0" err="1"/>
              <a:t>preservation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lean </a:t>
            </a:r>
            <a:r>
              <a:rPr lang="es-ES" sz="1600" dirty="0" err="1"/>
              <a:t>mass</a:t>
            </a:r>
            <a:r>
              <a:rPr lang="es-ES" sz="1600" dirty="0"/>
              <a:t> </a:t>
            </a:r>
            <a:r>
              <a:rPr lang="es-ES" sz="1600" dirty="0" err="1"/>
              <a:t>index</a:t>
            </a:r>
            <a:r>
              <a:rPr lang="es-ES" sz="1600" dirty="0"/>
              <a:t> and </a:t>
            </a:r>
            <a:r>
              <a:rPr lang="es-ES" sz="1600" dirty="0" err="1"/>
              <a:t>phase</a:t>
            </a:r>
            <a:r>
              <a:rPr lang="es-ES" sz="1600" dirty="0"/>
              <a:t> angle, </a:t>
            </a:r>
            <a:r>
              <a:rPr lang="es-ES" sz="1600" dirty="0" err="1"/>
              <a:t>without</a:t>
            </a:r>
            <a:r>
              <a:rPr lang="es-ES" sz="1600" dirty="0"/>
              <a:t> </a:t>
            </a:r>
            <a:r>
              <a:rPr lang="es-ES" sz="1600" dirty="0" err="1"/>
              <a:t>compromising</a:t>
            </a:r>
            <a:r>
              <a:rPr lang="es-ES" sz="1600" dirty="0"/>
              <a:t> </a:t>
            </a:r>
            <a:r>
              <a:rPr lang="es-ES" sz="1600" dirty="0" err="1"/>
              <a:t>medium-term</a:t>
            </a:r>
            <a:r>
              <a:rPr lang="es-ES" sz="1600" dirty="0"/>
              <a:t> </a:t>
            </a:r>
            <a:r>
              <a:rPr lang="es-ES" sz="1600" dirty="0" err="1"/>
              <a:t>fat</a:t>
            </a:r>
            <a:r>
              <a:rPr lang="es-ES" sz="1600" dirty="0"/>
              <a:t> </a:t>
            </a:r>
            <a:r>
              <a:rPr lang="es-ES" sz="1600" dirty="0" err="1"/>
              <a:t>mass</a:t>
            </a:r>
            <a:r>
              <a:rPr lang="es-ES" sz="1600" dirty="0"/>
              <a:t> </a:t>
            </a:r>
            <a:r>
              <a:rPr lang="es-ES" sz="1600" dirty="0" err="1"/>
              <a:t>loss</a:t>
            </a:r>
            <a:r>
              <a:rPr lang="es-ES" sz="1600" dirty="0"/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dirty="0" err="1"/>
              <a:t>Although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group</a:t>
            </a:r>
            <a:r>
              <a:rPr lang="es-ES" sz="1600" dirty="0"/>
              <a:t> </a:t>
            </a:r>
            <a:r>
              <a:rPr lang="es-ES" sz="1600" dirty="0" err="1"/>
              <a:t>without</a:t>
            </a:r>
            <a:r>
              <a:rPr lang="es-ES" sz="1600" dirty="0"/>
              <a:t> </a:t>
            </a:r>
            <a:r>
              <a:rPr lang="es-ES" sz="1600" dirty="0" err="1"/>
              <a:t>supplementation</a:t>
            </a:r>
            <a:r>
              <a:rPr lang="es-ES" sz="1600" dirty="0"/>
              <a:t> </a:t>
            </a:r>
            <a:r>
              <a:rPr lang="es-ES" sz="1600" dirty="0" err="1"/>
              <a:t>showed</a:t>
            </a:r>
            <a:r>
              <a:rPr lang="es-ES" sz="1600" dirty="0"/>
              <a:t> </a:t>
            </a:r>
            <a:r>
              <a:rPr lang="es-ES" sz="1600" dirty="0" err="1"/>
              <a:t>greater</a:t>
            </a:r>
            <a:r>
              <a:rPr lang="es-ES" sz="1600" dirty="0"/>
              <a:t> total </a:t>
            </a:r>
            <a:r>
              <a:rPr lang="es-ES" sz="1600" dirty="0" err="1"/>
              <a:t>weight</a:t>
            </a:r>
            <a:r>
              <a:rPr lang="es-ES" sz="1600" dirty="0"/>
              <a:t> </a:t>
            </a:r>
            <a:r>
              <a:rPr lang="es-ES" sz="1600" dirty="0" err="1"/>
              <a:t>loss</a:t>
            </a:r>
            <a:r>
              <a:rPr lang="es-ES" sz="1600" dirty="0"/>
              <a:t>, </a:t>
            </a:r>
            <a:r>
              <a:rPr lang="es-ES" sz="1600" dirty="0" err="1"/>
              <a:t>this</a:t>
            </a:r>
            <a:r>
              <a:rPr lang="es-ES" sz="1600" dirty="0"/>
              <a:t> </a:t>
            </a:r>
            <a:r>
              <a:rPr lang="es-ES" sz="1600" dirty="0" err="1"/>
              <a:t>difference</a:t>
            </a:r>
            <a:r>
              <a:rPr lang="es-ES" sz="1600" dirty="0"/>
              <a:t> </a:t>
            </a:r>
            <a:r>
              <a:rPr lang="es-ES" sz="1600" dirty="0" err="1"/>
              <a:t>could</a:t>
            </a:r>
            <a:r>
              <a:rPr lang="es-ES" sz="1600" dirty="0"/>
              <a:t> be </a:t>
            </a:r>
            <a:r>
              <a:rPr lang="es-ES" sz="1600" dirty="0" err="1"/>
              <a:t>attributed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a </a:t>
            </a:r>
            <a:r>
              <a:rPr lang="es-ES" sz="1600" dirty="0" err="1"/>
              <a:t>greater</a:t>
            </a:r>
            <a:r>
              <a:rPr lang="es-ES" sz="1600" dirty="0"/>
              <a:t> </a:t>
            </a:r>
            <a:r>
              <a:rPr lang="es-ES" sz="1600" dirty="0" err="1"/>
              <a:t>reduction</a:t>
            </a:r>
            <a:r>
              <a:rPr lang="es-ES" sz="1600" dirty="0"/>
              <a:t> in </a:t>
            </a:r>
            <a:r>
              <a:rPr lang="es-ES" sz="1600" dirty="0" err="1"/>
              <a:t>fat</a:t>
            </a:r>
            <a:r>
              <a:rPr lang="es-ES" sz="1600" dirty="0"/>
              <a:t>-free </a:t>
            </a:r>
            <a:r>
              <a:rPr lang="es-ES" sz="1600" dirty="0" err="1"/>
              <a:t>mass</a:t>
            </a:r>
            <a:r>
              <a:rPr lang="es-ES" sz="1600" dirty="0"/>
              <a:t>, </a:t>
            </a:r>
            <a:r>
              <a:rPr lang="es-ES" sz="1600" dirty="0" err="1"/>
              <a:t>which</a:t>
            </a:r>
            <a:r>
              <a:rPr lang="es-ES" sz="1600" dirty="0"/>
              <a:t> </a:t>
            </a:r>
            <a:r>
              <a:rPr lang="es-ES" sz="1600" dirty="0" err="1"/>
              <a:t>may</a:t>
            </a:r>
            <a:r>
              <a:rPr lang="es-ES" sz="1600" dirty="0"/>
              <a:t> </a:t>
            </a:r>
            <a:r>
              <a:rPr lang="es-ES" sz="1600" dirty="0" err="1"/>
              <a:t>have</a:t>
            </a:r>
            <a:r>
              <a:rPr lang="es-ES" sz="1600" dirty="0"/>
              <a:t> negative </a:t>
            </a:r>
            <a:r>
              <a:rPr lang="es-ES" sz="1600" dirty="0" err="1"/>
              <a:t>implications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patient</a:t>
            </a:r>
            <a:r>
              <a:rPr lang="es-ES" sz="1600" dirty="0"/>
              <a:t> </a:t>
            </a:r>
            <a:r>
              <a:rPr lang="es-ES" sz="1600" dirty="0" err="1"/>
              <a:t>functionality</a:t>
            </a:r>
            <a:r>
              <a:rPr lang="es-ES" sz="1600" dirty="0"/>
              <a:t> and </a:t>
            </a:r>
            <a:r>
              <a:rPr lang="es-ES" sz="1600" dirty="0" err="1"/>
              <a:t>nutritional</a:t>
            </a:r>
            <a:r>
              <a:rPr lang="es-ES" sz="1600" dirty="0"/>
              <a:t> status.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2EBBE0-E90D-0D4E-7561-807CBE632D32}"/>
              </a:ext>
            </a:extLst>
          </p:cNvPr>
          <p:cNvSpPr txBox="1"/>
          <p:nvPr/>
        </p:nvSpPr>
        <p:spPr>
          <a:xfrm>
            <a:off x="1005111" y="1324168"/>
            <a:ext cx="199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181 </a:t>
            </a:r>
            <a:r>
              <a:rPr lang="es-ES" dirty="0" err="1"/>
              <a:t>patients</a:t>
            </a:r>
            <a:r>
              <a:rPr lang="es-ES" dirty="0"/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0B4CDB8-083E-1BAC-82C6-C8FB59700C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87" b="72727" l="24875" r="36500">
                        <a14:foregroundMark x1="25125" y1="54209" x2="24875" y2="64310"/>
                        <a14:foregroundMark x1="24875" y1="64310" x2="25250" y2="65320"/>
                        <a14:foregroundMark x1="30000" y1="32660" x2="31000" y2="33333"/>
                        <a14:foregroundMark x1="34375" y1="72727" x2="35750" y2="72391"/>
                      </a14:backgroundRemoval>
                    </a14:imgEffect>
                  </a14:imgLayer>
                </a14:imgProps>
              </a:ext>
            </a:extLst>
          </a:blip>
          <a:srcRect l="23709" t="27356" r="61999" b="23210"/>
          <a:stretch/>
        </p:blipFill>
        <p:spPr>
          <a:xfrm>
            <a:off x="750139" y="1675042"/>
            <a:ext cx="778162" cy="999260"/>
          </a:xfrm>
          <a:prstGeom prst="ellipse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65BDC5C-40B2-7E43-EA29-4073BF129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86" b="72277" l="40911" r="54333"/>
                    </a14:imgEffect>
                  </a14:imgLayer>
                </a14:imgProps>
              </a:ext>
            </a:extLst>
          </a:blip>
          <a:srcRect l="39233" t="26387" r="43989" b="22624"/>
          <a:stretch/>
        </p:blipFill>
        <p:spPr>
          <a:xfrm>
            <a:off x="1488574" y="1745557"/>
            <a:ext cx="777082" cy="876688"/>
          </a:xfrm>
          <a:prstGeom prst="ellipse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FBF2617-1801-AF3E-BE13-B38F4602B9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2666" y="1668311"/>
            <a:ext cx="890858" cy="99734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44E6BDD-ABE5-FD9E-A31B-39AAB4D41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189" y="3248227"/>
            <a:ext cx="655214" cy="6552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0487EFA-6C9B-A669-D0A2-2879FD021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4489" y="3254770"/>
            <a:ext cx="620910" cy="62091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0DA9DE7-109C-45E4-7A86-544DD48EEF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9267" y="3223988"/>
            <a:ext cx="786844" cy="786844"/>
          </a:xfrm>
          <a:prstGeom prst="rect">
            <a:avLst/>
          </a:prstGeom>
        </p:spPr>
      </p:pic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3293BA19-CAA7-2F28-272D-6CE225C4D7E0}"/>
              </a:ext>
            </a:extLst>
          </p:cNvPr>
          <p:cNvSpPr/>
          <p:nvPr/>
        </p:nvSpPr>
        <p:spPr>
          <a:xfrm rot="3465718">
            <a:off x="1030413" y="2660158"/>
            <a:ext cx="376271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AD9E0CC6-4A84-551E-BEF7-8057CDA335F7}"/>
              </a:ext>
            </a:extLst>
          </p:cNvPr>
          <p:cNvSpPr/>
          <p:nvPr/>
        </p:nvSpPr>
        <p:spPr>
          <a:xfrm rot="19078141">
            <a:off x="1865935" y="2656623"/>
            <a:ext cx="376271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1B0A5C-C105-D273-3482-12D4ECF4A65B}"/>
              </a:ext>
            </a:extLst>
          </p:cNvPr>
          <p:cNvSpPr txBox="1"/>
          <p:nvPr/>
        </p:nvSpPr>
        <p:spPr>
          <a:xfrm>
            <a:off x="43070" y="2982105"/>
            <a:ext cx="201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217 kcal-&gt;11,70 g </a:t>
            </a:r>
            <a:r>
              <a:rPr lang="es-ES" sz="1400" dirty="0" err="1"/>
              <a:t>protein</a:t>
            </a:r>
            <a:r>
              <a:rPr lang="es-ES" sz="1400" dirty="0"/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924A525-A2B5-E852-458F-9FAB35BBB734}"/>
              </a:ext>
            </a:extLst>
          </p:cNvPr>
          <p:cNvSpPr txBox="1"/>
          <p:nvPr/>
        </p:nvSpPr>
        <p:spPr>
          <a:xfrm>
            <a:off x="2019587" y="2982105"/>
            <a:ext cx="201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817kcal-&gt;65,70 g </a:t>
            </a:r>
            <a:r>
              <a:rPr lang="es-ES" sz="1400" dirty="0" err="1"/>
              <a:t>protein</a:t>
            </a:r>
            <a:r>
              <a:rPr lang="es-ES" sz="1400" dirty="0"/>
              <a:t>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2F172E2-0045-EE90-58B1-6E33BBF6E0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085" y="4071809"/>
            <a:ext cx="887439" cy="86995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1E516F2-9E74-1E6B-9B63-447733211A2F}"/>
              </a:ext>
            </a:extLst>
          </p:cNvPr>
          <p:cNvSpPr txBox="1"/>
          <p:nvPr/>
        </p:nvSpPr>
        <p:spPr>
          <a:xfrm>
            <a:off x="1528301" y="4161183"/>
            <a:ext cx="1625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Pre-surgery</a:t>
            </a:r>
            <a:endParaRPr lang="es-ES" dirty="0"/>
          </a:p>
          <a:p>
            <a:r>
              <a:rPr lang="es-ES" dirty="0"/>
              <a:t>1-month</a:t>
            </a:r>
          </a:p>
          <a:p>
            <a:r>
              <a:rPr lang="es-ES" dirty="0"/>
              <a:t>6-months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FFB5253-3804-8820-7C5B-CA244448AB08}"/>
              </a:ext>
            </a:extLst>
          </p:cNvPr>
          <p:cNvSpPr txBox="1"/>
          <p:nvPr/>
        </p:nvSpPr>
        <p:spPr>
          <a:xfrm>
            <a:off x="4125522" y="1479678"/>
            <a:ext cx="37651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maintenance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lean </a:t>
            </a:r>
            <a:r>
              <a:rPr lang="es-ES" dirty="0" err="1"/>
              <a:t>mass</a:t>
            </a:r>
            <a:r>
              <a:rPr lang="es-ES" dirty="0"/>
              <a:t> </a:t>
            </a:r>
            <a:r>
              <a:rPr lang="es-ES" dirty="0" err="1"/>
              <a:t>index</a:t>
            </a:r>
            <a:r>
              <a:rPr lang="es-ES" dirty="0"/>
              <a:t> (LPD -1.37 (0.69) kg </a:t>
            </a:r>
            <a:r>
              <a:rPr lang="es-ES" dirty="0" err="1"/>
              <a:t>vs.HPD</a:t>
            </a:r>
            <a:r>
              <a:rPr lang="es-ES" dirty="0"/>
              <a:t> +0.31 (0.79) kg; p = 0.01) in HPD </a:t>
            </a:r>
            <a:r>
              <a:rPr lang="es-ES" dirty="0" err="1"/>
              <a:t>patients</a:t>
            </a:r>
            <a:r>
              <a:rPr lang="es-ES" dirty="0"/>
              <a:t> at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month</a:t>
            </a:r>
            <a:r>
              <a:rPr lang="es-ES" dirty="0"/>
              <a:t>, </a:t>
            </a:r>
            <a:r>
              <a:rPr lang="es-ES" dirty="0" err="1"/>
              <a:t>with</a:t>
            </a:r>
            <a:r>
              <a:rPr lang="es-ES" dirty="0"/>
              <a:t> no </a:t>
            </a:r>
            <a:r>
              <a:rPr lang="es-ES" dirty="0" err="1"/>
              <a:t>differences</a:t>
            </a:r>
            <a:r>
              <a:rPr lang="es-ES" dirty="0"/>
              <a:t> in </a:t>
            </a:r>
            <a:r>
              <a:rPr lang="es-ES" dirty="0" err="1"/>
              <a:t>fat</a:t>
            </a:r>
            <a:r>
              <a:rPr lang="es-ES" dirty="0"/>
              <a:t> </a:t>
            </a:r>
            <a:r>
              <a:rPr lang="es-ES" dirty="0" err="1"/>
              <a:t>mass</a:t>
            </a:r>
            <a:r>
              <a:rPr lang="es-ES" dirty="0"/>
              <a:t> </a:t>
            </a:r>
            <a:r>
              <a:rPr lang="es-ES" dirty="0" err="1"/>
              <a:t>loss</a:t>
            </a:r>
            <a:r>
              <a:rPr lang="es-ES" dirty="0"/>
              <a:t>. </a:t>
            </a:r>
          </a:p>
          <a:p>
            <a:pPr algn="ctr"/>
            <a:endParaRPr lang="es-ES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/>
              <a:t>At </a:t>
            </a:r>
            <a:r>
              <a:rPr lang="es-ES" dirty="0" err="1"/>
              <a:t>six</a:t>
            </a:r>
            <a:r>
              <a:rPr lang="es-ES" dirty="0"/>
              <a:t> </a:t>
            </a:r>
            <a:r>
              <a:rPr lang="es-ES" dirty="0" err="1"/>
              <a:t>months</a:t>
            </a:r>
            <a:r>
              <a:rPr lang="es-ES" dirty="0"/>
              <a:t>,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less</a:t>
            </a:r>
            <a:r>
              <a:rPr lang="es-ES" dirty="0"/>
              <a:t> los</a:t>
            </a:r>
          </a:p>
          <a:p>
            <a:pPr algn="ctr"/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lean </a:t>
            </a:r>
            <a:r>
              <a:rPr lang="es-ES" dirty="0" err="1"/>
              <a:t>mass</a:t>
            </a:r>
            <a:r>
              <a:rPr lang="es-ES" dirty="0"/>
              <a:t> </a:t>
            </a:r>
            <a:r>
              <a:rPr lang="es-ES" dirty="0" err="1"/>
              <a:t>index</a:t>
            </a:r>
            <a:r>
              <a:rPr lang="es-ES" dirty="0"/>
              <a:t> (LPD -2.75 (2.01) kg </a:t>
            </a:r>
            <a:r>
              <a:rPr lang="es-ES" dirty="0" err="1"/>
              <a:t>vs.HPD</a:t>
            </a:r>
            <a:r>
              <a:rPr lang="es-ES" dirty="0"/>
              <a:t> -1.24 (2.06) kg; p = 0.00) and </a:t>
            </a:r>
            <a:r>
              <a:rPr lang="es-ES" dirty="0" err="1"/>
              <a:t>phase</a:t>
            </a:r>
            <a:r>
              <a:rPr lang="es-ES" dirty="0"/>
              <a:t> angle (LPD -1.25 (51.77) kg vs. HPD +0.83 (0.12) kg; p = 0.01) in HPD </a:t>
            </a:r>
            <a:r>
              <a:rPr lang="es-ES" dirty="0" err="1"/>
              <a:t>patients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9068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266</Words>
  <Application>Microsoft Office PowerPoint</Application>
  <PresentationFormat>Panorámica</PresentationFormat>
  <Paragraphs>21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di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M.mazzarella</dc:creator>
  <cp:lastModifiedBy>Beatriz Ramos</cp:lastModifiedBy>
  <cp:revision>99</cp:revision>
  <dcterms:created xsi:type="dcterms:W3CDTF">2017-10-03T08:27:08Z</dcterms:created>
  <dcterms:modified xsi:type="dcterms:W3CDTF">2025-10-26T16:45:35Z</dcterms:modified>
</cp:coreProperties>
</file>