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2" r:id="rId4"/>
    <p:sldId id="263" r:id="rId5"/>
    <p:sldId id="265" r:id="rId6"/>
    <p:sldId id="267" r:id="rId7"/>
    <p:sldId id="264" r:id="rId8"/>
  </p:sldIdLst>
  <p:sldSz cx="6264275" cy="9144000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97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CC5"/>
    <a:srgbClr val="C34936"/>
    <a:srgbClr val="D8AF42"/>
    <a:srgbClr val="FFFC00"/>
    <a:srgbClr val="FEC602"/>
    <a:srgbClr val="E98100"/>
    <a:srgbClr val="FF5502"/>
    <a:srgbClr val="FF2400"/>
    <a:srgbClr val="FF2600"/>
    <a:srgbClr val="E32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3"/>
    <p:restoredTop sz="94694"/>
  </p:normalViewPr>
  <p:slideViewPr>
    <p:cSldViewPr snapToGrid="0" snapToObjects="1">
      <p:cViewPr varScale="1">
        <p:scale>
          <a:sx n="91" d="100"/>
          <a:sy n="91" d="100"/>
        </p:scale>
        <p:origin x="3824" y="184"/>
      </p:cViewPr>
      <p:guideLst>
        <p:guide orient="horz" pos="2880"/>
        <p:guide pos="197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tsunaga-29\Dropbox\&#22338;&#26412;&#23554;&#29992;&#12501;&#12457;&#12523;&#12480;\&#35299;&#26512;&#32080;&#26524;&#12501;&#12449;&#12452;&#12523;\170831%20centromere%20number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___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___1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___2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___3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886186866588399"/>
          <c:y val="5.9042800370802499E-2"/>
          <c:w val="0.74255259136907004"/>
          <c:h val="0.75156105527180095"/>
        </c:manualLayout>
      </c:layout>
      <c:barChart>
        <c:barDir val="col"/>
        <c:grouping val="clustered"/>
        <c:varyColors val="0"/>
        <c:ser>
          <c:idx val="0"/>
          <c:order val="0"/>
          <c:tx>
            <c:v>Col-0</c:v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Sheet1!$E$3:$E$8</c:f>
              <c:numCache>
                <c:formatCode>General</c:formatCode>
                <c:ptCount val="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</c:numCache>
            </c:numRef>
          </c:cat>
          <c:val>
            <c:numRef>
              <c:f>Sheet1!$I$3:$I$8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2.5</c:v>
                </c:pt>
                <c:pt idx="4">
                  <c:v>27.5</c:v>
                </c:pt>
                <c:pt idx="5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53-9B46-B2D3-806D1BE6C147}"/>
            </c:ext>
          </c:extLst>
        </c:ser>
        <c:ser>
          <c:idx val="2"/>
          <c:order val="1"/>
          <c:tx>
            <c:v>cap-h2</c:v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val>
            <c:numRef>
              <c:f>Sheet1!$J$3:$J$8</c:f>
              <c:numCache>
                <c:formatCode>General</c:formatCode>
                <c:ptCount val="6"/>
                <c:pt idx="0">
                  <c:v>0</c:v>
                </c:pt>
                <c:pt idx="1">
                  <c:v>2.5</c:v>
                </c:pt>
                <c:pt idx="2">
                  <c:v>17.5</c:v>
                </c:pt>
                <c:pt idx="3">
                  <c:v>22.5</c:v>
                </c:pt>
                <c:pt idx="4">
                  <c:v>30</c:v>
                </c:pt>
                <c:pt idx="5">
                  <c:v>27.5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53-9B46-B2D3-806D1BE6C147}"/>
            </c:ext>
          </c:extLst>
        </c:ser>
        <c:ser>
          <c:idx val="1"/>
          <c:order val="2"/>
          <c:tx>
            <c:v>crwn1/4</c:v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Sheet1!$E$3:$E$8</c:f>
              <c:numCache>
                <c:formatCode>General</c:formatCode>
                <c:ptCount val="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</c:numCache>
            </c:numRef>
          </c:cat>
          <c:val>
            <c:numRef>
              <c:f>Sheet1!$K$3:$K$8</c:f>
              <c:numCache>
                <c:formatCode>General</c:formatCode>
                <c:ptCount val="6"/>
                <c:pt idx="0">
                  <c:v>2.5</c:v>
                </c:pt>
                <c:pt idx="1">
                  <c:v>2.5</c:v>
                </c:pt>
                <c:pt idx="2">
                  <c:v>22.5</c:v>
                </c:pt>
                <c:pt idx="3">
                  <c:v>30</c:v>
                </c:pt>
                <c:pt idx="4">
                  <c:v>27.5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53-9B46-B2D3-806D1BE6C1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4199960"/>
        <c:axId val="-2134194136"/>
      </c:barChart>
      <c:catAx>
        <c:axId val="-21341999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 dirty="0"/>
                  <a:t>Number of tdTomato-CENH3 signals</a:t>
                </a:r>
                <a:endParaRPr lang="ja-JP" b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-2134194136"/>
        <c:crosses val="autoZero"/>
        <c:auto val="1"/>
        <c:lblAlgn val="ctr"/>
        <c:lblOffset val="100"/>
        <c:noMultiLvlLbl val="0"/>
      </c:catAx>
      <c:valAx>
        <c:axId val="-21341941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Appearance freaquency (%)</a:t>
                </a:r>
                <a:endParaRPr lang="ja-JP" b="0"/>
              </a:p>
            </c:rich>
          </c:tx>
          <c:layout>
            <c:manualLayout>
              <c:xMode val="edge"/>
              <c:yMode val="edge"/>
              <c:x val="2.2640458708839701E-2"/>
              <c:y val="0.13470126853236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-2134199960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latin typeface="Arial"/>
          <a:cs typeface="Arial"/>
        </a:defRPr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遺伝子数</c:v>
                </c:pt>
              </c:strCache>
            </c:strRef>
          </c:tx>
          <c:spPr>
            <a:ln>
              <a:solidFill>
                <a:srgbClr val="D7B044"/>
              </a:solidFill>
            </a:ln>
          </c:spPr>
          <c:dPt>
            <c:idx val="0"/>
            <c:bubble3D val="0"/>
            <c:spPr>
              <a:solidFill>
                <a:srgbClr val="D7B044"/>
              </a:solidFill>
              <a:ln w="19050">
                <a:solidFill>
                  <a:srgbClr val="D7B04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15-3B4C-A5C5-C4FE5C47D88D}"/>
              </c:ext>
            </c:extLst>
          </c:dPt>
          <c:dPt>
            <c:idx val="1"/>
            <c:bubble3D val="0"/>
            <c:spPr>
              <a:solidFill>
                <a:srgbClr val="C44837"/>
              </a:solidFill>
              <a:ln w="19050">
                <a:solidFill>
                  <a:srgbClr val="C4483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15-3B4C-A5C5-C4FE5C47D88D}"/>
              </c:ext>
            </c:extLst>
          </c:dPt>
          <c:dPt>
            <c:idx val="2"/>
            <c:bubble3D val="0"/>
            <c:spPr>
              <a:solidFill>
                <a:srgbClr val="4BACC6"/>
              </a:solidFill>
              <a:ln w="19050">
                <a:solidFill>
                  <a:srgbClr val="4BACC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15-3B4C-A5C5-C4FE5C47D88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rgbClr val="D7B04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715-3B4C-A5C5-C4FE5C47D88D}"/>
              </c:ext>
            </c:extLst>
          </c:dPt>
          <c:cat>
            <c:strRef>
              <c:f>Sheet1!$A$2:$A$5</c:f>
              <c:strCache>
                <c:ptCount val="3"/>
                <c:pt idx="0">
                  <c:v>２倍未満</c:v>
                </c:pt>
                <c:pt idx="1">
                  <c:v>２倍以上４倍未満</c:v>
                </c:pt>
                <c:pt idx="2">
                  <c:v>４倍以上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</c:v>
                </c:pt>
                <c:pt idx="1">
                  <c:v>24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715-3B4C-A5C5-C4FE5C47D8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遺伝子数</c:v>
                </c:pt>
              </c:strCache>
            </c:strRef>
          </c:tx>
          <c:spPr>
            <a:ln>
              <a:solidFill>
                <a:srgbClr val="D7B044"/>
              </a:solidFill>
            </a:ln>
          </c:spPr>
          <c:dPt>
            <c:idx val="0"/>
            <c:bubble3D val="0"/>
            <c:spPr>
              <a:solidFill>
                <a:srgbClr val="D7B044"/>
              </a:solidFill>
              <a:ln w="19050">
                <a:solidFill>
                  <a:srgbClr val="D7B04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26-DF4E-A431-B13B602FF3D3}"/>
              </c:ext>
            </c:extLst>
          </c:dPt>
          <c:dPt>
            <c:idx val="1"/>
            <c:bubble3D val="0"/>
            <c:spPr>
              <a:solidFill>
                <a:srgbClr val="C44837"/>
              </a:solidFill>
              <a:ln w="19050">
                <a:solidFill>
                  <a:srgbClr val="C4483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26-DF4E-A431-B13B602FF3D3}"/>
              </c:ext>
            </c:extLst>
          </c:dPt>
          <c:dPt>
            <c:idx val="2"/>
            <c:bubble3D val="0"/>
            <c:spPr>
              <a:solidFill>
                <a:srgbClr val="4BACC6"/>
              </a:solidFill>
              <a:ln w="19050">
                <a:solidFill>
                  <a:srgbClr val="4BACC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526-DF4E-A431-B13B602FF3D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rgbClr val="D7B04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526-DF4E-A431-B13B602FF3D3}"/>
              </c:ext>
            </c:extLst>
          </c:dPt>
          <c:cat>
            <c:strRef>
              <c:f>Sheet1!$A$2:$A$5</c:f>
              <c:strCache>
                <c:ptCount val="3"/>
                <c:pt idx="0">
                  <c:v>２倍未満</c:v>
                </c:pt>
                <c:pt idx="1">
                  <c:v>２倍以上４倍未満</c:v>
                </c:pt>
                <c:pt idx="2">
                  <c:v>４倍以上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</c:v>
                </c:pt>
                <c:pt idx="1">
                  <c:v>8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526-DF4E-A431-B13B602FF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遺伝子数</c:v>
                </c:pt>
              </c:strCache>
            </c:strRef>
          </c:tx>
          <c:spPr>
            <a:ln>
              <a:solidFill>
                <a:srgbClr val="D7B044"/>
              </a:solidFill>
            </a:ln>
          </c:spPr>
          <c:dPt>
            <c:idx val="0"/>
            <c:bubble3D val="0"/>
            <c:spPr>
              <a:solidFill>
                <a:srgbClr val="D7B044"/>
              </a:solidFill>
              <a:ln w="19050">
                <a:solidFill>
                  <a:srgbClr val="D7B04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EFF-3944-9740-08749C780F3F}"/>
              </c:ext>
            </c:extLst>
          </c:dPt>
          <c:dPt>
            <c:idx val="1"/>
            <c:bubble3D val="0"/>
            <c:spPr>
              <a:solidFill>
                <a:srgbClr val="C44837"/>
              </a:solidFill>
              <a:ln w="19050">
                <a:solidFill>
                  <a:srgbClr val="C4483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EFF-3944-9740-08749C780F3F}"/>
              </c:ext>
            </c:extLst>
          </c:dPt>
          <c:dPt>
            <c:idx val="2"/>
            <c:bubble3D val="0"/>
            <c:spPr>
              <a:solidFill>
                <a:srgbClr val="4BACC6"/>
              </a:solidFill>
              <a:ln w="19050">
                <a:solidFill>
                  <a:srgbClr val="4BACC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EFF-3944-9740-08749C780F3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rgbClr val="D7B04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EFF-3944-9740-08749C780F3F}"/>
              </c:ext>
            </c:extLst>
          </c:dPt>
          <c:cat>
            <c:strRef>
              <c:f>Sheet1!$A$2:$A$5</c:f>
              <c:strCache>
                <c:ptCount val="3"/>
                <c:pt idx="0">
                  <c:v>２倍未満</c:v>
                </c:pt>
                <c:pt idx="1">
                  <c:v>２倍以上４倍未満</c:v>
                </c:pt>
                <c:pt idx="2">
                  <c:v>４倍以上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32</c:v>
                </c:pt>
                <c:pt idx="1">
                  <c:v>22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FF-3944-9740-08749C780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遺伝子数</c:v>
                </c:pt>
              </c:strCache>
            </c:strRef>
          </c:tx>
          <c:spPr>
            <a:ln>
              <a:solidFill>
                <a:srgbClr val="D7B044"/>
              </a:solidFill>
            </a:ln>
          </c:spPr>
          <c:dPt>
            <c:idx val="0"/>
            <c:bubble3D val="0"/>
            <c:spPr>
              <a:solidFill>
                <a:srgbClr val="D7B044"/>
              </a:solidFill>
              <a:ln w="19050">
                <a:solidFill>
                  <a:srgbClr val="D7B04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EF9-D74B-A10F-7EF12BA3DE3D}"/>
              </c:ext>
            </c:extLst>
          </c:dPt>
          <c:dPt>
            <c:idx val="1"/>
            <c:bubble3D val="0"/>
            <c:spPr>
              <a:solidFill>
                <a:srgbClr val="C44837"/>
              </a:solidFill>
              <a:ln w="19050">
                <a:solidFill>
                  <a:srgbClr val="C4483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EF9-D74B-A10F-7EF12BA3DE3D}"/>
              </c:ext>
            </c:extLst>
          </c:dPt>
          <c:dPt>
            <c:idx val="2"/>
            <c:bubble3D val="0"/>
            <c:spPr>
              <a:solidFill>
                <a:srgbClr val="4BACC6"/>
              </a:solidFill>
              <a:ln w="19050">
                <a:solidFill>
                  <a:srgbClr val="4BACC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EF9-D74B-A10F-7EF12BA3DE3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rgbClr val="D7B04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EF9-D74B-A10F-7EF12BA3DE3D}"/>
              </c:ext>
            </c:extLst>
          </c:dPt>
          <c:cat>
            <c:strRef>
              <c:f>Sheet1!$A$2:$A$5</c:f>
              <c:strCache>
                <c:ptCount val="3"/>
                <c:pt idx="0">
                  <c:v>２倍未満</c:v>
                </c:pt>
                <c:pt idx="1">
                  <c:v>２倍以上４倍未満</c:v>
                </c:pt>
                <c:pt idx="2">
                  <c:v>４倍以上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17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F9-D74B-A10F-7EF12BA3D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2A39B-B626-4F1C-B44F-8639928F4117}" type="datetimeFigureOut">
              <a:rPr kumimoji="1" lang="ja-JP" altLang="en-US" smtClean="0"/>
              <a:t>2021/8/7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71725" y="1143000"/>
            <a:ext cx="21145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963B84-55E0-4F84-87BE-D1AC68A5E4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440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963B84-55E0-4F84-87BE-D1AC68A5E46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799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963B84-55E0-4F84-87BE-D1AC68A5E46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8649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963B84-55E0-4F84-87BE-D1AC68A5E46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1420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69821" y="2840569"/>
            <a:ext cx="5324634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39641" y="5181600"/>
            <a:ext cx="4384993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C2F63-497F-5F49-B9CF-EA04E557DDB6}" type="datetimeFigureOut">
              <a:rPr kumimoji="1" lang="ja-JP" altLang="en-US" smtClean="0"/>
              <a:t>2021/8/7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751-08FD-DB45-866D-AEF0E08A8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6146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C2F63-497F-5F49-B9CF-EA04E557DDB6}" type="datetimeFigureOut">
              <a:rPr kumimoji="1" lang="ja-JP" altLang="en-US" smtClean="0"/>
              <a:t>2021/8/7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751-08FD-DB45-866D-AEF0E08A8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8532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4835" y="5875867"/>
            <a:ext cx="5324634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4835" y="3875619"/>
            <a:ext cx="5324634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C2F63-497F-5F49-B9CF-EA04E557DDB6}" type="datetimeFigureOut">
              <a:rPr kumimoji="1" lang="ja-JP" altLang="en-US" smtClean="0"/>
              <a:t>2021/8/7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751-08FD-DB45-866D-AEF0E08A8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958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13214" y="2133602"/>
            <a:ext cx="2766721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184340" y="2133602"/>
            <a:ext cx="2766721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C2F63-497F-5F49-B9CF-EA04E557DDB6}" type="datetimeFigureOut">
              <a:rPr kumimoji="1" lang="ja-JP" altLang="en-US" smtClean="0"/>
              <a:t>2021/8/7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751-08FD-DB45-866D-AEF0E08A8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86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13214" y="2046817"/>
            <a:ext cx="2767809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13214" y="2899833"/>
            <a:ext cx="2767809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182166" y="2046817"/>
            <a:ext cx="276889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182166" y="2899833"/>
            <a:ext cx="276889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C2F63-497F-5F49-B9CF-EA04E557DDB6}" type="datetimeFigureOut">
              <a:rPr kumimoji="1" lang="ja-JP" altLang="en-US" smtClean="0"/>
              <a:t>2021/8/7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751-08FD-DB45-866D-AEF0E08A8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025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C2F63-497F-5F49-B9CF-EA04E557DDB6}" type="datetimeFigureOut">
              <a:rPr kumimoji="1" lang="ja-JP" altLang="en-US" smtClean="0"/>
              <a:t>2021/8/7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751-08FD-DB45-866D-AEF0E08A8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589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C2F63-497F-5F49-B9CF-EA04E557DDB6}" type="datetimeFigureOut">
              <a:rPr kumimoji="1" lang="ja-JP" altLang="en-US" smtClean="0"/>
              <a:t>2021/8/7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751-08FD-DB45-866D-AEF0E08A8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199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13214" y="364067"/>
            <a:ext cx="2060904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449158" y="364068"/>
            <a:ext cx="3501904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13214" y="1913468"/>
            <a:ext cx="2060904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C2F63-497F-5F49-B9CF-EA04E557DDB6}" type="datetimeFigureOut">
              <a:rPr kumimoji="1" lang="ja-JP" altLang="en-US" smtClean="0"/>
              <a:t>2021/8/7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751-08FD-DB45-866D-AEF0E08A8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4680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27842" y="6400801"/>
            <a:ext cx="3758565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227842" y="817033"/>
            <a:ext cx="3758565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227842" y="7156452"/>
            <a:ext cx="3758565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C2F63-497F-5F49-B9CF-EA04E557DDB6}" type="datetimeFigureOut">
              <a:rPr kumimoji="1" lang="ja-JP" altLang="en-US" smtClean="0"/>
              <a:t>2021/8/7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751-08FD-DB45-866D-AEF0E08A8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02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C2F63-497F-5F49-B9CF-EA04E557DDB6}" type="datetimeFigureOut">
              <a:rPr kumimoji="1" lang="ja-JP" altLang="en-US" smtClean="0"/>
              <a:t>2021/8/7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751-08FD-DB45-866D-AEF0E08A8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71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541599" y="366186"/>
            <a:ext cx="1409462" cy="780203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13214" y="366186"/>
            <a:ext cx="4123981" cy="780203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C2F63-497F-5F49-B9CF-EA04E557DDB6}" type="datetimeFigureOut">
              <a:rPr kumimoji="1" lang="ja-JP" altLang="en-US" smtClean="0"/>
              <a:t>2021/8/7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751-08FD-DB45-866D-AEF0E08A8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29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13214" y="366184"/>
            <a:ext cx="5637848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13214" y="2133602"/>
            <a:ext cx="5637848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13214" y="8475135"/>
            <a:ext cx="146166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C2F63-497F-5F49-B9CF-EA04E557DDB6}" type="datetimeFigureOut">
              <a:rPr kumimoji="1" lang="ja-JP" altLang="en-US" smtClean="0"/>
              <a:t>2021/8/7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140294" y="8475135"/>
            <a:ext cx="198368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489397" y="8475135"/>
            <a:ext cx="146166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751-08FD-DB45-866D-AEF0E08A8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28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image" Target="../media/image3.jpeg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emf"/><Relationship Id="rId10" Type="http://schemas.openxmlformats.org/officeDocument/2006/relationships/image" Target="../media/image28.jpg"/><Relationship Id="rId4" Type="http://schemas.openxmlformats.org/officeDocument/2006/relationships/image" Target="../media/image22.jpg"/><Relationship Id="rId9" Type="http://schemas.openxmlformats.org/officeDocument/2006/relationships/image" Target="../media/image2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iff"/><Relationship Id="rId3" Type="http://schemas.openxmlformats.org/officeDocument/2006/relationships/image" Target="../media/image31.tiff"/><Relationship Id="rId7" Type="http://schemas.openxmlformats.org/officeDocument/2006/relationships/image" Target="../media/image35.tiff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tiff"/><Relationship Id="rId5" Type="http://schemas.openxmlformats.org/officeDocument/2006/relationships/image" Target="../media/image33.tiff"/><Relationship Id="rId4" Type="http://schemas.openxmlformats.org/officeDocument/2006/relationships/image" Target="../media/image32.tiff"/><Relationship Id="rId9" Type="http://schemas.openxmlformats.org/officeDocument/2006/relationships/image" Target="../media/image3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F62C7DB-D45E-9241-8828-E2F752A14161}"/>
              </a:ext>
            </a:extLst>
          </p:cNvPr>
          <p:cNvSpPr txBox="1"/>
          <p:nvPr/>
        </p:nvSpPr>
        <p:spPr>
          <a:xfrm>
            <a:off x="10968" y="4681168"/>
            <a:ext cx="625330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S1. Spot-like condensin II localisation in nuclei of the root meristem.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Condensin II localisation visualised by fluorescent protein (green) produced by the </a:t>
            </a:r>
            <a:r>
              <a:rPr lang="en-GB" altLang="ja-JP" sz="1050" i="1" dirty="0">
                <a:latin typeface="Arial" panose="020B0604020202020204" pitchFamily="34" charset="0"/>
                <a:cs typeface="Arial" panose="020B0604020202020204" pitchFamily="34" charset="0"/>
              </a:rPr>
              <a:t>pCAP-H2::CAP-H2-GFP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altLang="ja-JP" sz="1050" i="1" dirty="0">
                <a:latin typeface="Arial" panose="020B0604020202020204" pitchFamily="34" charset="0"/>
                <a:cs typeface="Arial" panose="020B0604020202020204" pitchFamily="34" charset="0"/>
              </a:rPr>
              <a:t>pCAP-D3::CAP-D3-GFP 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transgenes in interphase nuclei in the root meristem around the stem cell niche (the root-tip is on the right). Arrowheads indicate nuclei with a spot-like localisation of condensin II. The images are shown as maximum </a:t>
            </a:r>
            <a:r>
              <a:rPr lang="en-GB" altLang="ja-JP" sz="1050" i="1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-projections. Bars = 50 </a:t>
            </a:r>
            <a:r>
              <a:rPr lang="en-GB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9EACD2-7103-F04E-BD1C-860A1F45B14B}"/>
              </a:ext>
            </a:extLst>
          </p:cNvPr>
          <p:cNvSpPr txBox="1"/>
          <p:nvPr/>
        </p:nvSpPr>
        <p:spPr>
          <a:xfrm>
            <a:off x="0" y="0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Fig.S1</a:t>
            </a:r>
            <a:endParaRPr kumimoji="1" lang="ja-JP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3A534B6-3EAD-0046-B0EF-7DD7784FCD52}"/>
              </a:ext>
            </a:extLst>
          </p:cNvPr>
          <p:cNvGrpSpPr/>
          <p:nvPr/>
        </p:nvGrpSpPr>
        <p:grpSpPr>
          <a:xfrm>
            <a:off x="984068" y="2504159"/>
            <a:ext cx="4296138" cy="2067841"/>
            <a:chOff x="879566" y="2504159"/>
            <a:chExt cx="4296138" cy="2067841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86285B92-F914-A846-A3A0-EB48A1AD91AE}"/>
                </a:ext>
              </a:extLst>
            </p:cNvPr>
            <p:cNvGrpSpPr/>
            <p:nvPr/>
          </p:nvGrpSpPr>
          <p:grpSpPr>
            <a:xfrm>
              <a:off x="879566" y="2678027"/>
              <a:ext cx="4296138" cy="1893973"/>
              <a:chOff x="-1189491" y="1896291"/>
              <a:chExt cx="7950919" cy="3505200"/>
            </a:xfrm>
          </p:grpSpPr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91DF09DD-E56C-9C46-AD82-A694FB7ABE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189491" y="1896291"/>
                <a:ext cx="3505200" cy="3505200"/>
              </a:xfrm>
              <a:prstGeom prst="rect">
                <a:avLst/>
              </a:prstGeom>
            </p:spPr>
          </p:pic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B7D6B6FB-937B-724D-9A04-6D9D399831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56227" y="1896291"/>
                <a:ext cx="3505201" cy="3505200"/>
              </a:xfrm>
              <a:prstGeom prst="rect">
                <a:avLst/>
              </a:prstGeom>
            </p:spPr>
          </p:pic>
        </p:grpSp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98212FA1-0A46-7D48-89B7-F4F35A663BA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78300" y="3746500"/>
              <a:ext cx="41275" cy="31751"/>
            </a:xfrm>
            <a:prstGeom prst="straightConnector1">
              <a:avLst/>
            </a:prstGeom>
            <a:ln w="6350">
              <a:solidFill>
                <a:schemeClr val="bg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2E0D4961-EE48-9143-9A1D-3AEF335EAC0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28717" y="3625013"/>
              <a:ext cx="41275" cy="31751"/>
            </a:xfrm>
            <a:prstGeom prst="straightConnector1">
              <a:avLst/>
            </a:prstGeom>
            <a:ln w="6350">
              <a:solidFill>
                <a:schemeClr val="bg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矢印コネクタ 15">
              <a:extLst>
                <a:ext uri="{FF2B5EF4-FFF2-40B4-BE49-F238E27FC236}">
                  <a16:creationId xmlns:a16="http://schemas.microsoft.com/office/drawing/2014/main" id="{C81EEE25-BB03-B74B-8BCC-10A2F16940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60117" y="3069388"/>
              <a:ext cx="41275" cy="31751"/>
            </a:xfrm>
            <a:prstGeom prst="straightConnector1">
              <a:avLst/>
            </a:prstGeom>
            <a:ln w="6350">
              <a:solidFill>
                <a:schemeClr val="bg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矢印コネクタ 16">
              <a:extLst>
                <a:ext uri="{FF2B5EF4-FFF2-40B4-BE49-F238E27FC236}">
                  <a16:creationId xmlns:a16="http://schemas.microsoft.com/office/drawing/2014/main" id="{5826F30A-B83A-294D-86D6-8093E3CEBD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80754" y="3875838"/>
              <a:ext cx="41275" cy="31751"/>
            </a:xfrm>
            <a:prstGeom prst="straightConnector1">
              <a:avLst/>
            </a:prstGeom>
            <a:ln w="6350">
              <a:solidFill>
                <a:schemeClr val="bg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63BD148-754D-5444-855A-2D2AECB55D7E}"/>
                </a:ext>
              </a:extLst>
            </p:cNvPr>
            <p:cNvSpPr txBox="1"/>
            <p:nvPr/>
          </p:nvSpPr>
          <p:spPr>
            <a:xfrm>
              <a:off x="1423237" y="2504159"/>
              <a:ext cx="80663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CAP-H2-GFP</a:t>
              </a:r>
              <a:endParaRPr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8262157-46F9-B342-9D52-18CEA521B082}"/>
                </a:ext>
              </a:extLst>
            </p:cNvPr>
            <p:cNvSpPr txBox="1"/>
            <p:nvPr/>
          </p:nvSpPr>
          <p:spPr>
            <a:xfrm>
              <a:off x="3774984" y="2506652"/>
              <a:ext cx="80663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CAP-D3-GFP</a:t>
              </a:r>
              <a:endParaRPr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BA0C0F14-C1CC-6946-ACE1-182BFCCB03CC}"/>
              </a:ext>
            </a:extLst>
          </p:cNvPr>
          <p:cNvCxnSpPr/>
          <p:nvPr/>
        </p:nvCxnSpPr>
        <p:spPr>
          <a:xfrm>
            <a:off x="4149718" y="4477871"/>
            <a:ext cx="107280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EACAFA59-7987-6149-B136-D59EA63932F7}"/>
              </a:ext>
            </a:extLst>
          </p:cNvPr>
          <p:cNvCxnSpPr/>
          <p:nvPr/>
        </p:nvCxnSpPr>
        <p:spPr>
          <a:xfrm>
            <a:off x="1745421" y="4477871"/>
            <a:ext cx="107280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012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02AA59C1-F7FB-2147-980D-169E0E0C55C1}"/>
              </a:ext>
            </a:extLst>
          </p:cNvPr>
          <p:cNvGrpSpPr/>
          <p:nvPr/>
        </p:nvGrpSpPr>
        <p:grpSpPr>
          <a:xfrm>
            <a:off x="140002" y="2514600"/>
            <a:ext cx="5769698" cy="3148551"/>
            <a:chOff x="424041" y="3465861"/>
            <a:chExt cx="4375609" cy="2387790"/>
          </a:xfrm>
        </p:grpSpPr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8885FF69-54B1-B34E-82B2-E287BCF12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6381" y="5236164"/>
              <a:ext cx="574879" cy="574879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94E0F621-AA65-B74D-A8B2-77F1CC341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0582" y="5236164"/>
              <a:ext cx="574879" cy="574879"/>
            </a:xfrm>
            <a:prstGeom prst="rect">
              <a:avLst/>
            </a:prstGeom>
          </p:spPr>
        </p:pic>
        <p:sp>
          <p:nvSpPr>
            <p:cNvPr id="32" name="テキスト ボックス 14">
              <a:extLst>
                <a:ext uri="{FF2B5EF4-FFF2-40B4-BE49-F238E27FC236}">
                  <a16:creationId xmlns:a16="http://schemas.microsoft.com/office/drawing/2014/main" id="{958DA338-5408-4146-A598-3B5FE66B6083}"/>
                </a:ext>
              </a:extLst>
            </p:cNvPr>
            <p:cNvSpPr txBox="1"/>
            <p:nvPr/>
          </p:nvSpPr>
          <p:spPr>
            <a:xfrm>
              <a:off x="540658" y="3785207"/>
              <a:ext cx="689612" cy="256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nYFP-CAP-G2</a:t>
              </a:r>
            </a:p>
            <a:p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cYFP-SUN1</a:t>
              </a:r>
              <a:endParaRPr lang="ja-JP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テキスト ボックス 15">
              <a:extLst>
                <a:ext uri="{FF2B5EF4-FFF2-40B4-BE49-F238E27FC236}">
                  <a16:creationId xmlns:a16="http://schemas.microsoft.com/office/drawing/2014/main" id="{D7FDA517-30E0-2C49-98D5-2F3903911512}"/>
                </a:ext>
              </a:extLst>
            </p:cNvPr>
            <p:cNvSpPr txBox="1"/>
            <p:nvPr/>
          </p:nvSpPr>
          <p:spPr>
            <a:xfrm>
              <a:off x="1147222" y="3771027"/>
              <a:ext cx="681597" cy="256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cYFP-CAP-H2</a:t>
              </a:r>
            </a:p>
            <a:p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nYFP-SUN2</a:t>
              </a:r>
              <a:endParaRPr lang="ja-JP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EE3E54B-FF79-1A44-A3C7-2062644C571B}"/>
                </a:ext>
              </a:extLst>
            </p:cNvPr>
            <p:cNvSpPr txBox="1"/>
            <p:nvPr/>
          </p:nvSpPr>
          <p:spPr>
            <a:xfrm>
              <a:off x="3002915" y="3771027"/>
              <a:ext cx="564319" cy="256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nYFP</a:t>
              </a:r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-GUS</a:t>
              </a:r>
            </a:p>
            <a:p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cYFP-SUN1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2704536D-3175-9640-B647-29F75BE1D912}"/>
                </a:ext>
              </a:extLst>
            </p:cNvPr>
            <p:cNvSpPr txBox="1"/>
            <p:nvPr/>
          </p:nvSpPr>
          <p:spPr>
            <a:xfrm>
              <a:off x="3573327" y="3771027"/>
              <a:ext cx="642123" cy="256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nYFP</a:t>
              </a:r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-GUS</a:t>
              </a:r>
            </a:p>
            <a:p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cYFP-CAP-H2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1E384C2-419B-3F47-B3DF-F8A765B36CC1}"/>
                </a:ext>
              </a:extLst>
            </p:cNvPr>
            <p:cNvSpPr txBox="1"/>
            <p:nvPr/>
          </p:nvSpPr>
          <p:spPr>
            <a:xfrm>
              <a:off x="4190187" y="3771027"/>
              <a:ext cx="569182" cy="256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cYFP</a:t>
              </a:r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-GUS</a:t>
              </a:r>
            </a:p>
            <a:p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nYFP-SUN2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602F6C0-BD27-354C-B727-AE44173B8009}"/>
                </a:ext>
              </a:extLst>
            </p:cNvPr>
            <p:cNvSpPr txBox="1"/>
            <p:nvPr/>
          </p:nvSpPr>
          <p:spPr>
            <a:xfrm>
              <a:off x="2339833" y="3771027"/>
              <a:ext cx="651849" cy="256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cYFP</a:t>
              </a:r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-GUS</a:t>
              </a:r>
            </a:p>
            <a:p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nYFP-CAP-G2</a:t>
              </a:r>
            </a:p>
          </p:txBody>
        </p: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5E778FB5-A8B3-A645-9187-C57249B806B7}"/>
                </a:ext>
              </a:extLst>
            </p:cNvPr>
            <p:cNvCxnSpPr/>
            <p:nvPr/>
          </p:nvCxnSpPr>
          <p:spPr>
            <a:xfrm>
              <a:off x="4506238" y="5768003"/>
              <a:ext cx="245282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5745CBE9-F1F9-BD46-82C3-494900251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0582" y="4634895"/>
              <a:ext cx="574879" cy="574879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10BEBDD2-4255-D84A-B5DB-0DC340A52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0582" y="4033626"/>
              <a:ext cx="574879" cy="574879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2497B090-EE5F-EF4B-AF25-CD017389B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2609" y="4634895"/>
              <a:ext cx="574879" cy="574879"/>
            </a:xfrm>
            <a:prstGeom prst="rect">
              <a:avLst/>
            </a:prstGeom>
          </p:spPr>
        </p:pic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09FFFBDC-50BF-EB4D-982D-FFAD04A56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2609" y="4033626"/>
              <a:ext cx="574879" cy="574879"/>
            </a:xfrm>
            <a:prstGeom prst="rect">
              <a:avLst/>
            </a:prstGeom>
          </p:spPr>
        </p:pic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E4F83124-490B-D343-9361-CB9A668B19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2609" y="5236164"/>
              <a:ext cx="574879" cy="574879"/>
            </a:xfrm>
            <a:prstGeom prst="rect">
              <a:avLst/>
            </a:prstGeom>
          </p:spPr>
        </p:pic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660593A6-6BED-1A47-8813-2AF8AB121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5227" y="5236164"/>
              <a:ext cx="574879" cy="574879"/>
            </a:xfrm>
            <a:prstGeom prst="rect">
              <a:avLst/>
            </a:prstGeom>
          </p:spPr>
        </p:pic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539C2CC0-9EEC-FF42-BC35-87DA92064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5227" y="4634895"/>
              <a:ext cx="574879" cy="574879"/>
            </a:xfrm>
            <a:prstGeom prst="rect">
              <a:avLst/>
            </a:prstGeom>
          </p:spPr>
        </p:pic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0D5CA24C-B5CC-464F-8D33-12D2CA5F8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5227" y="4033626"/>
              <a:ext cx="574879" cy="574879"/>
            </a:xfrm>
            <a:prstGeom prst="rect">
              <a:avLst/>
            </a:prstGeom>
          </p:spPr>
        </p:pic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F7086D35-B6A8-054B-B548-B310101E5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7845" y="4634895"/>
              <a:ext cx="574879" cy="574879"/>
            </a:xfrm>
            <a:prstGeom prst="rect">
              <a:avLst/>
            </a:prstGeom>
          </p:spPr>
        </p:pic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AD5D8420-BBAB-314C-8185-BF8B371C3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7845" y="5236164"/>
              <a:ext cx="574879" cy="574879"/>
            </a:xfrm>
            <a:prstGeom prst="rect">
              <a:avLst/>
            </a:prstGeom>
          </p:spPr>
        </p:pic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9845C540-1043-B047-9A15-EC7F79362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7845" y="4033626"/>
              <a:ext cx="574879" cy="574879"/>
            </a:xfrm>
            <a:prstGeom prst="rect">
              <a:avLst/>
            </a:prstGeom>
          </p:spPr>
        </p:pic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4F317C02-FF33-974C-8953-88531DAA5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6381" y="4634895"/>
              <a:ext cx="574879" cy="574879"/>
            </a:xfrm>
            <a:prstGeom prst="rect">
              <a:avLst/>
            </a:prstGeom>
          </p:spPr>
        </p:pic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D2EBC858-9169-6A40-A721-463ADB03F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6381" y="4033626"/>
              <a:ext cx="574879" cy="574879"/>
            </a:xfrm>
            <a:prstGeom prst="rect">
              <a:avLst/>
            </a:prstGeom>
          </p:spPr>
        </p:pic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7100E84E-597A-3A43-88FE-D7C08F6AA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314" y="5236164"/>
              <a:ext cx="574879" cy="574879"/>
            </a:xfrm>
            <a:prstGeom prst="rect">
              <a:avLst/>
            </a:prstGeom>
          </p:spPr>
        </p:pic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42826074-55A6-8347-B167-AD3ADE979E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314" y="4634895"/>
              <a:ext cx="574879" cy="574879"/>
            </a:xfrm>
            <a:prstGeom prst="rect">
              <a:avLst/>
            </a:prstGeom>
          </p:spPr>
        </p:pic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D2F553F7-2DE8-0648-ACA3-5E79BBA4E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312" y="4033626"/>
              <a:ext cx="574878" cy="574879"/>
            </a:xfrm>
            <a:prstGeom prst="rect">
              <a:avLst/>
            </a:prstGeom>
          </p:spPr>
        </p:pic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EA30B439-B0BA-3543-833D-EBB07F18DAE8}"/>
                </a:ext>
              </a:extLst>
            </p:cNvPr>
            <p:cNvSpPr txBox="1"/>
            <p:nvPr/>
          </p:nvSpPr>
          <p:spPr>
            <a:xfrm>
              <a:off x="1782188" y="3771027"/>
              <a:ext cx="569182" cy="256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nYFP-SUN2</a:t>
              </a:r>
            </a:p>
            <a:p>
              <a:r>
                <a:rPr lang="en-US" altLang="ja-JP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cYFP-SUN2</a:t>
              </a:r>
              <a:endParaRPr lang="ja-JP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8F58E0EF-58FD-4E42-AC33-DE764B1E6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2609" y="5236163"/>
              <a:ext cx="575684" cy="575684"/>
            </a:xfrm>
            <a:prstGeom prst="rect">
              <a:avLst/>
            </a:prstGeom>
          </p:spPr>
        </p:pic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9E054250-C014-C447-BCF2-480B90CBF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2609" y="4634089"/>
              <a:ext cx="575684" cy="575684"/>
            </a:xfrm>
            <a:prstGeom prst="rect">
              <a:avLst/>
            </a:prstGeom>
          </p:spPr>
        </p:pic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95671EBD-C238-D646-AD7D-EE25E2460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2609" y="4033625"/>
              <a:ext cx="575684" cy="575684"/>
            </a:xfrm>
            <a:prstGeom prst="rect">
              <a:avLst/>
            </a:prstGeom>
          </p:spPr>
        </p:pic>
        <p:cxnSp>
          <p:nvCxnSpPr>
            <p:cNvPr id="60" name="直線コネクタ 59">
              <a:extLst>
                <a:ext uri="{FF2B5EF4-FFF2-40B4-BE49-F238E27FC236}">
                  <a16:creationId xmlns:a16="http://schemas.microsoft.com/office/drawing/2014/main" id="{994F878E-6D53-3747-885E-9F548260FA55}"/>
                </a:ext>
              </a:extLst>
            </p:cNvPr>
            <p:cNvCxnSpPr>
              <a:cxnSpLocks/>
            </p:cNvCxnSpPr>
            <p:nvPr/>
          </p:nvCxnSpPr>
          <p:spPr>
            <a:xfrm>
              <a:off x="2417939" y="3744395"/>
              <a:ext cx="2381711" cy="0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テキスト ボックス 17">
              <a:extLst>
                <a:ext uri="{FF2B5EF4-FFF2-40B4-BE49-F238E27FC236}">
                  <a16:creationId xmlns:a16="http://schemas.microsoft.com/office/drawing/2014/main" id="{135118E0-073D-0041-AB0D-8A0AE1CC1914}"/>
                </a:ext>
              </a:extLst>
            </p:cNvPr>
            <p:cNvSpPr txBox="1"/>
            <p:nvPr/>
          </p:nvSpPr>
          <p:spPr>
            <a:xfrm>
              <a:off x="3281947" y="3465861"/>
              <a:ext cx="653692" cy="303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Negative</a:t>
              </a:r>
            </a:p>
            <a:p>
              <a:pPr algn="ctr"/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controls</a:t>
              </a:r>
              <a:endParaRPr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テキスト ボックス 17">
              <a:extLst>
                <a:ext uri="{FF2B5EF4-FFF2-40B4-BE49-F238E27FC236}">
                  <a16:creationId xmlns:a16="http://schemas.microsoft.com/office/drawing/2014/main" id="{10DA7DC5-BA5F-084A-8B34-AC52E52A5959}"/>
                </a:ext>
              </a:extLst>
            </p:cNvPr>
            <p:cNvSpPr txBox="1"/>
            <p:nvPr/>
          </p:nvSpPr>
          <p:spPr>
            <a:xfrm rot="16200000">
              <a:off x="299288" y="4239369"/>
              <a:ext cx="412895" cy="1633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ja-JP"/>
              </a:defPPr>
              <a:lvl1pPr marL="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YFP</a:t>
              </a:r>
              <a:endParaRPr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テキスト ボックス 18">
              <a:extLst>
                <a:ext uri="{FF2B5EF4-FFF2-40B4-BE49-F238E27FC236}">
                  <a16:creationId xmlns:a16="http://schemas.microsoft.com/office/drawing/2014/main" id="{594FE1F8-56A5-8242-90D9-B8079774E6E2}"/>
                </a:ext>
              </a:extLst>
            </p:cNvPr>
            <p:cNvSpPr txBox="1"/>
            <p:nvPr/>
          </p:nvSpPr>
          <p:spPr>
            <a:xfrm rot="16200000">
              <a:off x="43752" y="4813834"/>
              <a:ext cx="923969" cy="1633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ja-JP"/>
              </a:defPPr>
              <a:lvl1pPr marL="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H2B-tdTomato</a:t>
              </a:r>
              <a:endParaRPr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テキスト ボックス 19">
              <a:extLst>
                <a:ext uri="{FF2B5EF4-FFF2-40B4-BE49-F238E27FC236}">
                  <a16:creationId xmlns:a16="http://schemas.microsoft.com/office/drawing/2014/main" id="{F4F833F5-5DBE-9F47-AAF7-F13A463B6FD7}"/>
                </a:ext>
              </a:extLst>
            </p:cNvPr>
            <p:cNvSpPr txBox="1"/>
            <p:nvPr/>
          </p:nvSpPr>
          <p:spPr>
            <a:xfrm rot="16200000">
              <a:off x="174097" y="5440319"/>
              <a:ext cx="663276" cy="1633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ja-JP"/>
              </a:defPPr>
              <a:lvl1pPr marL="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Merged</a:t>
              </a:r>
              <a:endParaRPr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413FAADB-B312-2544-BBC1-132F2E804B82}"/>
                </a:ext>
              </a:extLst>
            </p:cNvPr>
            <p:cNvCxnSpPr>
              <a:cxnSpLocks/>
            </p:cNvCxnSpPr>
            <p:nvPr/>
          </p:nvCxnSpPr>
          <p:spPr>
            <a:xfrm>
              <a:off x="1818087" y="3742859"/>
              <a:ext cx="553179" cy="0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テキスト ボックス 17">
              <a:extLst>
                <a:ext uri="{FF2B5EF4-FFF2-40B4-BE49-F238E27FC236}">
                  <a16:creationId xmlns:a16="http://schemas.microsoft.com/office/drawing/2014/main" id="{C3DF3C8C-3F50-194B-9E0E-B74EE29B6A02}"/>
                </a:ext>
              </a:extLst>
            </p:cNvPr>
            <p:cNvSpPr txBox="1"/>
            <p:nvPr/>
          </p:nvSpPr>
          <p:spPr>
            <a:xfrm>
              <a:off x="1796822" y="3465861"/>
              <a:ext cx="581470" cy="303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Positive</a:t>
              </a:r>
            </a:p>
            <a:p>
              <a:pPr algn="ctr"/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control</a:t>
              </a:r>
              <a:endParaRPr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88D8E47D-1C8F-6B4E-9BE8-6D8D9AB7B367}"/>
              </a:ext>
            </a:extLst>
          </p:cNvPr>
          <p:cNvSpPr txBox="1"/>
          <p:nvPr/>
        </p:nvSpPr>
        <p:spPr>
          <a:xfrm>
            <a:off x="0" y="5663152"/>
            <a:ext cx="62642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S2. Condensin II components interact with SUN proteins.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Bi-FC assays showing that condensin II subunits GAP-G2 and CAP-H2 interact with SUNs </a:t>
            </a:r>
            <a:r>
              <a:rPr lang="en-GB" altLang="ja-JP" sz="1050" i="1" dirty="0">
                <a:latin typeface="Arial" panose="020B0604020202020204" pitchFamily="34" charset="0"/>
                <a:cs typeface="Arial" panose="020B0604020202020204" pitchFamily="34" charset="0"/>
              </a:rPr>
              <a:t>in planta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. Different combinations of genes were transiently expressed in tobacco BY-2 cells as positive and negative controls. Bar = 5 </a:t>
            </a:r>
            <a:r>
              <a:rPr lang="en-GB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BEC58C6-6DAF-2F4C-B7FF-1DD74115A701}"/>
              </a:ext>
            </a:extLst>
          </p:cNvPr>
          <p:cNvSpPr txBox="1"/>
          <p:nvPr/>
        </p:nvSpPr>
        <p:spPr>
          <a:xfrm>
            <a:off x="0" y="0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Fig.S2</a:t>
            </a:r>
            <a:endParaRPr kumimoji="1" lang="ja-JP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857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BF2BB3-2EC4-1E4B-A0E4-A5D2CA50ABE9}"/>
              </a:ext>
            </a:extLst>
          </p:cNvPr>
          <p:cNvSpPr txBox="1"/>
          <p:nvPr/>
        </p:nvSpPr>
        <p:spPr>
          <a:xfrm>
            <a:off x="1" y="4965171"/>
            <a:ext cx="62642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S3. Mutations affecting condensin II and CRWNs reduce the number of separated centromere signals.</a:t>
            </a:r>
            <a:endParaRPr lang="ja-JP" altLang="ja-JP" sz="11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The number of separated centromere signals per nucleus was counted. Centromeres were visualised using </a:t>
            </a:r>
            <a:r>
              <a:rPr lang="en-GB" altLang="ja-JP" sz="1100" i="1" dirty="0">
                <a:latin typeface="Arial" panose="020B0604020202020204" pitchFamily="34" charset="0"/>
                <a:cs typeface="Arial" panose="020B0604020202020204" pitchFamily="34" charset="0"/>
              </a:rPr>
              <a:t>35S::tdTomato-CENH3. </a:t>
            </a:r>
            <a:r>
              <a:rPr lang="en-GB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The frequency distribution of the number of centromere signals in each mutant was statistically compared to that in the wild type using a </a:t>
            </a:r>
            <a:r>
              <a:rPr lang="en-GB" altLang="ja-JP" sz="1100" i="1" dirty="0">
                <a:latin typeface="Arial" panose="020B0604020202020204" pitchFamily="34" charset="0"/>
                <a:cs typeface="Arial" panose="020B0604020202020204" pitchFamily="34" charset="0"/>
              </a:rPr>
              <a:t>chi</a:t>
            </a:r>
            <a:r>
              <a:rPr lang="en-GB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-squared test (*, </a:t>
            </a:r>
            <a:r>
              <a:rPr lang="en-GB" altLang="ja-JP" sz="11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 &lt; 0.01, n = 40).</a:t>
            </a:r>
            <a:endParaRPr lang="ja-JP" altLang="ja-JP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F1318DD-E148-2A49-A739-11D0A8FCEEFD}"/>
              </a:ext>
            </a:extLst>
          </p:cNvPr>
          <p:cNvGrpSpPr/>
          <p:nvPr/>
        </p:nvGrpSpPr>
        <p:grpSpPr>
          <a:xfrm>
            <a:off x="1676586" y="2532261"/>
            <a:ext cx="2911101" cy="2400578"/>
            <a:chOff x="1879328" y="3334625"/>
            <a:chExt cx="2886939" cy="2380653"/>
          </a:xfrm>
        </p:grpSpPr>
        <p:graphicFrame>
          <p:nvGraphicFramePr>
            <p:cNvPr id="7" name="グラフ 6">
              <a:extLst>
                <a:ext uri="{FF2B5EF4-FFF2-40B4-BE49-F238E27FC236}">
                  <a16:creationId xmlns:a16="http://schemas.microsoft.com/office/drawing/2014/main" id="{59498BFB-DBAE-C34C-9FB0-7ED33AAF61B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61508612"/>
                </p:ext>
              </p:extLst>
            </p:nvPr>
          </p:nvGraphicFramePr>
          <p:xfrm>
            <a:off x="1879328" y="3334625"/>
            <a:ext cx="2886939" cy="238065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37EDC518-6DF7-9C44-9D9A-1DF75A94964A}"/>
                </a:ext>
              </a:extLst>
            </p:cNvPr>
            <p:cNvGrpSpPr/>
            <p:nvPr/>
          </p:nvGrpSpPr>
          <p:grpSpPr>
            <a:xfrm>
              <a:off x="2691430" y="3565858"/>
              <a:ext cx="1184767" cy="510503"/>
              <a:chOff x="2691427" y="3570525"/>
              <a:chExt cx="1834187" cy="790333"/>
            </a:xfrm>
          </p:grpSpPr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A7FE010-9BD5-DB4F-9AF1-EFDC31F545BB}"/>
                  </a:ext>
                </a:extLst>
              </p:cNvPr>
              <p:cNvSpPr txBox="1"/>
              <p:nvPr/>
            </p:nvSpPr>
            <p:spPr>
              <a:xfrm>
                <a:off x="3789291" y="3722745"/>
                <a:ext cx="556431" cy="330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800" dirty="0">
                    <a:latin typeface="Arial" panose="020B0604020202020204" pitchFamily="34" charset="0"/>
                    <a:ea typeface="メイリオ" panose="020B0604030504040204" pitchFamily="50" charset="-128"/>
                    <a:cs typeface="Arial" panose="020B0604020202020204" pitchFamily="34" charset="0"/>
                  </a:rPr>
                  <a:t>*</a:t>
                </a:r>
                <a:endParaRPr kumimoji="1" lang="ja-JP" altLang="en-US" sz="800" dirty="0"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DF65B422-7303-D748-8EF4-104B533710CF}"/>
                  </a:ext>
                </a:extLst>
              </p:cNvPr>
              <p:cNvSpPr txBox="1"/>
              <p:nvPr/>
            </p:nvSpPr>
            <p:spPr>
              <a:xfrm>
                <a:off x="3969183" y="3856626"/>
                <a:ext cx="556431" cy="330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800" dirty="0">
                    <a:latin typeface="Arial" panose="020B0604020202020204" pitchFamily="34" charset="0"/>
                    <a:ea typeface="メイリオ" panose="020B0604030504040204" pitchFamily="50" charset="-128"/>
                    <a:cs typeface="Arial" panose="020B0604020202020204" pitchFamily="34" charset="0"/>
                  </a:rPr>
                  <a:t>*</a:t>
                </a:r>
                <a:endParaRPr kumimoji="1" lang="ja-JP" altLang="en-US" sz="800" dirty="0"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8" name="グループ化 113">
                <a:extLst>
                  <a:ext uri="{FF2B5EF4-FFF2-40B4-BE49-F238E27FC236}">
                    <a16:creationId xmlns:a16="http://schemas.microsoft.com/office/drawing/2014/main" id="{95D86F02-8389-7F47-9FC9-D23605DCED4F}"/>
                  </a:ext>
                </a:extLst>
              </p:cNvPr>
              <p:cNvGrpSpPr/>
              <p:nvPr/>
            </p:nvGrpSpPr>
            <p:grpSpPr>
              <a:xfrm>
                <a:off x="2691427" y="3570525"/>
                <a:ext cx="1031231" cy="790333"/>
                <a:chOff x="11706830" y="23408041"/>
                <a:chExt cx="1813982" cy="1390230"/>
              </a:xfrm>
            </p:grpSpPr>
            <p:sp>
              <p:nvSpPr>
                <p:cNvPr id="10" name="正方形/長方形 9">
                  <a:extLst>
                    <a:ext uri="{FF2B5EF4-FFF2-40B4-BE49-F238E27FC236}">
                      <a16:creationId xmlns:a16="http://schemas.microsoft.com/office/drawing/2014/main" id="{CFAE333D-45C8-C848-B074-9DAA52E8575D}"/>
                    </a:ext>
                  </a:extLst>
                </p:cNvPr>
                <p:cNvSpPr/>
                <p:nvPr/>
              </p:nvSpPr>
              <p:spPr>
                <a:xfrm>
                  <a:off x="11706830" y="23584745"/>
                  <a:ext cx="245011" cy="24501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" name="正方形/長方形 10">
                  <a:extLst>
                    <a:ext uri="{FF2B5EF4-FFF2-40B4-BE49-F238E27FC236}">
                      <a16:creationId xmlns:a16="http://schemas.microsoft.com/office/drawing/2014/main" id="{4DD01E33-1A33-7A4D-B6DD-22D65D459702}"/>
                    </a:ext>
                  </a:extLst>
                </p:cNvPr>
                <p:cNvSpPr/>
                <p:nvPr/>
              </p:nvSpPr>
              <p:spPr>
                <a:xfrm>
                  <a:off x="11706936" y="23984940"/>
                  <a:ext cx="244799" cy="244801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正方形/長方形 11">
                  <a:extLst>
                    <a:ext uri="{FF2B5EF4-FFF2-40B4-BE49-F238E27FC236}">
                      <a16:creationId xmlns:a16="http://schemas.microsoft.com/office/drawing/2014/main" id="{6F521146-752C-6B4D-BDBC-ADDE5F8D0952}"/>
                    </a:ext>
                  </a:extLst>
                </p:cNvPr>
                <p:cNvSpPr/>
                <p:nvPr/>
              </p:nvSpPr>
              <p:spPr>
                <a:xfrm>
                  <a:off x="11706936" y="24399354"/>
                  <a:ext cx="244799" cy="244801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88EE84C0-B966-D640-B6B8-33B9D0145871}"/>
                    </a:ext>
                  </a:extLst>
                </p:cNvPr>
                <p:cNvSpPr txBox="1"/>
                <p:nvPr/>
              </p:nvSpPr>
              <p:spPr>
                <a:xfrm>
                  <a:off x="11917751" y="23408041"/>
                  <a:ext cx="1161079" cy="58183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800" dirty="0">
                      <a:latin typeface="Arial" panose="020B0604020202020204" pitchFamily="34" charset="0"/>
                      <a:ea typeface="メイリオ" panose="020B0604030504040204" pitchFamily="50" charset="-128"/>
                      <a:cs typeface="Arial" panose="020B0604020202020204" pitchFamily="34" charset="0"/>
                    </a:rPr>
                    <a:t>Col-0</a:t>
                  </a:r>
                </a:p>
              </p:txBody>
            </p:sp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51CEAE38-190E-C547-9D8B-7A75BF3F7059}"/>
                    </a:ext>
                  </a:extLst>
                </p:cNvPr>
                <p:cNvSpPr txBox="1"/>
                <p:nvPr/>
              </p:nvSpPr>
              <p:spPr>
                <a:xfrm>
                  <a:off x="11922490" y="23803986"/>
                  <a:ext cx="1598322" cy="58183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800" i="1" dirty="0">
                      <a:latin typeface="Arial" panose="020B0604020202020204" pitchFamily="34" charset="0"/>
                      <a:ea typeface="メイリオ" panose="020B0604030504040204" pitchFamily="50" charset="-128"/>
                      <a:cs typeface="Arial" panose="020B0604020202020204" pitchFamily="34" charset="0"/>
                    </a:rPr>
                    <a:t>cap-h2-2</a:t>
                  </a:r>
                </a:p>
              </p:txBody>
            </p:sp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709143C0-367D-8D45-A1CE-11640249EECD}"/>
                    </a:ext>
                  </a:extLst>
                </p:cNvPr>
                <p:cNvSpPr txBox="1"/>
                <p:nvPr/>
              </p:nvSpPr>
              <p:spPr>
                <a:xfrm>
                  <a:off x="11922490" y="24216432"/>
                  <a:ext cx="1472777" cy="58183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800" i="1" dirty="0">
                      <a:latin typeface="Arial" panose="020B0604020202020204" pitchFamily="34" charset="0"/>
                      <a:ea typeface="メイリオ" panose="020B0604030504040204" pitchFamily="50" charset="-128"/>
                      <a:cs typeface="Arial" panose="020B0604020202020204" pitchFamily="34" charset="0"/>
                    </a:rPr>
                    <a:t>crwn1/4</a:t>
                  </a:r>
                </a:p>
              </p:txBody>
            </p:sp>
          </p:grp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630BCAC-1C84-ED45-87C8-7D393F650769}"/>
                </a:ext>
              </a:extLst>
            </p:cNvPr>
            <p:cNvSpPr txBox="1"/>
            <p:nvPr/>
          </p:nvSpPr>
          <p:spPr>
            <a:xfrm>
              <a:off x="2591640" y="4051836"/>
              <a:ext cx="625070" cy="213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 i="1" dirty="0"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*P </a:t>
              </a:r>
              <a:r>
                <a:rPr kumimoji="1" lang="en-US" altLang="ja-JP" sz="800" dirty="0"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</a:rPr>
                <a:t>&lt; 0.001</a:t>
              </a:r>
              <a:endParaRPr kumimoji="1" lang="ja-JP" altLang="en-US" sz="80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endParaRPr>
            </a:p>
          </p:txBody>
        </p:sp>
      </p:grp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F2984B18-1667-DA46-A7FA-E1CF83C021A4}"/>
              </a:ext>
            </a:extLst>
          </p:cNvPr>
          <p:cNvCxnSpPr>
            <a:cxnSpLocks/>
          </p:cNvCxnSpPr>
          <p:nvPr/>
        </p:nvCxnSpPr>
        <p:spPr>
          <a:xfrm>
            <a:off x="3093399" y="2864578"/>
            <a:ext cx="306041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4606C00F-2429-314E-9C61-D1A10528BB64}"/>
              </a:ext>
            </a:extLst>
          </p:cNvPr>
          <p:cNvCxnSpPr>
            <a:cxnSpLocks/>
          </p:cNvCxnSpPr>
          <p:nvPr/>
        </p:nvCxnSpPr>
        <p:spPr>
          <a:xfrm>
            <a:off x="3096867" y="3018742"/>
            <a:ext cx="179126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D5730FFA-4016-B845-B8CF-F98D0AFE1BEA}"/>
              </a:ext>
            </a:extLst>
          </p:cNvPr>
          <p:cNvCxnSpPr>
            <a:cxnSpLocks/>
          </p:cNvCxnSpPr>
          <p:nvPr/>
        </p:nvCxnSpPr>
        <p:spPr>
          <a:xfrm>
            <a:off x="3095755" y="3188618"/>
            <a:ext cx="303685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3F1ECFB7-96AD-8840-9A4E-A6998793D140}"/>
              </a:ext>
            </a:extLst>
          </p:cNvPr>
          <p:cNvCxnSpPr>
            <a:cxnSpLocks/>
          </p:cNvCxnSpPr>
          <p:nvPr/>
        </p:nvCxnSpPr>
        <p:spPr>
          <a:xfrm flipV="1">
            <a:off x="3275993" y="2873153"/>
            <a:ext cx="0" cy="15240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3364DDFF-15BC-7A4B-939E-9EDFBB79F624}"/>
              </a:ext>
            </a:extLst>
          </p:cNvPr>
          <p:cNvCxnSpPr>
            <a:cxnSpLocks/>
          </p:cNvCxnSpPr>
          <p:nvPr/>
        </p:nvCxnSpPr>
        <p:spPr>
          <a:xfrm>
            <a:off x="3391163" y="2864578"/>
            <a:ext cx="0" cy="332318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B54DF85-595F-604F-B90A-9F315657A7E4}"/>
              </a:ext>
            </a:extLst>
          </p:cNvPr>
          <p:cNvSpPr txBox="1"/>
          <p:nvPr/>
        </p:nvSpPr>
        <p:spPr>
          <a:xfrm>
            <a:off x="0" y="0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Fig.S3</a:t>
            </a:r>
            <a:endParaRPr kumimoji="1" lang="ja-JP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803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112A980-D634-3F4A-BC68-B889EA73BD8C}"/>
              </a:ext>
            </a:extLst>
          </p:cNvPr>
          <p:cNvSpPr txBox="1"/>
          <p:nvPr/>
        </p:nvSpPr>
        <p:spPr>
          <a:xfrm>
            <a:off x="-1" y="5513354"/>
            <a:ext cx="62642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S4. Validation of Hi-C data.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, Comparison of genome-wide Hi-C maps from various samples (bin size: 50 kb).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, Enrichment of interaction frequencies, obtained by calculating the relative difference between Hi-C maps of the two respective biological replicates (bin size: 50 kb).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17CDA65-3BC5-304A-BDE2-EAA763EC68FD}"/>
              </a:ext>
            </a:extLst>
          </p:cNvPr>
          <p:cNvGrpSpPr/>
          <p:nvPr/>
        </p:nvGrpSpPr>
        <p:grpSpPr>
          <a:xfrm>
            <a:off x="94656" y="2768601"/>
            <a:ext cx="3164309" cy="2054004"/>
            <a:chOff x="267476" y="3244808"/>
            <a:chExt cx="3164309" cy="2054004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7B23D18F-0D25-7C46-A7E9-0CC8FDE53E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22029" y="3856262"/>
              <a:ext cx="180000" cy="180000"/>
            </a:xfrm>
            <a:prstGeom prst="rect">
              <a:avLst/>
            </a:prstGeom>
            <a:solidFill>
              <a:srgbClr val="FFFB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8D5EC089-4CE3-D24B-AC49-3DBE374560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2029" y="4036262"/>
              <a:ext cx="180000" cy="180000"/>
            </a:xfrm>
            <a:prstGeom prst="rect">
              <a:avLst/>
            </a:prstGeom>
            <a:solidFill>
              <a:srgbClr val="FFFB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C63BB172-E044-E24F-BE3B-2C87A03A5A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62029" y="4216262"/>
              <a:ext cx="180000" cy="180000"/>
            </a:xfrm>
            <a:prstGeom prst="rect">
              <a:avLst/>
            </a:prstGeom>
            <a:solidFill>
              <a:srgbClr val="FFFB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888C3C75-71EE-7D4B-908E-8CDB64347D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82029" y="4396261"/>
              <a:ext cx="180000" cy="180000"/>
            </a:xfrm>
            <a:prstGeom prst="rect">
              <a:avLst/>
            </a:prstGeom>
            <a:solidFill>
              <a:srgbClr val="FFFB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1B4E724C-112C-2A40-A4F1-36D9491B6A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02029" y="4576261"/>
              <a:ext cx="180000" cy="180000"/>
            </a:xfrm>
            <a:prstGeom prst="rect">
              <a:avLst/>
            </a:prstGeom>
            <a:solidFill>
              <a:srgbClr val="FFFB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15BAEEE4-DDA1-5748-8C0F-3B67B767F4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25204" y="4756261"/>
              <a:ext cx="180000" cy="180000"/>
            </a:xfrm>
            <a:prstGeom prst="rect">
              <a:avLst/>
            </a:prstGeom>
            <a:solidFill>
              <a:srgbClr val="FFFB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723CFC37-23F2-F24A-ADC8-9A7E32841D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48379" y="4936259"/>
              <a:ext cx="180000" cy="180000"/>
            </a:xfrm>
            <a:prstGeom prst="rect">
              <a:avLst/>
            </a:prstGeom>
            <a:solidFill>
              <a:srgbClr val="FFFB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D8B75295-DDB2-8E46-871C-10D144E58D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67207" y="5116260"/>
              <a:ext cx="180000" cy="180000"/>
            </a:xfrm>
            <a:prstGeom prst="rect">
              <a:avLst/>
            </a:prstGeom>
            <a:solidFill>
              <a:srgbClr val="FFFB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438550FE-2B7C-2A49-BCC0-DF6FC758943B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522029" y="4036262"/>
              <a:ext cx="180000" cy="180000"/>
            </a:xfrm>
            <a:prstGeom prst="rect">
              <a:avLst/>
            </a:prstGeom>
            <a:solidFill>
              <a:srgbClr val="FE8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0.96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47B045D1-E1A5-5E44-B324-B49F69ACFEE1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522029" y="4216262"/>
              <a:ext cx="180000" cy="180000"/>
            </a:xfrm>
            <a:prstGeom prst="rect">
              <a:avLst/>
            </a:prstGeom>
            <a:solidFill>
              <a:srgbClr val="FFC6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0.97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1771A2F2-8333-674E-9F71-A2D00A791D42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522029" y="4396262"/>
              <a:ext cx="180000" cy="180000"/>
            </a:xfrm>
            <a:prstGeom prst="rect">
              <a:avLst/>
            </a:prstGeom>
            <a:solidFill>
              <a:srgbClr val="FFC6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0.96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A29CC90E-FAF7-464E-81AF-DA2711A2DB27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522029" y="4576262"/>
              <a:ext cx="180000" cy="180000"/>
            </a:xfrm>
            <a:prstGeom prst="rect">
              <a:avLst/>
            </a:prstGeom>
            <a:solidFill>
              <a:srgbClr val="FE8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正方形/長方形 106">
              <a:extLst>
                <a:ext uri="{FF2B5EF4-FFF2-40B4-BE49-F238E27FC236}">
                  <a16:creationId xmlns:a16="http://schemas.microsoft.com/office/drawing/2014/main" id="{ACEB81E6-D011-AC40-8247-F081AE45ECD0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522029" y="4756262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正方形/長方形 107">
              <a:extLst>
                <a:ext uri="{FF2B5EF4-FFF2-40B4-BE49-F238E27FC236}">
                  <a16:creationId xmlns:a16="http://schemas.microsoft.com/office/drawing/2014/main" id="{D1060E31-31C2-F44C-8BA2-CC65380D3698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522029" y="4936261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正方形/長方形 108">
              <a:extLst>
                <a:ext uri="{FF2B5EF4-FFF2-40B4-BE49-F238E27FC236}">
                  <a16:creationId xmlns:a16="http://schemas.microsoft.com/office/drawing/2014/main" id="{EE9756D0-65E8-1343-B896-91028BA97770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522029" y="5116261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3A718A25-7E14-E74E-937C-3308D660EA37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342029" y="4216262"/>
              <a:ext cx="180000" cy="180000"/>
            </a:xfrm>
            <a:prstGeom prst="rect">
              <a:avLst/>
            </a:prstGeom>
            <a:solidFill>
              <a:srgbClr val="FE8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0.96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正方形/長方形 111">
              <a:extLst>
                <a:ext uri="{FF2B5EF4-FFF2-40B4-BE49-F238E27FC236}">
                  <a16:creationId xmlns:a16="http://schemas.microsoft.com/office/drawing/2014/main" id="{E8FFBB00-62A3-D947-8A3A-E62FEB3F9E5B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342029" y="4396261"/>
              <a:ext cx="180000" cy="180000"/>
            </a:xfrm>
            <a:prstGeom prst="rect">
              <a:avLst/>
            </a:prstGeom>
            <a:solidFill>
              <a:srgbClr val="FE8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0.95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0D499210-FFA0-9B48-ADC8-B4158966139A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342029" y="4576262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正方形/長方形 113">
              <a:extLst>
                <a:ext uri="{FF2B5EF4-FFF2-40B4-BE49-F238E27FC236}">
                  <a16:creationId xmlns:a16="http://schemas.microsoft.com/office/drawing/2014/main" id="{704FA817-23B3-BE4B-A59D-4A62D378DF77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342029" y="4756262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F449FA8B-44E4-0843-85C7-BC1229C4F47D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342029" y="4936261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3997A05C-EBE4-BB42-8BEF-D13BBC1968F8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342029" y="5116261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9F953118-2187-3640-8D3C-E59A126F34AA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342029" y="3856262"/>
              <a:ext cx="180000" cy="180000"/>
            </a:xfrm>
            <a:prstGeom prst="rect">
              <a:avLst/>
            </a:prstGeom>
            <a:solidFill>
              <a:srgbClr val="FE8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0.96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27CCD7AF-1FD0-6243-A68D-59A7C412DD2F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162029" y="4396261"/>
              <a:ext cx="180000" cy="180000"/>
            </a:xfrm>
            <a:prstGeom prst="rect">
              <a:avLst/>
            </a:prstGeom>
            <a:solidFill>
              <a:srgbClr val="FFC6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0.97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457CA32F-AA61-7A45-A5DD-48CC0AC3C86C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162029" y="4576261"/>
              <a:ext cx="180000" cy="180000"/>
            </a:xfrm>
            <a:prstGeom prst="rect">
              <a:avLst/>
            </a:prstGeom>
            <a:solidFill>
              <a:srgbClr val="FE8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6B102708-508C-DE49-AF0F-9A0617CBD4A9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162029" y="4756262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E91756A3-703C-114F-86CE-89073F6A2056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162029" y="4936261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DF0D2318-BDE0-3843-AA5A-FCFC0DD3CB02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162029" y="5116261"/>
              <a:ext cx="180000" cy="180000"/>
            </a:xfrm>
            <a:prstGeom prst="rect">
              <a:avLst/>
            </a:prstGeom>
            <a:solidFill>
              <a:srgbClr val="FF26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0.92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正方形/長方形 122">
              <a:extLst>
                <a:ext uri="{FF2B5EF4-FFF2-40B4-BE49-F238E27FC236}">
                  <a16:creationId xmlns:a16="http://schemas.microsoft.com/office/drawing/2014/main" id="{9615FDEE-69AC-FA43-9AFD-1FC70BC6EED1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983686" y="4576261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正方形/長方形 123">
              <a:extLst>
                <a:ext uri="{FF2B5EF4-FFF2-40B4-BE49-F238E27FC236}">
                  <a16:creationId xmlns:a16="http://schemas.microsoft.com/office/drawing/2014/main" id="{7D4EE0D0-80E8-4A4A-A2F4-C68B8F2A251E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983686" y="4756261"/>
              <a:ext cx="180000" cy="180000"/>
            </a:xfrm>
            <a:prstGeom prst="rect">
              <a:avLst/>
            </a:prstGeom>
            <a:solidFill>
              <a:srgbClr val="FF26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0.92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正方形/長方形 124">
              <a:extLst>
                <a:ext uri="{FF2B5EF4-FFF2-40B4-BE49-F238E27FC236}">
                  <a16:creationId xmlns:a16="http://schemas.microsoft.com/office/drawing/2014/main" id="{CD170E47-205B-DA41-BA61-A5A9D12CADC6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983686" y="4936261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正方形/長方形 125">
              <a:extLst>
                <a:ext uri="{FF2B5EF4-FFF2-40B4-BE49-F238E27FC236}">
                  <a16:creationId xmlns:a16="http://schemas.microsoft.com/office/drawing/2014/main" id="{6BC1F401-C6A6-434B-A030-DA81213F8C4D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983686" y="5116261"/>
              <a:ext cx="180000" cy="180000"/>
            </a:xfrm>
            <a:prstGeom prst="rect">
              <a:avLst/>
            </a:prstGeom>
            <a:solidFill>
              <a:srgbClr val="FF26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正方形/長方形 126">
              <a:extLst>
                <a:ext uri="{FF2B5EF4-FFF2-40B4-BE49-F238E27FC236}">
                  <a16:creationId xmlns:a16="http://schemas.microsoft.com/office/drawing/2014/main" id="{414759B4-3A87-E543-8A61-90C2959A9B9B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806033" y="4756261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A896296A-0859-974C-8B54-BF86D9C500AB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806033" y="4936260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0793140D-DDAC-4548-8699-17E5A81D890A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806033" y="5116261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61CFD31B-0FD8-2541-B3DA-AC715F6CF609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630037" y="4936260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0BBA52F5-9DDF-4944-9E90-6DF9C989BD24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630037" y="5116260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A07B942E-018F-C348-B666-A7175FB31DFB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450037" y="5116260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0.92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76A67151-DE8F-EC44-8E88-8CD29364E27B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162029" y="3856262"/>
              <a:ext cx="180000" cy="180000"/>
            </a:xfrm>
            <a:prstGeom prst="rect">
              <a:avLst/>
            </a:prstGeom>
            <a:solidFill>
              <a:srgbClr val="FFC6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0.97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20CEB8D7-66D7-5246-A439-557D32F8318F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162029" y="4036262"/>
              <a:ext cx="180000" cy="180000"/>
            </a:xfrm>
            <a:prstGeom prst="rect">
              <a:avLst/>
            </a:prstGeom>
            <a:solidFill>
              <a:srgbClr val="FE8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0.96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BCF4212B-07B8-9547-979D-494F52C36691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982029" y="3856262"/>
              <a:ext cx="180000" cy="180000"/>
            </a:xfrm>
            <a:prstGeom prst="rect">
              <a:avLst/>
            </a:prstGeom>
            <a:solidFill>
              <a:srgbClr val="FFC6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0.96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7DECB1A8-E74D-F849-9100-A7878A52DC3F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982029" y="4036262"/>
              <a:ext cx="180000" cy="180000"/>
            </a:xfrm>
            <a:prstGeom prst="rect">
              <a:avLst/>
            </a:prstGeom>
            <a:solidFill>
              <a:srgbClr val="FE8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0.95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C8DF472E-84E2-3747-96EE-14E14C8C7C5C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982029" y="4216262"/>
              <a:ext cx="180000" cy="180000"/>
            </a:xfrm>
            <a:prstGeom prst="rect">
              <a:avLst/>
            </a:prstGeom>
            <a:solidFill>
              <a:srgbClr val="FFC6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0.97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51CF9340-1188-E74D-85C1-510C1E89D955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803547" y="3856262"/>
              <a:ext cx="180000" cy="180000"/>
            </a:xfrm>
            <a:prstGeom prst="rect">
              <a:avLst/>
            </a:prstGeom>
            <a:solidFill>
              <a:srgbClr val="FE8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19C2B5DB-24B6-4F46-9ED9-D90F7873CFE1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803547" y="4036262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D727F42B-28DA-F949-A191-F0A77B7889D8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803547" y="4216262"/>
              <a:ext cx="180000" cy="180000"/>
            </a:xfrm>
            <a:prstGeom prst="rect">
              <a:avLst/>
            </a:prstGeom>
            <a:solidFill>
              <a:srgbClr val="FE8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23033946-5D4A-CC41-AB44-D834081E6968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803547" y="4396261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13FE58FF-2DE4-7C45-92C1-991F72F4A7A6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623202" y="3856263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708E1A7E-BA72-9B4E-B64A-05681E08DE13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623202" y="4036263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E40D1834-90CF-D34C-9131-5FF314F64219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623202" y="4216263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4ED0FABB-3AB2-8E40-B020-BD4009B1A34A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623202" y="4396262"/>
              <a:ext cx="180000" cy="180000"/>
            </a:xfrm>
            <a:prstGeom prst="rect">
              <a:avLst/>
            </a:prstGeom>
            <a:solidFill>
              <a:srgbClr val="FF26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0.92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BC8063C7-E9D8-A14B-851B-48C6BB6D774B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623202" y="4576262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D8E04DE5-55F1-2D41-817E-D8AB47A58416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445376" y="3856262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1C7B1EC1-8609-714A-BA61-B71AF9F4D11F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445376" y="4036262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6EAF0C8B-41A3-EA49-8AD6-59E528083EE4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445376" y="4216262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7209A22A-492A-4A4D-B2C6-87ADBEBD87BA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445376" y="4396261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7B585DEA-6654-5648-8D94-54057104A8CC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445376" y="4576261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EE8D2C5-F792-E341-839D-FE50B61CD064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445377" y="4756043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47928920-EEB7-8249-AD71-35088781839B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267207" y="3856154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D242DEF0-E8D8-7549-9618-26EC995601BE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267207" y="4036154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正方形/長方形 162">
              <a:extLst>
                <a:ext uri="{FF2B5EF4-FFF2-40B4-BE49-F238E27FC236}">
                  <a16:creationId xmlns:a16="http://schemas.microsoft.com/office/drawing/2014/main" id="{4DD83249-EA6E-2E48-9D3D-D29FA548E110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267207" y="4216154"/>
              <a:ext cx="180000" cy="180000"/>
            </a:xfrm>
            <a:prstGeom prst="rect">
              <a:avLst/>
            </a:prstGeom>
            <a:solidFill>
              <a:srgbClr val="FF26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0.92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正方形/長方形 163">
              <a:extLst>
                <a:ext uri="{FF2B5EF4-FFF2-40B4-BE49-F238E27FC236}">
                  <a16:creationId xmlns:a16="http://schemas.microsoft.com/office/drawing/2014/main" id="{D4E23791-F40E-B640-AA83-E9E86D6DC33D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267207" y="4396153"/>
              <a:ext cx="180000" cy="180000"/>
            </a:xfrm>
            <a:prstGeom prst="rect">
              <a:avLst/>
            </a:prstGeom>
            <a:solidFill>
              <a:srgbClr val="FF26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19181025-82B7-7B44-9CDD-B85890784CBC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267207" y="4576153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正方形/長方形 165">
              <a:extLst>
                <a:ext uri="{FF2B5EF4-FFF2-40B4-BE49-F238E27FC236}">
                  <a16:creationId xmlns:a16="http://schemas.microsoft.com/office/drawing/2014/main" id="{7D6A7DEE-BDC4-6749-B49A-4DE4F4E349BE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267207" y="4756044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0.93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正方形/長方形 166">
              <a:extLst>
                <a:ext uri="{FF2B5EF4-FFF2-40B4-BE49-F238E27FC236}">
                  <a16:creationId xmlns:a16="http://schemas.microsoft.com/office/drawing/2014/main" id="{26ED7B0F-5569-B148-BE76-DB6AB1A6E16E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267207" y="4936259"/>
              <a:ext cx="180000" cy="180000"/>
            </a:xfrm>
            <a:prstGeom prst="rect">
              <a:avLst/>
            </a:prstGeom>
            <a:solidFill>
              <a:srgbClr val="FF55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wrap="none" rtlCol="0" anchor="ctr" anchorCtr="0">
              <a:noAutofit/>
            </a:bodyPr>
            <a:lstStyle/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0.92</a:t>
              </a:r>
              <a:endParaRPr kumimoji="1" lang="ja-JP" altLang="en-US"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21" name="グループ化 220">
              <a:extLst>
                <a:ext uri="{FF2B5EF4-FFF2-40B4-BE49-F238E27FC236}">
                  <a16:creationId xmlns:a16="http://schemas.microsoft.com/office/drawing/2014/main" id="{789D7979-E832-8746-8C0B-F5E1C0A3A12A}"/>
                </a:ext>
              </a:extLst>
            </p:cNvPr>
            <p:cNvGrpSpPr/>
            <p:nvPr/>
          </p:nvGrpSpPr>
          <p:grpSpPr>
            <a:xfrm>
              <a:off x="1363023" y="3244808"/>
              <a:ext cx="1259381" cy="590659"/>
              <a:chOff x="3700212" y="2249469"/>
              <a:chExt cx="1259381" cy="590659"/>
            </a:xfrm>
          </p:grpSpPr>
          <p:cxnSp>
            <p:nvCxnSpPr>
              <p:cNvPr id="169" name="直線コネクタ 168">
                <a:extLst>
                  <a:ext uri="{FF2B5EF4-FFF2-40B4-BE49-F238E27FC236}">
                    <a16:creationId xmlns:a16="http://schemas.microsoft.com/office/drawing/2014/main" id="{F50198BA-55AD-124D-80CA-C23E42A550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55634" y="2595328"/>
                <a:ext cx="0" cy="2448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直線コネクタ 171">
                <a:extLst>
                  <a:ext uri="{FF2B5EF4-FFF2-40B4-BE49-F238E27FC236}">
                    <a16:creationId xmlns:a16="http://schemas.microsoft.com/office/drawing/2014/main" id="{9AE87FFB-3F93-6F46-8832-9B38453987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5863" y="2595328"/>
                <a:ext cx="0" cy="2448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直線コネクタ 172">
                <a:extLst>
                  <a:ext uri="{FF2B5EF4-FFF2-40B4-BE49-F238E27FC236}">
                    <a16:creationId xmlns:a16="http://schemas.microsoft.com/office/drawing/2014/main" id="{4FAF7486-D247-6648-A5FA-94741F84CA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95027" y="2670175"/>
                <a:ext cx="0" cy="169953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直線コネクタ 173">
                <a:extLst>
                  <a:ext uri="{FF2B5EF4-FFF2-40B4-BE49-F238E27FC236}">
                    <a16:creationId xmlns:a16="http://schemas.microsoft.com/office/drawing/2014/main" id="{265BC76E-F02D-BB40-BFEF-6B504E8C41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15256" y="2670175"/>
                <a:ext cx="0" cy="169953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直線コネクタ 177">
                <a:extLst>
                  <a:ext uri="{FF2B5EF4-FFF2-40B4-BE49-F238E27FC236}">
                    <a16:creationId xmlns:a16="http://schemas.microsoft.com/office/drawing/2014/main" id="{274C7D84-71D6-E549-8FE4-BC7CF2FD23B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10878" y="2673350"/>
                <a:ext cx="1872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線コネクタ 182">
                <a:extLst>
                  <a:ext uri="{FF2B5EF4-FFF2-40B4-BE49-F238E27FC236}">
                    <a16:creationId xmlns:a16="http://schemas.microsoft.com/office/drawing/2014/main" id="{A355EF95-7FCB-BB41-86BF-A1643F08E1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72393" y="2598503"/>
                <a:ext cx="1872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直線コネクタ 183">
                <a:extLst>
                  <a:ext uri="{FF2B5EF4-FFF2-40B4-BE49-F238E27FC236}">
                    <a16:creationId xmlns:a16="http://schemas.microsoft.com/office/drawing/2014/main" id="{E9EE919D-AE5B-DD49-8F30-5BD85F7831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5568" y="2500826"/>
                <a:ext cx="0" cy="339302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直線コネクタ 184">
                <a:extLst>
                  <a:ext uri="{FF2B5EF4-FFF2-40B4-BE49-F238E27FC236}">
                    <a16:creationId xmlns:a16="http://schemas.microsoft.com/office/drawing/2014/main" id="{29B4E124-6878-4E4C-8CDD-75359FCE83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55797" y="2500826"/>
                <a:ext cx="1429" cy="339302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直線コネクタ 185">
                <a:extLst>
                  <a:ext uri="{FF2B5EF4-FFF2-40B4-BE49-F238E27FC236}">
                    <a16:creationId xmlns:a16="http://schemas.microsoft.com/office/drawing/2014/main" id="{E6BF1C7A-E285-2342-989A-0CA8AEB27F5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52327" y="2504001"/>
                <a:ext cx="1872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直線コネクタ 190">
                <a:extLst>
                  <a:ext uri="{FF2B5EF4-FFF2-40B4-BE49-F238E27FC236}">
                    <a16:creationId xmlns:a16="http://schemas.microsoft.com/office/drawing/2014/main" id="{ECB77F7F-EB0A-824E-8554-2EDCBFC516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78012" y="2473446"/>
                <a:ext cx="0" cy="366682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直線コネクタ 191">
                <a:extLst>
                  <a:ext uri="{FF2B5EF4-FFF2-40B4-BE49-F238E27FC236}">
                    <a16:creationId xmlns:a16="http://schemas.microsoft.com/office/drawing/2014/main" id="{743A415C-1B16-4D49-A549-4FD2DB4073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74542" y="2476621"/>
                <a:ext cx="27268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直線コネクタ 197">
                <a:extLst>
                  <a:ext uri="{FF2B5EF4-FFF2-40B4-BE49-F238E27FC236}">
                    <a16:creationId xmlns:a16="http://schemas.microsoft.com/office/drawing/2014/main" id="{9BB15B2E-EA17-8A40-8FC1-47B39430C4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6905" y="2473446"/>
                <a:ext cx="0" cy="2738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直線コネクタ 199">
                <a:extLst>
                  <a:ext uri="{FF2B5EF4-FFF2-40B4-BE49-F238E27FC236}">
                    <a16:creationId xmlns:a16="http://schemas.microsoft.com/office/drawing/2014/main" id="{D03750DB-8D80-7E4F-B207-3C4DBEC9A0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0212" y="2425700"/>
                <a:ext cx="0" cy="414428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直線コネクタ 202">
                <a:extLst>
                  <a:ext uri="{FF2B5EF4-FFF2-40B4-BE49-F238E27FC236}">
                    <a16:creationId xmlns:a16="http://schemas.microsoft.com/office/drawing/2014/main" id="{03F3F5E9-89E0-D243-A81B-71ED7BECEA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0212" y="2425700"/>
                <a:ext cx="312988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直線コネクタ 204">
                <a:extLst>
                  <a:ext uri="{FF2B5EF4-FFF2-40B4-BE49-F238E27FC236}">
                    <a16:creationId xmlns:a16="http://schemas.microsoft.com/office/drawing/2014/main" id="{763B58F3-ABDE-0640-BFE3-B6637DE2CB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11239" y="2425700"/>
                <a:ext cx="0" cy="47746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直線コネクタ 207">
                <a:extLst>
                  <a:ext uri="{FF2B5EF4-FFF2-40B4-BE49-F238E27FC236}">
                    <a16:creationId xmlns:a16="http://schemas.microsoft.com/office/drawing/2014/main" id="{D87014F8-3E60-E54E-80C1-AFCAABFD3E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5568" y="2549525"/>
                <a:ext cx="0" cy="121254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直線コネクタ 210">
                <a:extLst>
                  <a:ext uri="{FF2B5EF4-FFF2-40B4-BE49-F238E27FC236}">
                    <a16:creationId xmlns:a16="http://schemas.microsoft.com/office/drawing/2014/main" id="{DB6503FE-49D3-704C-B1D9-E5F44628BC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65993" y="2549525"/>
                <a:ext cx="0" cy="45175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直線コネクタ 212">
                <a:extLst>
                  <a:ext uri="{FF2B5EF4-FFF2-40B4-BE49-F238E27FC236}">
                    <a16:creationId xmlns:a16="http://schemas.microsoft.com/office/drawing/2014/main" id="{008A333C-8995-4D40-A625-8BC148FCCB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05568" y="2549525"/>
                <a:ext cx="360425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直線コネクタ 214">
                <a:extLst>
                  <a:ext uri="{FF2B5EF4-FFF2-40B4-BE49-F238E27FC236}">
                    <a16:creationId xmlns:a16="http://schemas.microsoft.com/office/drawing/2014/main" id="{6A94E931-AA08-CE49-ACAC-56B76F43B9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56707" y="2249469"/>
                <a:ext cx="82907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直線コネクタ 216">
                <a:extLst>
                  <a:ext uri="{FF2B5EF4-FFF2-40B4-BE49-F238E27FC236}">
                    <a16:creationId xmlns:a16="http://schemas.microsoft.com/office/drawing/2014/main" id="{67E0C170-D39D-1849-8D62-61F784858D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5780" y="2249469"/>
                <a:ext cx="0" cy="300056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直線コネクタ 218">
                <a:extLst>
                  <a:ext uri="{FF2B5EF4-FFF2-40B4-BE49-F238E27FC236}">
                    <a16:creationId xmlns:a16="http://schemas.microsoft.com/office/drawing/2014/main" id="{5C40AB41-A541-2241-BA94-E91B185483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56706" y="2249469"/>
                <a:ext cx="0" cy="176231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2" name="グループ化 221">
              <a:extLst>
                <a:ext uri="{FF2B5EF4-FFF2-40B4-BE49-F238E27FC236}">
                  <a16:creationId xmlns:a16="http://schemas.microsoft.com/office/drawing/2014/main" id="{D6636342-D4B4-D84A-8934-DDB0283ED7E3}"/>
                </a:ext>
              </a:extLst>
            </p:cNvPr>
            <p:cNvGrpSpPr/>
            <p:nvPr/>
          </p:nvGrpSpPr>
          <p:grpSpPr>
            <a:xfrm rot="16200000">
              <a:off x="320522" y="4280514"/>
              <a:ext cx="1259381" cy="590659"/>
              <a:chOff x="3700212" y="2249469"/>
              <a:chExt cx="1259381" cy="590659"/>
            </a:xfrm>
          </p:grpSpPr>
          <p:cxnSp>
            <p:nvCxnSpPr>
              <p:cNvPr id="223" name="直線コネクタ 222">
                <a:extLst>
                  <a:ext uri="{FF2B5EF4-FFF2-40B4-BE49-F238E27FC236}">
                    <a16:creationId xmlns:a16="http://schemas.microsoft.com/office/drawing/2014/main" id="{1D980C41-CD20-CF44-9DF8-40F8C3BDFB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55634" y="2595328"/>
                <a:ext cx="0" cy="2448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直線コネクタ 223">
                <a:extLst>
                  <a:ext uri="{FF2B5EF4-FFF2-40B4-BE49-F238E27FC236}">
                    <a16:creationId xmlns:a16="http://schemas.microsoft.com/office/drawing/2014/main" id="{29B6CE38-A36C-B946-BE90-364292F5F9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5863" y="2595328"/>
                <a:ext cx="0" cy="2448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直線コネクタ 224">
                <a:extLst>
                  <a:ext uri="{FF2B5EF4-FFF2-40B4-BE49-F238E27FC236}">
                    <a16:creationId xmlns:a16="http://schemas.microsoft.com/office/drawing/2014/main" id="{4563E009-0C9C-DD44-8693-DF87D44E2E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95027" y="2670175"/>
                <a:ext cx="0" cy="169953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直線コネクタ 225">
                <a:extLst>
                  <a:ext uri="{FF2B5EF4-FFF2-40B4-BE49-F238E27FC236}">
                    <a16:creationId xmlns:a16="http://schemas.microsoft.com/office/drawing/2014/main" id="{6A1653FC-B34B-2940-BD87-81593FF687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15256" y="2670175"/>
                <a:ext cx="0" cy="169953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直線コネクタ 226">
                <a:extLst>
                  <a:ext uri="{FF2B5EF4-FFF2-40B4-BE49-F238E27FC236}">
                    <a16:creationId xmlns:a16="http://schemas.microsoft.com/office/drawing/2014/main" id="{F1DF9FCB-2FED-E540-9C0C-3380FA845CF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10878" y="2673350"/>
                <a:ext cx="1872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直線コネクタ 227">
                <a:extLst>
                  <a:ext uri="{FF2B5EF4-FFF2-40B4-BE49-F238E27FC236}">
                    <a16:creationId xmlns:a16="http://schemas.microsoft.com/office/drawing/2014/main" id="{40BF7380-FAE9-A94F-AB77-79023ECE14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72393" y="2598503"/>
                <a:ext cx="1872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直線コネクタ 228">
                <a:extLst>
                  <a:ext uri="{FF2B5EF4-FFF2-40B4-BE49-F238E27FC236}">
                    <a16:creationId xmlns:a16="http://schemas.microsoft.com/office/drawing/2014/main" id="{AB93774D-7937-664D-BCD3-B8FE3D1018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5568" y="2500826"/>
                <a:ext cx="0" cy="339302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直線コネクタ 229">
                <a:extLst>
                  <a:ext uri="{FF2B5EF4-FFF2-40B4-BE49-F238E27FC236}">
                    <a16:creationId xmlns:a16="http://schemas.microsoft.com/office/drawing/2014/main" id="{01FEBE0D-FC1B-2049-9F9A-F38ED83B04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55797" y="2500826"/>
                <a:ext cx="1429" cy="339302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直線コネクタ 230">
                <a:extLst>
                  <a:ext uri="{FF2B5EF4-FFF2-40B4-BE49-F238E27FC236}">
                    <a16:creationId xmlns:a16="http://schemas.microsoft.com/office/drawing/2014/main" id="{60499D7A-0A49-8B4D-A2BF-E1EE4A694B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52327" y="2504001"/>
                <a:ext cx="1872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直線コネクタ 231">
                <a:extLst>
                  <a:ext uri="{FF2B5EF4-FFF2-40B4-BE49-F238E27FC236}">
                    <a16:creationId xmlns:a16="http://schemas.microsoft.com/office/drawing/2014/main" id="{416F80F6-BF3B-8745-BCAF-0270D01079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78012" y="2473446"/>
                <a:ext cx="0" cy="366682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直線コネクタ 232">
                <a:extLst>
                  <a:ext uri="{FF2B5EF4-FFF2-40B4-BE49-F238E27FC236}">
                    <a16:creationId xmlns:a16="http://schemas.microsoft.com/office/drawing/2014/main" id="{AF90CED9-5FBA-6543-8C51-619DE79055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74542" y="2476621"/>
                <a:ext cx="27268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直線コネクタ 233">
                <a:extLst>
                  <a:ext uri="{FF2B5EF4-FFF2-40B4-BE49-F238E27FC236}">
                    <a16:creationId xmlns:a16="http://schemas.microsoft.com/office/drawing/2014/main" id="{4F77AD98-3CE3-5646-8499-ED99ECD6F2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6905" y="2473446"/>
                <a:ext cx="0" cy="2738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直線コネクタ 234">
                <a:extLst>
                  <a:ext uri="{FF2B5EF4-FFF2-40B4-BE49-F238E27FC236}">
                    <a16:creationId xmlns:a16="http://schemas.microsoft.com/office/drawing/2014/main" id="{003DD586-5312-A345-BAD7-95AF18CE06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0212" y="2425700"/>
                <a:ext cx="0" cy="414428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直線コネクタ 235">
                <a:extLst>
                  <a:ext uri="{FF2B5EF4-FFF2-40B4-BE49-F238E27FC236}">
                    <a16:creationId xmlns:a16="http://schemas.microsoft.com/office/drawing/2014/main" id="{D2C251D8-DCC3-B043-9177-72F6DAFBE3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0212" y="2425700"/>
                <a:ext cx="312988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直線コネクタ 236">
                <a:extLst>
                  <a:ext uri="{FF2B5EF4-FFF2-40B4-BE49-F238E27FC236}">
                    <a16:creationId xmlns:a16="http://schemas.microsoft.com/office/drawing/2014/main" id="{9C12A567-64CE-434C-A29B-81FA408235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11239" y="2425700"/>
                <a:ext cx="0" cy="47746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直線コネクタ 237">
                <a:extLst>
                  <a:ext uri="{FF2B5EF4-FFF2-40B4-BE49-F238E27FC236}">
                    <a16:creationId xmlns:a16="http://schemas.microsoft.com/office/drawing/2014/main" id="{0B9BCCC6-1675-DE46-9474-A280678E14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5568" y="2549525"/>
                <a:ext cx="0" cy="121254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直線コネクタ 238">
                <a:extLst>
                  <a:ext uri="{FF2B5EF4-FFF2-40B4-BE49-F238E27FC236}">
                    <a16:creationId xmlns:a16="http://schemas.microsoft.com/office/drawing/2014/main" id="{143F27D5-923E-8E46-ACAA-9997505E21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65993" y="2549525"/>
                <a:ext cx="0" cy="45175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直線コネクタ 239">
                <a:extLst>
                  <a:ext uri="{FF2B5EF4-FFF2-40B4-BE49-F238E27FC236}">
                    <a16:creationId xmlns:a16="http://schemas.microsoft.com/office/drawing/2014/main" id="{4C98929B-34E0-5B4F-BEF5-0E333CF49C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05568" y="2549525"/>
                <a:ext cx="360425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直線コネクタ 240">
                <a:extLst>
                  <a:ext uri="{FF2B5EF4-FFF2-40B4-BE49-F238E27FC236}">
                    <a16:creationId xmlns:a16="http://schemas.microsoft.com/office/drawing/2014/main" id="{27A0C8DC-D6B4-6E49-AD5F-D896900DCE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56707" y="2249469"/>
                <a:ext cx="82907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直線コネクタ 241">
                <a:extLst>
                  <a:ext uri="{FF2B5EF4-FFF2-40B4-BE49-F238E27FC236}">
                    <a16:creationId xmlns:a16="http://schemas.microsoft.com/office/drawing/2014/main" id="{240E0D51-E1E3-1140-9436-EEB32FA1B0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5780" y="2249469"/>
                <a:ext cx="0" cy="300056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直線コネクタ 242">
                <a:extLst>
                  <a:ext uri="{FF2B5EF4-FFF2-40B4-BE49-F238E27FC236}">
                    <a16:creationId xmlns:a16="http://schemas.microsoft.com/office/drawing/2014/main" id="{03DB675E-1554-BE46-AA35-9296A3E29E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56706" y="2249469"/>
                <a:ext cx="0" cy="176231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4" name="テキスト ボックス 243">
              <a:extLst>
                <a:ext uri="{FF2B5EF4-FFF2-40B4-BE49-F238E27FC236}">
                  <a16:creationId xmlns:a16="http://schemas.microsoft.com/office/drawing/2014/main" id="{00A9DAC3-7CDC-8240-9343-2A9A74ED8FDC}"/>
                </a:ext>
              </a:extLst>
            </p:cNvPr>
            <p:cNvSpPr txBox="1"/>
            <p:nvPr/>
          </p:nvSpPr>
          <p:spPr>
            <a:xfrm>
              <a:off x="2638561" y="3856479"/>
              <a:ext cx="5969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kumimoji="1"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ap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_rep2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テキスト ボックス 244">
              <a:extLst>
                <a:ext uri="{FF2B5EF4-FFF2-40B4-BE49-F238E27FC236}">
                  <a16:creationId xmlns:a16="http://schemas.microsoft.com/office/drawing/2014/main" id="{7D3D574F-B69A-D547-89F4-B304E68D315E}"/>
                </a:ext>
              </a:extLst>
            </p:cNvPr>
            <p:cNvSpPr txBox="1"/>
            <p:nvPr/>
          </p:nvSpPr>
          <p:spPr>
            <a:xfrm>
              <a:off x="2638561" y="4031488"/>
              <a:ext cx="5969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kumimoji="1"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ap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_rep1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テキスト ボックス 245">
              <a:extLst>
                <a:ext uri="{FF2B5EF4-FFF2-40B4-BE49-F238E27FC236}">
                  <a16:creationId xmlns:a16="http://schemas.microsoft.com/office/drawing/2014/main" id="{8AB7ED5D-D581-4449-BE4E-4F4F81476C36}"/>
                </a:ext>
              </a:extLst>
            </p:cNvPr>
            <p:cNvSpPr txBox="1"/>
            <p:nvPr/>
          </p:nvSpPr>
          <p:spPr>
            <a:xfrm>
              <a:off x="2638561" y="4221170"/>
              <a:ext cx="5969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Col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_rep1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テキスト ボックス 246">
              <a:extLst>
                <a:ext uri="{FF2B5EF4-FFF2-40B4-BE49-F238E27FC236}">
                  <a16:creationId xmlns:a16="http://schemas.microsoft.com/office/drawing/2014/main" id="{8AA2FC58-12C4-A74F-9971-853D4CE15BB7}"/>
                </a:ext>
              </a:extLst>
            </p:cNvPr>
            <p:cNvSpPr txBox="1"/>
            <p:nvPr/>
          </p:nvSpPr>
          <p:spPr>
            <a:xfrm>
              <a:off x="2638561" y="4396179"/>
              <a:ext cx="5969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Col_rep2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テキスト ボックス 247">
              <a:extLst>
                <a:ext uri="{FF2B5EF4-FFF2-40B4-BE49-F238E27FC236}">
                  <a16:creationId xmlns:a16="http://schemas.microsoft.com/office/drawing/2014/main" id="{29A8D228-DC78-3544-900A-7B7B5CCD1FA4}"/>
                </a:ext>
              </a:extLst>
            </p:cNvPr>
            <p:cNvSpPr txBox="1"/>
            <p:nvPr/>
          </p:nvSpPr>
          <p:spPr>
            <a:xfrm>
              <a:off x="2638561" y="4574446"/>
              <a:ext cx="5969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crwn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_rep1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テキスト ボックス 248">
              <a:extLst>
                <a:ext uri="{FF2B5EF4-FFF2-40B4-BE49-F238E27FC236}">
                  <a16:creationId xmlns:a16="http://schemas.microsoft.com/office/drawing/2014/main" id="{DE3C2CD9-A324-1E42-8915-094B4AF46327}"/>
                </a:ext>
              </a:extLst>
            </p:cNvPr>
            <p:cNvSpPr txBox="1"/>
            <p:nvPr/>
          </p:nvSpPr>
          <p:spPr>
            <a:xfrm>
              <a:off x="2638560" y="4749455"/>
              <a:ext cx="79322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kumimoji="1"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ap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</a:t>
              </a:r>
              <a:r>
                <a:rPr kumimoji="1"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crwn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_rep2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テキスト ボックス 249">
              <a:extLst>
                <a:ext uri="{FF2B5EF4-FFF2-40B4-BE49-F238E27FC236}">
                  <a16:creationId xmlns:a16="http://schemas.microsoft.com/office/drawing/2014/main" id="{660CBC94-9930-7942-B7C2-9FD0DC10AB96}"/>
                </a:ext>
              </a:extLst>
            </p:cNvPr>
            <p:cNvSpPr txBox="1"/>
            <p:nvPr/>
          </p:nvSpPr>
          <p:spPr>
            <a:xfrm>
              <a:off x="2638561" y="4939137"/>
              <a:ext cx="5969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crwn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_rep2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テキスト ボックス 250">
              <a:extLst>
                <a:ext uri="{FF2B5EF4-FFF2-40B4-BE49-F238E27FC236}">
                  <a16:creationId xmlns:a16="http://schemas.microsoft.com/office/drawing/2014/main" id="{58257400-508B-854B-AB7C-034FC7D5988B}"/>
                </a:ext>
              </a:extLst>
            </p:cNvPr>
            <p:cNvSpPr txBox="1"/>
            <p:nvPr/>
          </p:nvSpPr>
          <p:spPr>
            <a:xfrm>
              <a:off x="2638561" y="5114146"/>
              <a:ext cx="79322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cap</a:t>
              </a:r>
              <a:r>
                <a:rPr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</a:t>
              </a:r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crwn</a:t>
              </a:r>
              <a:r>
                <a:rPr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_rep1</a:t>
              </a:r>
              <a:endParaRPr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A1C1A34-D6F8-4547-820A-03320296403B}"/>
                </a:ext>
              </a:extLst>
            </p:cNvPr>
            <p:cNvGrpSpPr/>
            <p:nvPr/>
          </p:nvGrpSpPr>
          <p:grpSpPr>
            <a:xfrm>
              <a:off x="267476" y="3247813"/>
              <a:ext cx="710051" cy="382297"/>
              <a:chOff x="-25472" y="2875249"/>
              <a:chExt cx="1548667" cy="833815"/>
            </a:xfrm>
          </p:grpSpPr>
          <p:grpSp>
            <p:nvGrpSpPr>
              <p:cNvPr id="15" name="グループ化 14">
                <a:extLst>
                  <a:ext uri="{FF2B5EF4-FFF2-40B4-BE49-F238E27FC236}">
                    <a16:creationId xmlns:a16="http://schemas.microsoft.com/office/drawing/2014/main" id="{F104B08C-2FF9-BE41-A0C4-8D147BF1B345}"/>
                  </a:ext>
                </a:extLst>
              </p:cNvPr>
              <p:cNvGrpSpPr/>
              <p:nvPr/>
            </p:nvGrpSpPr>
            <p:grpSpPr>
              <a:xfrm>
                <a:off x="71252" y="2875249"/>
                <a:ext cx="1341018" cy="724695"/>
                <a:chOff x="71252" y="2875249"/>
                <a:chExt cx="1341018" cy="724695"/>
              </a:xfrm>
            </p:grpSpPr>
            <p:grpSp>
              <p:nvGrpSpPr>
                <p:cNvPr id="12" name="グループ化 11">
                  <a:extLst>
                    <a:ext uri="{FF2B5EF4-FFF2-40B4-BE49-F238E27FC236}">
                      <a16:creationId xmlns:a16="http://schemas.microsoft.com/office/drawing/2014/main" id="{7811EEBA-C2DB-9647-A673-44A6A4993CDC}"/>
                    </a:ext>
                  </a:extLst>
                </p:cNvPr>
                <p:cNvGrpSpPr/>
                <p:nvPr/>
              </p:nvGrpSpPr>
              <p:grpSpPr>
                <a:xfrm>
                  <a:off x="71252" y="2875249"/>
                  <a:ext cx="1341018" cy="724693"/>
                  <a:chOff x="-68133" y="2766462"/>
                  <a:chExt cx="1341018" cy="724693"/>
                </a:xfrm>
              </p:grpSpPr>
              <p:grpSp>
                <p:nvGrpSpPr>
                  <p:cNvPr id="9" name="グループ化 8">
                    <a:extLst>
                      <a:ext uri="{FF2B5EF4-FFF2-40B4-BE49-F238E27FC236}">
                        <a16:creationId xmlns:a16="http://schemas.microsoft.com/office/drawing/2014/main" id="{BF4F67FE-1A59-2C4C-B690-7763946A8F36}"/>
                      </a:ext>
                    </a:extLst>
                  </p:cNvPr>
                  <p:cNvGrpSpPr/>
                  <p:nvPr/>
                </p:nvGrpSpPr>
                <p:grpSpPr>
                  <a:xfrm>
                    <a:off x="-68133" y="2766462"/>
                    <a:ext cx="1341018" cy="724693"/>
                    <a:chOff x="718266" y="2833107"/>
                    <a:chExt cx="358757" cy="193874"/>
                  </a:xfrm>
                </p:grpSpPr>
                <p:sp>
                  <p:nvSpPr>
                    <p:cNvPr id="252" name="正方形/長方形 251">
                      <a:extLst>
                        <a:ext uri="{FF2B5EF4-FFF2-40B4-BE49-F238E27FC236}">
                          <a16:creationId xmlns:a16="http://schemas.microsoft.com/office/drawing/2014/main" id="{8A71AE70-1FCD-5C41-99CC-BC145D02AB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 rot="16200000">
                      <a:off x="652133" y="2901097"/>
                      <a:ext cx="180000" cy="45719"/>
                    </a:xfrm>
                    <a:prstGeom prst="rect">
                      <a:avLst/>
                    </a:prstGeom>
                    <a:solidFill>
                      <a:srgbClr val="711C8E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vert="vert" wrap="none" rtlCol="0" anchor="ctr" anchorCtr="0">
                      <a:noAutofit/>
                    </a:bodyPr>
                    <a:lstStyle/>
                    <a:p>
                      <a:pPr algn="ctr"/>
                      <a:endParaRPr kumimoji="1" lang="ja-JP" altLang="en-US" sz="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5" name="正方形/長方形 134">
                      <a:extLst>
                        <a:ext uri="{FF2B5EF4-FFF2-40B4-BE49-F238E27FC236}">
                          <a16:creationId xmlns:a16="http://schemas.microsoft.com/office/drawing/2014/main" id="{5458B495-6511-7E40-9689-A7F4CDF0DE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 rot="16200000">
                      <a:off x="696793" y="2901097"/>
                      <a:ext cx="180000" cy="45719"/>
                    </a:xfrm>
                    <a:prstGeom prst="rect">
                      <a:avLst/>
                    </a:prstGeom>
                    <a:solidFill>
                      <a:srgbClr val="AA1A53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vert="vert" wrap="none" rtlCol="0" anchor="ctr" anchorCtr="0">
                      <a:noAutofit/>
                    </a:bodyPr>
                    <a:lstStyle/>
                    <a:p>
                      <a:pPr algn="ctr"/>
                      <a:endParaRPr kumimoji="1" lang="ja-JP" altLang="en-US" sz="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6" name="正方形/長方形 135">
                      <a:extLst>
                        <a:ext uri="{FF2B5EF4-FFF2-40B4-BE49-F238E27FC236}">
                          <a16:creationId xmlns:a16="http://schemas.microsoft.com/office/drawing/2014/main" id="{4F0E5D45-E867-6B48-938B-FB5D8B507F8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 rot="16200000">
                      <a:off x="741518" y="2901097"/>
                      <a:ext cx="180000" cy="45719"/>
                    </a:xfrm>
                    <a:prstGeom prst="rect">
                      <a:avLst/>
                    </a:prstGeom>
                    <a:solidFill>
                      <a:srgbClr val="E3201C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vert="vert" wrap="none" rtlCol="0" anchor="ctr" anchorCtr="0">
                      <a:noAutofit/>
                    </a:bodyPr>
                    <a:lstStyle/>
                    <a:p>
                      <a:pPr algn="ctr"/>
                      <a:endParaRPr kumimoji="1" lang="ja-JP" altLang="en-US" sz="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5" name="正方形/長方形 154">
                      <a:extLst>
                        <a:ext uri="{FF2B5EF4-FFF2-40B4-BE49-F238E27FC236}">
                          <a16:creationId xmlns:a16="http://schemas.microsoft.com/office/drawing/2014/main" id="{B135FC80-1CE4-FA4F-8883-F3646DFE4A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 rot="16200000">
                      <a:off x="786859" y="2901097"/>
                      <a:ext cx="180000" cy="45719"/>
                    </a:xfrm>
                    <a:prstGeom prst="rect">
                      <a:avLst/>
                    </a:prstGeom>
                    <a:solidFill>
                      <a:srgbClr val="FF260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vert="vert" wrap="none" rtlCol="0" anchor="ctr" anchorCtr="0">
                      <a:noAutofit/>
                    </a:bodyPr>
                    <a:lstStyle/>
                    <a:p>
                      <a:pPr algn="ctr"/>
                      <a:endParaRPr kumimoji="1" lang="ja-JP" altLang="en-US" sz="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6" name="正方形/長方形 155">
                      <a:extLst>
                        <a:ext uri="{FF2B5EF4-FFF2-40B4-BE49-F238E27FC236}">
                          <a16:creationId xmlns:a16="http://schemas.microsoft.com/office/drawing/2014/main" id="{68FABB79-5EE2-B543-91AC-BA11251915A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 rot="16200000">
                      <a:off x="831519" y="2901097"/>
                      <a:ext cx="180000" cy="45719"/>
                    </a:xfrm>
                    <a:prstGeom prst="rect">
                      <a:avLst/>
                    </a:prstGeom>
                    <a:solidFill>
                      <a:srgbClr val="FF5502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vert="vert" wrap="none" rtlCol="0" anchor="ctr" anchorCtr="0">
                      <a:noAutofit/>
                    </a:bodyPr>
                    <a:lstStyle/>
                    <a:p>
                      <a:pPr algn="ctr"/>
                      <a:endParaRPr kumimoji="1" lang="ja-JP" altLang="en-US" sz="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7" name="正方形/長方形 156">
                      <a:extLst>
                        <a:ext uri="{FF2B5EF4-FFF2-40B4-BE49-F238E27FC236}">
                          <a16:creationId xmlns:a16="http://schemas.microsoft.com/office/drawing/2014/main" id="{564AFC1E-AB62-F645-92E2-756E5F1FE1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 rot="16200000">
                      <a:off x="876244" y="2901097"/>
                      <a:ext cx="180000" cy="45719"/>
                    </a:xfrm>
                    <a:prstGeom prst="rect">
                      <a:avLst/>
                    </a:prstGeom>
                    <a:solidFill>
                      <a:srgbClr val="E9810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vert="vert" wrap="none" rtlCol="0" anchor="ctr" anchorCtr="0">
                      <a:noAutofit/>
                    </a:bodyPr>
                    <a:lstStyle/>
                    <a:p>
                      <a:pPr algn="ctr"/>
                      <a:endParaRPr kumimoji="1" lang="ja-JP" altLang="en-US" sz="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8" name="正方形/長方形 157">
                      <a:extLst>
                        <a:ext uri="{FF2B5EF4-FFF2-40B4-BE49-F238E27FC236}">
                          <a16:creationId xmlns:a16="http://schemas.microsoft.com/office/drawing/2014/main" id="{983640CD-1C02-3246-92A6-8190133B365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 rot="16200000">
                      <a:off x="919304" y="2901097"/>
                      <a:ext cx="180000" cy="45719"/>
                    </a:xfrm>
                    <a:prstGeom prst="rect">
                      <a:avLst/>
                    </a:prstGeom>
                    <a:solidFill>
                      <a:srgbClr val="FEC602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vert="vert" wrap="none" rtlCol="0" anchor="ctr" anchorCtr="0">
                      <a:noAutofit/>
                    </a:bodyPr>
                    <a:lstStyle/>
                    <a:p>
                      <a:pPr algn="ctr"/>
                      <a:endParaRPr kumimoji="1" lang="ja-JP" altLang="en-US" sz="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9" name="正方形/長方形 158">
                      <a:extLst>
                        <a:ext uri="{FF2B5EF4-FFF2-40B4-BE49-F238E27FC236}">
                          <a16:creationId xmlns:a16="http://schemas.microsoft.com/office/drawing/2014/main" id="{DA20612B-3E52-E04B-979A-3D24C00FD2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 rot="16200000">
                      <a:off x="964029" y="2901097"/>
                      <a:ext cx="180000" cy="45719"/>
                    </a:xfrm>
                    <a:prstGeom prst="rect">
                      <a:avLst/>
                    </a:prstGeom>
                    <a:solidFill>
                      <a:srgbClr val="FFFC00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vert="vert" wrap="none" rtlCol="0" anchor="ctr" anchorCtr="0">
                      <a:noAutofit/>
                    </a:bodyPr>
                    <a:lstStyle/>
                    <a:p>
                      <a:pPr algn="ctr"/>
                      <a:endParaRPr kumimoji="1" lang="ja-JP" altLang="en-US" sz="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160" name="直線コネクタ 159">
                      <a:extLst>
                        <a:ext uri="{FF2B5EF4-FFF2-40B4-BE49-F238E27FC236}">
                          <a16:creationId xmlns:a16="http://schemas.microsoft.com/office/drawing/2014/main" id="{88B31D75-AB5F-854B-A12E-7C174F5A6D4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77023" y="2833107"/>
                      <a:ext cx="0" cy="193874"/>
                    </a:xfrm>
                    <a:prstGeom prst="line">
                      <a:avLst/>
                    </a:prstGeom>
                    <a:ln w="3175">
                      <a:solidFill>
                        <a:schemeClr val="tx1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8" name="直線コネクタ 167">
                      <a:extLst>
                        <a:ext uri="{FF2B5EF4-FFF2-40B4-BE49-F238E27FC236}">
                          <a16:creationId xmlns:a16="http://schemas.microsoft.com/office/drawing/2014/main" id="{34A5D07F-A663-E348-A0F9-A036303BD21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19273" y="2833956"/>
                      <a:ext cx="0" cy="180001"/>
                    </a:xfrm>
                    <a:prstGeom prst="line">
                      <a:avLst/>
                    </a:prstGeom>
                    <a:ln w="3175">
                      <a:solidFill>
                        <a:schemeClr val="tx1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0" name="直線コネクタ 169">
                      <a:extLst>
                        <a:ext uri="{FF2B5EF4-FFF2-40B4-BE49-F238E27FC236}">
                          <a16:creationId xmlns:a16="http://schemas.microsoft.com/office/drawing/2014/main" id="{9BE54815-7B13-EC47-BC1D-D58453B458B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718266" y="3013847"/>
                      <a:ext cx="358271" cy="0"/>
                    </a:xfrm>
                    <a:prstGeom prst="line">
                      <a:avLst/>
                    </a:prstGeom>
                    <a:ln w="3175">
                      <a:solidFill>
                        <a:schemeClr val="tx1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71" name="直線コネクタ 170">
                    <a:extLst>
                      <a:ext uri="{FF2B5EF4-FFF2-40B4-BE49-F238E27FC236}">
                        <a16:creationId xmlns:a16="http://schemas.microsoft.com/office/drawing/2014/main" id="{F7DDDD56-9B99-9146-AC5B-EDACC41ABC7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-68133" y="2769589"/>
                    <a:ext cx="1339201" cy="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75" name="直線コネクタ 174">
                  <a:extLst>
                    <a:ext uri="{FF2B5EF4-FFF2-40B4-BE49-F238E27FC236}">
                      <a16:creationId xmlns:a16="http://schemas.microsoft.com/office/drawing/2014/main" id="{6C8A12EF-95DF-2740-A0AF-54166C244C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1" y="3548088"/>
                  <a:ext cx="0" cy="51856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直線コネクタ 176">
                  <a:extLst>
                    <a:ext uri="{FF2B5EF4-FFF2-40B4-BE49-F238E27FC236}">
                      <a16:creationId xmlns:a16="http://schemas.microsoft.com/office/drawing/2014/main" id="{B88A84AA-E7AC-4B43-A314-E792812A6C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5801" y="3548088"/>
                  <a:ext cx="0" cy="51856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直線コネクタ 178">
                  <a:extLst>
                    <a:ext uri="{FF2B5EF4-FFF2-40B4-BE49-F238E27FC236}">
                      <a16:creationId xmlns:a16="http://schemas.microsoft.com/office/drawing/2014/main" id="{746D856C-2C9C-334B-98D3-5014326C91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3960" y="3548088"/>
                  <a:ext cx="0" cy="51856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0" name="テキスト ボックス 179">
                <a:extLst>
                  <a:ext uri="{FF2B5EF4-FFF2-40B4-BE49-F238E27FC236}">
                    <a16:creationId xmlns:a16="http://schemas.microsoft.com/office/drawing/2014/main" id="{20D31A50-CAC1-2547-94E4-8B53062268AE}"/>
                  </a:ext>
                </a:extLst>
              </p:cNvPr>
              <p:cNvSpPr txBox="1"/>
              <p:nvPr/>
            </p:nvSpPr>
            <p:spPr>
              <a:xfrm>
                <a:off x="1302307" y="3570566"/>
                <a:ext cx="220888" cy="138498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en-US" altLang="ja-JP" sz="4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kumimoji="1" lang="ja-JP" altLang="en-US" sz="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1" name="テキスト ボックス 180">
                <a:extLst>
                  <a:ext uri="{FF2B5EF4-FFF2-40B4-BE49-F238E27FC236}">
                    <a16:creationId xmlns:a16="http://schemas.microsoft.com/office/drawing/2014/main" id="{0F3316C4-8F2E-5242-B213-2959FF0BFE4C}"/>
                  </a:ext>
                </a:extLst>
              </p:cNvPr>
              <p:cNvSpPr txBox="1"/>
              <p:nvPr/>
            </p:nvSpPr>
            <p:spPr>
              <a:xfrm>
                <a:off x="816172" y="3570566"/>
                <a:ext cx="351234" cy="138498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en-US" altLang="ja-JP" sz="400" dirty="0">
                    <a:latin typeface="Arial" panose="020B0604020202020204" pitchFamily="34" charset="0"/>
                    <a:cs typeface="Arial" panose="020B0604020202020204" pitchFamily="34" charset="0"/>
                  </a:rPr>
                  <a:t>0.95</a:t>
                </a:r>
                <a:endParaRPr kumimoji="1" lang="ja-JP" altLang="en-US" sz="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2" name="テキスト ボックス 181">
                <a:extLst>
                  <a:ext uri="{FF2B5EF4-FFF2-40B4-BE49-F238E27FC236}">
                    <a16:creationId xmlns:a16="http://schemas.microsoft.com/office/drawing/2014/main" id="{5766E50A-D6C9-8A46-9C04-51ACFBD498D9}"/>
                  </a:ext>
                </a:extLst>
              </p:cNvPr>
              <p:cNvSpPr txBox="1"/>
              <p:nvPr/>
            </p:nvSpPr>
            <p:spPr>
              <a:xfrm>
                <a:off x="399243" y="3570566"/>
                <a:ext cx="351234" cy="138498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en-US" altLang="ja-JP" sz="400" dirty="0">
                    <a:latin typeface="Arial" panose="020B0604020202020204" pitchFamily="34" charset="0"/>
                    <a:cs typeface="Arial" panose="020B0604020202020204" pitchFamily="34" charset="0"/>
                  </a:rPr>
                  <a:t>0.9</a:t>
                </a:r>
                <a:endParaRPr kumimoji="1" lang="ja-JP" altLang="en-US" sz="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7" name="テキスト ボックス 186">
                <a:extLst>
                  <a:ext uri="{FF2B5EF4-FFF2-40B4-BE49-F238E27FC236}">
                    <a16:creationId xmlns:a16="http://schemas.microsoft.com/office/drawing/2014/main" id="{5A1C05B0-5854-024D-87BF-6A65552422FB}"/>
                  </a:ext>
                </a:extLst>
              </p:cNvPr>
              <p:cNvSpPr txBox="1"/>
              <p:nvPr/>
            </p:nvSpPr>
            <p:spPr>
              <a:xfrm>
                <a:off x="-25472" y="3570566"/>
                <a:ext cx="351234" cy="138498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en-US" altLang="ja-JP" sz="400" dirty="0">
                    <a:latin typeface="Arial" panose="020B0604020202020204" pitchFamily="34" charset="0"/>
                    <a:cs typeface="Arial" panose="020B0604020202020204" pitchFamily="34" charset="0"/>
                  </a:rPr>
                  <a:t>0.85</a:t>
                </a:r>
                <a:endParaRPr kumimoji="1" lang="ja-JP" altLang="en-US" sz="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D91929C9-1D2A-3941-935B-C80B057A2C24}"/>
              </a:ext>
            </a:extLst>
          </p:cNvPr>
          <p:cNvGrpSpPr/>
          <p:nvPr/>
        </p:nvGrpSpPr>
        <p:grpSpPr>
          <a:xfrm>
            <a:off x="3292862" y="2303432"/>
            <a:ext cx="2851250" cy="3264937"/>
            <a:chOff x="3249578" y="1747841"/>
            <a:chExt cx="2851250" cy="3264937"/>
          </a:xfrm>
        </p:grpSpPr>
        <p:sp>
          <p:nvSpPr>
            <p:cNvPr id="199" name="正方形/長方形 198">
              <a:extLst>
                <a:ext uri="{FF2B5EF4-FFF2-40B4-BE49-F238E27FC236}">
                  <a16:creationId xmlns:a16="http://schemas.microsoft.com/office/drawing/2014/main" id="{B88C4B68-BD12-1448-80E9-DE493F89DE3E}"/>
                </a:ext>
              </a:extLst>
            </p:cNvPr>
            <p:cNvSpPr/>
            <p:nvPr/>
          </p:nvSpPr>
          <p:spPr>
            <a:xfrm flipH="1">
              <a:off x="4387795" y="4828987"/>
              <a:ext cx="640068" cy="45719"/>
            </a:xfrm>
            <a:prstGeom prst="rect">
              <a:avLst/>
            </a:prstGeom>
            <a:gradFill flip="none" rotWithShape="1">
              <a:gsLst>
                <a:gs pos="0">
                  <a:srgbClr val="FF2600"/>
                </a:gs>
                <a:gs pos="50000">
                  <a:schemeClr val="bg1"/>
                </a:gs>
                <a:gs pos="100000">
                  <a:srgbClr val="0432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2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01" name="テキスト ボックス 200">
              <a:extLst>
                <a:ext uri="{FF2B5EF4-FFF2-40B4-BE49-F238E27FC236}">
                  <a16:creationId xmlns:a16="http://schemas.microsoft.com/office/drawing/2014/main" id="{D9822F26-0E20-2B41-A6C6-574064E56885}"/>
                </a:ext>
              </a:extLst>
            </p:cNvPr>
            <p:cNvSpPr txBox="1"/>
            <p:nvPr/>
          </p:nvSpPr>
          <p:spPr>
            <a:xfrm>
              <a:off x="4123140" y="4843501"/>
              <a:ext cx="503664" cy="1692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500" dirty="0">
                  <a:latin typeface="Arial"/>
                  <a:ea typeface="メイリオ" panose="020B0604030504040204" pitchFamily="50" charset="-128"/>
                  <a:cs typeface="Arial"/>
                </a:rPr>
                <a:t>Replicate 1</a:t>
              </a:r>
              <a:endParaRPr kumimoji="1" lang="ja-JP" altLang="en-US" sz="500" dirty="0"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02" name="テキスト ボックス 201">
              <a:extLst>
                <a:ext uri="{FF2B5EF4-FFF2-40B4-BE49-F238E27FC236}">
                  <a16:creationId xmlns:a16="http://schemas.microsoft.com/office/drawing/2014/main" id="{BC4A5C60-FF7E-F242-9AB8-DEA03EF3DF4A}"/>
                </a:ext>
              </a:extLst>
            </p:cNvPr>
            <p:cNvSpPr txBox="1"/>
            <p:nvPr/>
          </p:nvSpPr>
          <p:spPr>
            <a:xfrm>
              <a:off x="4776032" y="4843501"/>
              <a:ext cx="503664" cy="1692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500" dirty="0">
                  <a:latin typeface="Arial"/>
                  <a:ea typeface="メイリオ" panose="020B0604030504040204" pitchFamily="50" charset="-128"/>
                  <a:cs typeface="Arial"/>
                </a:rPr>
                <a:t>Replicate 2</a:t>
              </a:r>
              <a:endParaRPr kumimoji="1" lang="ja-JP" altLang="en-US" sz="500" dirty="0"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F68E063A-36B9-8842-8AAC-980108288F12}"/>
                </a:ext>
              </a:extLst>
            </p:cNvPr>
            <p:cNvGrpSpPr/>
            <p:nvPr/>
          </p:nvGrpSpPr>
          <p:grpSpPr>
            <a:xfrm>
              <a:off x="3254275" y="1747842"/>
              <a:ext cx="1407377" cy="1396101"/>
              <a:chOff x="4196426" y="1142930"/>
              <a:chExt cx="1036632" cy="1028327"/>
            </a:xfrm>
          </p:grpSpPr>
          <p:pic>
            <p:nvPicPr>
              <p:cNvPr id="193" name="図 192">
                <a:extLst>
                  <a:ext uri="{FF2B5EF4-FFF2-40B4-BE49-F238E27FC236}">
                    <a16:creationId xmlns:a16="http://schemas.microsoft.com/office/drawing/2014/main" id="{7EB8B611-ABC5-F348-8B4D-0D31ACBF0D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96426" y="1228057"/>
                <a:ext cx="1036632" cy="943200"/>
              </a:xfrm>
              <a:prstGeom prst="rect">
                <a:avLst/>
              </a:prstGeom>
            </p:spPr>
          </p:pic>
          <p:sp>
            <p:nvSpPr>
              <p:cNvPr id="204" name="テキスト ボックス 203">
                <a:extLst>
                  <a:ext uri="{FF2B5EF4-FFF2-40B4-BE49-F238E27FC236}">
                    <a16:creationId xmlns:a16="http://schemas.microsoft.com/office/drawing/2014/main" id="{D1349A33-31E4-5248-B2B0-E55DB71089D8}"/>
                  </a:ext>
                </a:extLst>
              </p:cNvPr>
              <p:cNvSpPr txBox="1"/>
              <p:nvPr/>
            </p:nvSpPr>
            <p:spPr>
              <a:xfrm>
                <a:off x="4375402" y="1142930"/>
                <a:ext cx="698044" cy="136020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600" dirty="0">
                    <a:latin typeface="Arial"/>
                    <a:ea typeface="メイリオ" panose="020B0604030504040204" pitchFamily="50" charset="-128"/>
                    <a:cs typeface="Arial"/>
                  </a:rPr>
                  <a:t>Col-0</a:t>
                </a:r>
                <a:r>
                  <a:rPr kumimoji="1" lang="en-US" altLang="ja-JP" sz="600" baseline="-25000" dirty="0">
                    <a:latin typeface="Arial"/>
                    <a:ea typeface="メイリオ" panose="020B0604030504040204" pitchFamily="50" charset="-128"/>
                    <a:cs typeface="Arial"/>
                  </a:rPr>
                  <a:t>(rep1) </a:t>
                </a:r>
                <a:r>
                  <a:rPr kumimoji="1" lang="en-US" altLang="ja-JP" sz="600" dirty="0">
                    <a:latin typeface="Arial"/>
                    <a:ea typeface="メイリオ" panose="020B0604030504040204" pitchFamily="50" charset="-128"/>
                    <a:cs typeface="Arial"/>
                  </a:rPr>
                  <a:t>vs Col-0</a:t>
                </a:r>
                <a:r>
                  <a:rPr kumimoji="1" lang="en-US" altLang="ja-JP" sz="600" baseline="-25000" dirty="0">
                    <a:latin typeface="Arial"/>
                    <a:ea typeface="メイリオ" panose="020B0604030504040204" pitchFamily="50" charset="-128"/>
                    <a:cs typeface="Arial"/>
                  </a:rPr>
                  <a:t>(rep2)</a:t>
                </a:r>
                <a:endParaRPr kumimoji="1" lang="ja-JP" altLang="en-US" sz="600" baseline="-25000" dirty="0"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pic>
            <p:nvPicPr>
              <p:cNvPr id="19" name="図 18" descr="ダイアグラム が含まれている画像&#10;&#10;自動的に生成された説明">
                <a:extLst>
                  <a:ext uri="{FF2B5EF4-FFF2-40B4-BE49-F238E27FC236}">
                    <a16:creationId xmlns:a16="http://schemas.microsoft.com/office/drawing/2014/main" id="{B1FC4203-EB31-8A42-9A6B-E58D5B4A74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344" b="5775"/>
              <a:stretch/>
            </p:blipFill>
            <p:spPr>
              <a:xfrm>
                <a:off x="4282742" y="1249573"/>
                <a:ext cx="864000" cy="860059"/>
              </a:xfrm>
              <a:prstGeom prst="rect">
                <a:avLst/>
              </a:prstGeom>
            </p:spPr>
          </p:pic>
        </p:grpSp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8DABA3F8-B6F5-FA41-8945-5D41D2328655}"/>
                </a:ext>
              </a:extLst>
            </p:cNvPr>
            <p:cNvGrpSpPr/>
            <p:nvPr/>
          </p:nvGrpSpPr>
          <p:grpSpPr>
            <a:xfrm>
              <a:off x="4693451" y="1747841"/>
              <a:ext cx="1407377" cy="1411836"/>
              <a:chOff x="4195565" y="2161954"/>
              <a:chExt cx="1036632" cy="1039917"/>
            </a:xfrm>
          </p:grpSpPr>
          <p:pic>
            <p:nvPicPr>
              <p:cNvPr id="190" name="図 189">
                <a:extLst>
                  <a:ext uri="{FF2B5EF4-FFF2-40B4-BE49-F238E27FC236}">
                    <a16:creationId xmlns:a16="http://schemas.microsoft.com/office/drawing/2014/main" id="{09A4DFAC-7B11-0C4A-A0BB-8F01AC8084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95565" y="2258671"/>
                <a:ext cx="1036632" cy="943200"/>
              </a:xfrm>
              <a:prstGeom prst="rect">
                <a:avLst/>
              </a:prstGeom>
            </p:spPr>
          </p:pic>
          <p:sp>
            <p:nvSpPr>
              <p:cNvPr id="206" name="テキスト ボックス 205">
                <a:extLst>
                  <a:ext uri="{FF2B5EF4-FFF2-40B4-BE49-F238E27FC236}">
                    <a16:creationId xmlns:a16="http://schemas.microsoft.com/office/drawing/2014/main" id="{CF9C5E69-6A6D-E148-95C4-2A0CA515675D}"/>
                  </a:ext>
                </a:extLst>
              </p:cNvPr>
              <p:cNvSpPr txBox="1"/>
              <p:nvPr/>
            </p:nvSpPr>
            <p:spPr>
              <a:xfrm>
                <a:off x="4343753" y="2161954"/>
                <a:ext cx="773611" cy="136020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600" i="1" dirty="0">
                    <a:latin typeface="Arial"/>
                    <a:ea typeface="メイリオ" panose="020B0604030504040204" pitchFamily="50" charset="-128"/>
                    <a:cs typeface="Arial"/>
                  </a:rPr>
                  <a:t>cap-h2</a:t>
                </a:r>
                <a:r>
                  <a:rPr kumimoji="1" lang="en-US" altLang="ja-JP" sz="600" baseline="-25000" dirty="0">
                    <a:latin typeface="Arial"/>
                    <a:ea typeface="メイリオ" panose="020B0604030504040204" pitchFamily="50" charset="-128"/>
                    <a:cs typeface="Arial"/>
                  </a:rPr>
                  <a:t>(rep1) </a:t>
                </a:r>
                <a:r>
                  <a:rPr kumimoji="1" lang="en-US" altLang="ja-JP" sz="600" dirty="0">
                    <a:latin typeface="Arial"/>
                    <a:ea typeface="メイリオ" panose="020B0604030504040204" pitchFamily="50" charset="-128"/>
                    <a:cs typeface="Arial"/>
                  </a:rPr>
                  <a:t>vs </a:t>
                </a:r>
                <a:r>
                  <a:rPr kumimoji="1" lang="en-US" altLang="ja-JP" sz="600" i="1" dirty="0">
                    <a:latin typeface="Arial"/>
                    <a:ea typeface="メイリオ" panose="020B0604030504040204" pitchFamily="50" charset="-128"/>
                    <a:cs typeface="Arial"/>
                  </a:rPr>
                  <a:t>cap-h2</a:t>
                </a:r>
                <a:r>
                  <a:rPr kumimoji="1" lang="en-US" altLang="ja-JP" sz="600" baseline="-25000" dirty="0">
                    <a:latin typeface="Arial"/>
                    <a:ea typeface="メイリオ" panose="020B0604030504040204" pitchFamily="50" charset="-128"/>
                    <a:cs typeface="Arial"/>
                  </a:rPr>
                  <a:t>(rep2)</a:t>
                </a:r>
                <a:endParaRPr kumimoji="1" lang="ja-JP" altLang="en-US" sz="600" baseline="-25000" dirty="0"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pic>
            <p:nvPicPr>
              <p:cNvPr id="21" name="図 20" descr="ダイアグラム が含まれている画像&#10;&#10;自動的に生成された説明">
                <a:extLst>
                  <a:ext uri="{FF2B5EF4-FFF2-40B4-BE49-F238E27FC236}">
                    <a16:creationId xmlns:a16="http://schemas.microsoft.com/office/drawing/2014/main" id="{A41049A8-F3FE-8746-9B82-08A63CB849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557" b="5696"/>
              <a:stretch/>
            </p:blipFill>
            <p:spPr>
              <a:xfrm>
                <a:off x="4282949" y="2282336"/>
                <a:ext cx="863585" cy="862323"/>
              </a:xfrm>
              <a:prstGeom prst="rect">
                <a:avLst/>
              </a:prstGeom>
            </p:spPr>
          </p:pic>
        </p:grpSp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7D003CBD-0D15-8C4B-8E51-F7F4B27853E9}"/>
                </a:ext>
              </a:extLst>
            </p:cNvPr>
            <p:cNvGrpSpPr/>
            <p:nvPr/>
          </p:nvGrpSpPr>
          <p:grpSpPr>
            <a:xfrm>
              <a:off x="3249578" y="3324213"/>
              <a:ext cx="1407377" cy="1413203"/>
              <a:chOff x="4195565" y="3191561"/>
              <a:chExt cx="1036632" cy="1040924"/>
            </a:xfrm>
          </p:grpSpPr>
          <p:pic>
            <p:nvPicPr>
              <p:cNvPr id="188" name="図 187">
                <a:extLst>
                  <a:ext uri="{FF2B5EF4-FFF2-40B4-BE49-F238E27FC236}">
                    <a16:creationId xmlns:a16="http://schemas.microsoft.com/office/drawing/2014/main" id="{CC740796-BC8D-D84F-A48D-5559DB3597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95565" y="3289285"/>
                <a:ext cx="1036632" cy="943200"/>
              </a:xfrm>
              <a:prstGeom prst="rect">
                <a:avLst/>
              </a:prstGeom>
            </p:spPr>
          </p:pic>
          <p:sp>
            <p:nvSpPr>
              <p:cNvPr id="207" name="テキスト ボックス 206">
                <a:extLst>
                  <a:ext uri="{FF2B5EF4-FFF2-40B4-BE49-F238E27FC236}">
                    <a16:creationId xmlns:a16="http://schemas.microsoft.com/office/drawing/2014/main" id="{95606B33-1168-FB40-AAE5-9ACECD2A0698}"/>
                  </a:ext>
                </a:extLst>
              </p:cNvPr>
              <p:cNvSpPr txBox="1"/>
              <p:nvPr/>
            </p:nvSpPr>
            <p:spPr>
              <a:xfrm>
                <a:off x="4375639" y="3191561"/>
                <a:ext cx="702767" cy="124684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600" i="1" dirty="0">
                    <a:latin typeface="Arial"/>
                    <a:ea typeface="メイリオ" panose="020B0604030504040204" pitchFamily="50" charset="-128"/>
                    <a:cs typeface="Arial"/>
                  </a:rPr>
                  <a:t>crwn1/4</a:t>
                </a:r>
                <a:r>
                  <a:rPr kumimoji="1" lang="en-US" altLang="ja-JP" sz="600" baseline="-25000" dirty="0">
                    <a:latin typeface="Arial"/>
                    <a:ea typeface="メイリオ" panose="020B0604030504040204" pitchFamily="50" charset="-128"/>
                    <a:cs typeface="Arial"/>
                  </a:rPr>
                  <a:t>(rep1) </a:t>
                </a:r>
                <a:r>
                  <a:rPr kumimoji="1" lang="en-US" altLang="ja-JP" sz="600" dirty="0">
                    <a:latin typeface="Arial"/>
                    <a:ea typeface="メイリオ" panose="020B0604030504040204" pitchFamily="50" charset="-128"/>
                    <a:cs typeface="Arial"/>
                  </a:rPr>
                  <a:t>vs </a:t>
                </a:r>
                <a:r>
                  <a:rPr kumimoji="1" lang="en-US" altLang="ja-JP" sz="600" i="1" dirty="0">
                    <a:latin typeface="Arial"/>
                    <a:ea typeface="メイリオ" panose="020B0604030504040204" pitchFamily="50" charset="-128"/>
                    <a:cs typeface="Arial"/>
                  </a:rPr>
                  <a:t>crwn1/4</a:t>
                </a:r>
                <a:r>
                  <a:rPr kumimoji="1" lang="en-US" altLang="ja-JP" sz="600" baseline="-25000" dirty="0">
                    <a:latin typeface="Arial"/>
                    <a:ea typeface="メイリオ" panose="020B0604030504040204" pitchFamily="50" charset="-128"/>
                    <a:cs typeface="Arial"/>
                  </a:rPr>
                  <a:t>(rep2)</a:t>
                </a:r>
                <a:endParaRPr kumimoji="1" lang="ja-JP" altLang="en-US" sz="600" baseline="-25000" dirty="0"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pic>
            <p:nvPicPr>
              <p:cNvPr id="23" name="図 22" descr="背景パターン&#10;&#10;自動的に生成された説明">
                <a:extLst>
                  <a:ext uri="{FF2B5EF4-FFF2-40B4-BE49-F238E27FC236}">
                    <a16:creationId xmlns:a16="http://schemas.microsoft.com/office/drawing/2014/main" id="{DBA2BE56-7635-CC44-B915-C4E8681F8EE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5072" b="5404"/>
              <a:stretch/>
            </p:blipFill>
            <p:spPr>
              <a:xfrm>
                <a:off x="4280730" y="3307746"/>
                <a:ext cx="868021" cy="864984"/>
              </a:xfrm>
              <a:prstGeom prst="rect">
                <a:avLst/>
              </a:prstGeom>
            </p:spPr>
          </p:pic>
        </p:grpSp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9CFD9FA3-22A8-8344-BECC-BBE5A348D438}"/>
                </a:ext>
              </a:extLst>
            </p:cNvPr>
            <p:cNvGrpSpPr/>
            <p:nvPr/>
          </p:nvGrpSpPr>
          <p:grpSpPr>
            <a:xfrm>
              <a:off x="4693451" y="3240012"/>
              <a:ext cx="1407377" cy="1493493"/>
              <a:chOff x="4193936" y="4160905"/>
              <a:chExt cx="1036632" cy="1100063"/>
            </a:xfrm>
          </p:grpSpPr>
          <p:pic>
            <p:nvPicPr>
              <p:cNvPr id="189" name="図 188">
                <a:extLst>
                  <a:ext uri="{FF2B5EF4-FFF2-40B4-BE49-F238E27FC236}">
                    <a16:creationId xmlns:a16="http://schemas.microsoft.com/office/drawing/2014/main" id="{D5E31C24-2625-DD4E-A613-042A02FA27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93936" y="4317768"/>
                <a:ext cx="1036632" cy="943200"/>
              </a:xfrm>
              <a:prstGeom prst="rect">
                <a:avLst/>
              </a:prstGeom>
            </p:spPr>
          </p:pic>
          <p:sp>
            <p:nvSpPr>
              <p:cNvPr id="209" name="テキスト ボックス 208">
                <a:extLst>
                  <a:ext uri="{FF2B5EF4-FFF2-40B4-BE49-F238E27FC236}">
                    <a16:creationId xmlns:a16="http://schemas.microsoft.com/office/drawing/2014/main" id="{680DDA60-9159-5F43-91C8-56A39A65D8C2}"/>
                  </a:ext>
                </a:extLst>
              </p:cNvPr>
              <p:cNvSpPr txBox="1"/>
              <p:nvPr/>
            </p:nvSpPr>
            <p:spPr>
              <a:xfrm>
                <a:off x="4428317" y="4160905"/>
                <a:ext cx="601225" cy="181359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600" i="1" dirty="0">
                    <a:latin typeface="Arial"/>
                    <a:ea typeface="メイリオ" panose="020B0604030504040204" pitchFamily="50" charset="-128"/>
                    <a:cs typeface="Arial"/>
                  </a:rPr>
                  <a:t>c</a:t>
                </a:r>
                <a:r>
                  <a:rPr kumimoji="1" lang="en-US" altLang="ja-JP" sz="600" i="1" dirty="0">
                    <a:latin typeface="Arial"/>
                    <a:ea typeface="メイリオ" panose="020B0604030504040204" pitchFamily="50" charset="-128"/>
                    <a:cs typeface="Arial"/>
                  </a:rPr>
                  <a:t>ap-h2crwn1/4</a:t>
                </a:r>
                <a:r>
                  <a:rPr kumimoji="1" lang="en-US" altLang="ja-JP" sz="600" baseline="-25000" dirty="0">
                    <a:latin typeface="Arial"/>
                    <a:ea typeface="メイリオ" panose="020B0604030504040204" pitchFamily="50" charset="-128"/>
                    <a:cs typeface="Arial"/>
                  </a:rPr>
                  <a:t>(rep1) </a:t>
                </a:r>
              </a:p>
              <a:p>
                <a:pPr algn="ctr"/>
                <a:r>
                  <a:rPr kumimoji="1" lang="en-US" altLang="ja-JP" sz="600" dirty="0">
                    <a:latin typeface="Arial"/>
                    <a:ea typeface="メイリオ" panose="020B0604030504040204" pitchFamily="50" charset="-128"/>
                    <a:cs typeface="Arial"/>
                  </a:rPr>
                  <a:t>vs </a:t>
                </a:r>
                <a:r>
                  <a:rPr kumimoji="1" lang="en-US" altLang="ja-JP" sz="600" i="1" dirty="0">
                    <a:latin typeface="Arial"/>
                    <a:ea typeface="メイリオ" panose="020B0604030504040204" pitchFamily="50" charset="-128"/>
                    <a:cs typeface="Arial"/>
                  </a:rPr>
                  <a:t>cap-h2crwn1/4</a:t>
                </a:r>
                <a:r>
                  <a:rPr kumimoji="1" lang="en-US" altLang="ja-JP" sz="600" baseline="-25000" dirty="0">
                    <a:latin typeface="Arial"/>
                    <a:ea typeface="メイリオ" panose="020B0604030504040204" pitchFamily="50" charset="-128"/>
                    <a:cs typeface="Arial"/>
                  </a:rPr>
                  <a:t>(rep2)</a:t>
                </a:r>
                <a:endParaRPr kumimoji="1" lang="ja-JP" altLang="en-US" sz="600" baseline="-25000" dirty="0"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pic>
            <p:nvPicPr>
              <p:cNvPr id="25" name="図 24" descr="背景パターン&#10;&#10;自動的に生成された説明">
                <a:extLst>
                  <a:ext uri="{FF2B5EF4-FFF2-40B4-BE49-F238E27FC236}">
                    <a16:creationId xmlns:a16="http://schemas.microsoft.com/office/drawing/2014/main" id="{3355FCD4-F1C0-4B4F-A2FD-8F3C55719C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5072" b="5536"/>
              <a:stretch/>
            </p:blipFill>
            <p:spPr>
              <a:xfrm>
                <a:off x="4280730" y="4339712"/>
                <a:ext cx="868022" cy="863778"/>
              </a:xfrm>
              <a:prstGeom prst="rect">
                <a:avLst/>
              </a:prstGeom>
            </p:spPr>
          </p:pic>
        </p:grpSp>
      </p:grpSp>
      <p:sp>
        <p:nvSpPr>
          <p:cNvPr id="210" name="テキスト ボックス 209">
            <a:extLst>
              <a:ext uri="{FF2B5EF4-FFF2-40B4-BE49-F238E27FC236}">
                <a16:creationId xmlns:a16="http://schemas.microsoft.com/office/drawing/2014/main" id="{A93AA74A-A4C5-2F4B-B921-146C051F9761}"/>
              </a:ext>
            </a:extLst>
          </p:cNvPr>
          <p:cNvSpPr txBox="1"/>
          <p:nvPr/>
        </p:nvSpPr>
        <p:spPr>
          <a:xfrm>
            <a:off x="0" y="2113059"/>
            <a:ext cx="3588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ja-JP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テキスト ボックス 211">
            <a:extLst>
              <a:ext uri="{FF2B5EF4-FFF2-40B4-BE49-F238E27FC236}">
                <a16:creationId xmlns:a16="http://schemas.microsoft.com/office/drawing/2014/main" id="{F5486542-63EA-8545-949E-58ECE055783F}"/>
              </a:ext>
            </a:extLst>
          </p:cNvPr>
          <p:cNvSpPr txBox="1"/>
          <p:nvPr/>
        </p:nvSpPr>
        <p:spPr>
          <a:xfrm>
            <a:off x="3079545" y="2113059"/>
            <a:ext cx="3588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ja-JP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テキスト ボックス 213">
            <a:extLst>
              <a:ext uri="{FF2B5EF4-FFF2-40B4-BE49-F238E27FC236}">
                <a16:creationId xmlns:a16="http://schemas.microsoft.com/office/drawing/2014/main" id="{BC8802DD-76DE-B04A-AD2C-9AC813795FFB}"/>
              </a:ext>
            </a:extLst>
          </p:cNvPr>
          <p:cNvSpPr txBox="1"/>
          <p:nvPr/>
        </p:nvSpPr>
        <p:spPr>
          <a:xfrm>
            <a:off x="0" y="0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Fig.S4</a:t>
            </a:r>
            <a:endParaRPr kumimoji="1" lang="ja-JP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テキスト ボックス 175">
            <a:extLst>
              <a:ext uri="{FF2B5EF4-FFF2-40B4-BE49-F238E27FC236}">
                <a16:creationId xmlns:a16="http://schemas.microsoft.com/office/drawing/2014/main" id="{E249FE6E-C373-9046-8281-684DE423B80B}"/>
              </a:ext>
            </a:extLst>
          </p:cNvPr>
          <p:cNvSpPr txBox="1"/>
          <p:nvPr/>
        </p:nvSpPr>
        <p:spPr>
          <a:xfrm>
            <a:off x="91736" y="3146799"/>
            <a:ext cx="798435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00" dirty="0">
                <a:latin typeface="Arial" panose="020B0604020202020204" pitchFamily="34" charset="0"/>
                <a:cs typeface="Arial" panose="020B0604020202020204" pitchFamily="34" charset="0"/>
              </a:rPr>
              <a:t>Pearson correlation </a:t>
            </a:r>
            <a:endParaRPr kumimoji="1" lang="ja-JP" altLang="en-US" sz="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5A9B24-144B-7D48-9984-4A9810826712}"/>
              </a:ext>
            </a:extLst>
          </p:cNvPr>
          <p:cNvGrpSpPr/>
          <p:nvPr/>
        </p:nvGrpSpPr>
        <p:grpSpPr>
          <a:xfrm rot="16200000" flipV="1">
            <a:off x="1413632" y="4453700"/>
            <a:ext cx="793225" cy="1442332"/>
            <a:chOff x="2618140" y="3507621"/>
            <a:chExt cx="793225" cy="1442332"/>
          </a:xfrm>
        </p:grpSpPr>
        <p:sp>
          <p:nvSpPr>
            <p:cNvPr id="195" name="テキスト ボックス 194">
              <a:extLst>
                <a:ext uri="{FF2B5EF4-FFF2-40B4-BE49-F238E27FC236}">
                  <a16:creationId xmlns:a16="http://schemas.microsoft.com/office/drawing/2014/main" id="{F4D6C306-6032-064C-84E1-E0B5A7AB4914}"/>
                </a:ext>
              </a:extLst>
            </p:cNvPr>
            <p:cNvSpPr txBox="1"/>
            <p:nvPr/>
          </p:nvSpPr>
          <p:spPr>
            <a:xfrm>
              <a:off x="2814465" y="3507621"/>
              <a:ext cx="5969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kumimoji="1"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ap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_rep2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テキスト ボックス 195">
              <a:extLst>
                <a:ext uri="{FF2B5EF4-FFF2-40B4-BE49-F238E27FC236}">
                  <a16:creationId xmlns:a16="http://schemas.microsoft.com/office/drawing/2014/main" id="{9236467B-D137-5749-9F39-189ED6BC7D08}"/>
                </a:ext>
              </a:extLst>
            </p:cNvPr>
            <p:cNvSpPr txBox="1"/>
            <p:nvPr/>
          </p:nvSpPr>
          <p:spPr>
            <a:xfrm>
              <a:off x="2814465" y="3682630"/>
              <a:ext cx="5969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kumimoji="1"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ap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_rep1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テキスト ボックス 196">
              <a:extLst>
                <a:ext uri="{FF2B5EF4-FFF2-40B4-BE49-F238E27FC236}">
                  <a16:creationId xmlns:a16="http://schemas.microsoft.com/office/drawing/2014/main" id="{16EA892D-77C7-AD45-B4BB-D058A3F6151C}"/>
                </a:ext>
              </a:extLst>
            </p:cNvPr>
            <p:cNvSpPr txBox="1"/>
            <p:nvPr/>
          </p:nvSpPr>
          <p:spPr>
            <a:xfrm>
              <a:off x="2814465" y="3872312"/>
              <a:ext cx="5969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Col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_rep1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テキスト ボックス 215">
              <a:extLst>
                <a:ext uri="{FF2B5EF4-FFF2-40B4-BE49-F238E27FC236}">
                  <a16:creationId xmlns:a16="http://schemas.microsoft.com/office/drawing/2014/main" id="{A422211F-4E5C-344A-98FC-D13F0DC04BA5}"/>
                </a:ext>
              </a:extLst>
            </p:cNvPr>
            <p:cNvSpPr txBox="1"/>
            <p:nvPr/>
          </p:nvSpPr>
          <p:spPr>
            <a:xfrm>
              <a:off x="2814465" y="4047321"/>
              <a:ext cx="5969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Col_rep2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テキスト ボックス 217">
              <a:extLst>
                <a:ext uri="{FF2B5EF4-FFF2-40B4-BE49-F238E27FC236}">
                  <a16:creationId xmlns:a16="http://schemas.microsoft.com/office/drawing/2014/main" id="{CC661F2F-5485-E34F-9BAA-360C1B563803}"/>
                </a:ext>
              </a:extLst>
            </p:cNvPr>
            <p:cNvSpPr txBox="1"/>
            <p:nvPr/>
          </p:nvSpPr>
          <p:spPr>
            <a:xfrm>
              <a:off x="2814465" y="4225588"/>
              <a:ext cx="5969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crwn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_rep1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テキスト ボックス 219">
              <a:extLst>
                <a:ext uri="{FF2B5EF4-FFF2-40B4-BE49-F238E27FC236}">
                  <a16:creationId xmlns:a16="http://schemas.microsoft.com/office/drawing/2014/main" id="{A5D0CA24-74FC-6347-8690-221C01E3DCE8}"/>
                </a:ext>
              </a:extLst>
            </p:cNvPr>
            <p:cNvSpPr txBox="1"/>
            <p:nvPr/>
          </p:nvSpPr>
          <p:spPr>
            <a:xfrm>
              <a:off x="2618140" y="4400601"/>
              <a:ext cx="79322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kumimoji="1"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ap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</a:t>
              </a:r>
              <a:r>
                <a:rPr kumimoji="1"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crwn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_rep2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テキスト ボックス 252">
              <a:extLst>
                <a:ext uri="{FF2B5EF4-FFF2-40B4-BE49-F238E27FC236}">
                  <a16:creationId xmlns:a16="http://schemas.microsoft.com/office/drawing/2014/main" id="{76019587-5FEA-9D40-AD2B-17E5B0A7E713}"/>
                </a:ext>
              </a:extLst>
            </p:cNvPr>
            <p:cNvSpPr txBox="1"/>
            <p:nvPr/>
          </p:nvSpPr>
          <p:spPr>
            <a:xfrm>
              <a:off x="2814465" y="4590279"/>
              <a:ext cx="5969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crwn</a:t>
              </a:r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_rep2</a:t>
              </a:r>
              <a:endParaRPr kumimoji="1"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テキスト ボックス 253">
              <a:extLst>
                <a:ext uri="{FF2B5EF4-FFF2-40B4-BE49-F238E27FC236}">
                  <a16:creationId xmlns:a16="http://schemas.microsoft.com/office/drawing/2014/main" id="{FAE0435A-5831-714E-BB0E-D05F5FEA6474}"/>
                </a:ext>
              </a:extLst>
            </p:cNvPr>
            <p:cNvSpPr txBox="1"/>
            <p:nvPr/>
          </p:nvSpPr>
          <p:spPr>
            <a:xfrm>
              <a:off x="2618141" y="4765287"/>
              <a:ext cx="79322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cap</a:t>
              </a:r>
              <a:r>
                <a:rPr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</a:t>
              </a:r>
              <a:r>
                <a:rPr lang="en-US" altLang="ja-JP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crwn</a:t>
              </a:r>
              <a:r>
                <a:rPr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_rep1</a:t>
              </a:r>
              <a:endParaRPr lang="ja-JP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8427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0D7FB40-80CE-074A-964C-4AE1EA9F420C}"/>
              </a:ext>
            </a:extLst>
          </p:cNvPr>
          <p:cNvGrpSpPr/>
          <p:nvPr/>
        </p:nvGrpSpPr>
        <p:grpSpPr>
          <a:xfrm>
            <a:off x="85974" y="1360823"/>
            <a:ext cx="6012564" cy="5800723"/>
            <a:chOff x="85974" y="1360823"/>
            <a:chExt cx="6012564" cy="5800723"/>
          </a:xfrm>
        </p:grpSpPr>
        <p:grpSp>
          <p:nvGrpSpPr>
            <p:cNvPr id="86" name="グループ化 85">
              <a:extLst>
                <a:ext uri="{FF2B5EF4-FFF2-40B4-BE49-F238E27FC236}">
                  <a16:creationId xmlns:a16="http://schemas.microsoft.com/office/drawing/2014/main" id="{5625DCB9-1080-B647-B6CD-DB36D3BA9F35}"/>
                </a:ext>
              </a:extLst>
            </p:cNvPr>
            <p:cNvGrpSpPr/>
            <p:nvPr/>
          </p:nvGrpSpPr>
          <p:grpSpPr>
            <a:xfrm>
              <a:off x="85974" y="1532279"/>
              <a:ext cx="1889784" cy="1636621"/>
              <a:chOff x="1638136" y="1919111"/>
              <a:chExt cx="1085956" cy="940477"/>
            </a:xfrm>
          </p:grpSpPr>
          <p:pic>
            <p:nvPicPr>
              <p:cNvPr id="2" name="図 1" descr="布, 座る が含まれている画像&#10;&#10;自動的に生成された説明">
                <a:extLst>
                  <a:ext uri="{FF2B5EF4-FFF2-40B4-BE49-F238E27FC236}">
                    <a16:creationId xmlns:a16="http://schemas.microsoft.com/office/drawing/2014/main" id="{D678EDFE-7F50-A644-B829-6F30D7A816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64174" b="64074"/>
              <a:stretch/>
            </p:blipFill>
            <p:spPr>
              <a:xfrm>
                <a:off x="1810506" y="1942237"/>
                <a:ext cx="765930" cy="768061"/>
              </a:xfrm>
              <a:prstGeom prst="rect">
                <a:avLst/>
              </a:prstGeom>
            </p:spPr>
          </p:pic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12B47C3B-8AAA-1747-A233-24336257BA28}"/>
                  </a:ext>
                </a:extLst>
              </p:cNvPr>
              <p:cNvSpPr txBox="1"/>
              <p:nvPr/>
            </p:nvSpPr>
            <p:spPr>
              <a:xfrm rot="5400000">
                <a:off x="2593078" y="2123937"/>
                <a:ext cx="171404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Chr5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C02A2F26-B560-D24C-B6EC-316212DC66FF}"/>
                  </a:ext>
                </a:extLst>
              </p:cNvPr>
              <p:cNvSpPr txBox="1"/>
              <p:nvPr/>
            </p:nvSpPr>
            <p:spPr>
              <a:xfrm rot="5400000">
                <a:off x="2593076" y="2511201"/>
                <a:ext cx="171404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Chr4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cxnSp>
            <p:nvCxnSpPr>
              <p:cNvPr id="69" name="直線コネクタ 68">
                <a:extLst>
                  <a:ext uri="{FF2B5EF4-FFF2-40B4-BE49-F238E27FC236}">
                    <a16:creationId xmlns:a16="http://schemas.microsoft.com/office/drawing/2014/main" id="{3813819D-B5CE-1A4D-98CE-05CFF04480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9402" y="1963654"/>
                <a:ext cx="0" cy="746644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線コネクタ 76">
                <a:extLst>
                  <a:ext uri="{FF2B5EF4-FFF2-40B4-BE49-F238E27FC236}">
                    <a16:creationId xmlns:a16="http://schemas.microsoft.com/office/drawing/2014/main" id="{52B1EC70-D34E-3148-833C-B25F858B7F3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774637" y="2528734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線コネクタ 77">
                <a:extLst>
                  <a:ext uri="{FF2B5EF4-FFF2-40B4-BE49-F238E27FC236}">
                    <a16:creationId xmlns:a16="http://schemas.microsoft.com/office/drawing/2014/main" id="{AC49A69C-0D9F-8243-92EA-A0AE8E6D79D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774637" y="2381200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線コネクタ 78">
                <a:extLst>
                  <a:ext uri="{FF2B5EF4-FFF2-40B4-BE49-F238E27FC236}">
                    <a16:creationId xmlns:a16="http://schemas.microsoft.com/office/drawing/2014/main" id="{47B0F35A-CD02-F54D-BE26-E8CD3861C5C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774637" y="2211922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線コネクタ 79">
                <a:extLst>
                  <a:ext uri="{FF2B5EF4-FFF2-40B4-BE49-F238E27FC236}">
                    <a16:creationId xmlns:a16="http://schemas.microsoft.com/office/drawing/2014/main" id="{D48BA084-8BE3-0946-BF2A-20FABDBB32D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778188" y="2044973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線コネクタ 67">
                <a:extLst>
                  <a:ext uri="{FF2B5EF4-FFF2-40B4-BE49-F238E27FC236}">
                    <a16:creationId xmlns:a16="http://schemas.microsoft.com/office/drawing/2014/main" id="{3B6ADE1D-31EC-B048-A6EA-FF1875AAB3A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778188" y="1948889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1B948CE-7CAC-DC40-9BD6-60CA30BA7ACE}"/>
                  </a:ext>
                </a:extLst>
              </p:cNvPr>
              <p:cNvSpPr txBox="1"/>
              <p:nvPr/>
            </p:nvSpPr>
            <p:spPr>
              <a:xfrm flipH="1">
                <a:off x="1644779" y="2350773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20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F645957-8B05-7C49-81F7-57AD3577951F}"/>
                  </a:ext>
                </a:extLst>
              </p:cNvPr>
              <p:cNvSpPr txBox="1"/>
              <p:nvPr/>
            </p:nvSpPr>
            <p:spPr>
              <a:xfrm flipH="1">
                <a:off x="1644779" y="2493494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10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94A4D6DB-9EB3-2C42-96E1-59976F5679EE}"/>
                  </a:ext>
                </a:extLst>
              </p:cNvPr>
              <p:cNvSpPr txBox="1"/>
              <p:nvPr/>
            </p:nvSpPr>
            <p:spPr>
              <a:xfrm flipH="1">
                <a:off x="1644779" y="2177519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10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370EE9FE-1091-CE4C-B6D6-F3808476114A}"/>
                  </a:ext>
                </a:extLst>
              </p:cNvPr>
              <p:cNvSpPr txBox="1"/>
              <p:nvPr/>
            </p:nvSpPr>
            <p:spPr>
              <a:xfrm flipH="1">
                <a:off x="1644779" y="2022308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20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2EDD7DF-C26D-A445-A1BD-C6E01A05E991}"/>
                  </a:ext>
                </a:extLst>
              </p:cNvPr>
              <p:cNvSpPr txBox="1"/>
              <p:nvPr/>
            </p:nvSpPr>
            <p:spPr>
              <a:xfrm flipH="1">
                <a:off x="1644779" y="1919111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25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A7C5CC82-B245-AB40-A910-085BB5B0CE13}"/>
                  </a:ext>
                </a:extLst>
              </p:cNvPr>
              <p:cNvSpPr txBox="1"/>
              <p:nvPr/>
            </p:nvSpPr>
            <p:spPr>
              <a:xfrm flipH="1">
                <a:off x="1638136" y="2683217"/>
                <a:ext cx="166009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(Mb)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23" name="角丸四角形 57">
                <a:extLst>
                  <a:ext uri="{FF2B5EF4-FFF2-40B4-BE49-F238E27FC236}">
                    <a16:creationId xmlns:a16="http://schemas.microsoft.com/office/drawing/2014/main" id="{AE52E6E4-FF31-4846-931F-010DE93FE96A}"/>
                  </a:ext>
                </a:extLst>
              </p:cNvPr>
              <p:cNvSpPr/>
              <p:nvPr/>
            </p:nvSpPr>
            <p:spPr>
              <a:xfrm>
                <a:off x="2599460" y="1944299"/>
                <a:ext cx="31197" cy="447670"/>
              </a:xfrm>
              <a:prstGeom prst="roundRect">
                <a:avLst/>
              </a:prstGeom>
              <a:solidFill>
                <a:srgbClr val="D9DC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800">
                  <a:solidFill>
                    <a:prstClr val="white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24" name="角丸四角形 58">
                <a:extLst>
                  <a:ext uri="{FF2B5EF4-FFF2-40B4-BE49-F238E27FC236}">
                    <a16:creationId xmlns:a16="http://schemas.microsoft.com/office/drawing/2014/main" id="{FD3FB49A-93FA-0343-8BAE-025395A45893}"/>
                  </a:ext>
                </a:extLst>
              </p:cNvPr>
              <p:cNvSpPr/>
              <p:nvPr/>
            </p:nvSpPr>
            <p:spPr>
              <a:xfrm>
                <a:off x="2599460" y="2142338"/>
                <a:ext cx="31197" cy="76020"/>
              </a:xfrm>
              <a:prstGeom prst="roundRect">
                <a:avLst/>
              </a:prstGeom>
              <a:solidFill>
                <a:srgbClr val="8F6E8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800">
                  <a:solidFill>
                    <a:prstClr val="white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25" name="角丸四角形 59">
                <a:extLst>
                  <a:ext uri="{FF2B5EF4-FFF2-40B4-BE49-F238E27FC236}">
                    <a16:creationId xmlns:a16="http://schemas.microsoft.com/office/drawing/2014/main" id="{1E40EEC2-59C1-7E44-9D58-C22309173D47}"/>
                  </a:ext>
                </a:extLst>
              </p:cNvPr>
              <p:cNvSpPr/>
              <p:nvPr/>
            </p:nvSpPr>
            <p:spPr>
              <a:xfrm>
                <a:off x="2599460" y="2187304"/>
                <a:ext cx="31197" cy="16893"/>
              </a:xfrm>
              <a:prstGeom prst="roundRect">
                <a:avLst/>
              </a:prstGeom>
              <a:solidFill>
                <a:srgbClr val="00000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800">
                  <a:solidFill>
                    <a:prstClr val="white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26" name="角丸四角形 54">
                <a:extLst>
                  <a:ext uri="{FF2B5EF4-FFF2-40B4-BE49-F238E27FC236}">
                    <a16:creationId xmlns:a16="http://schemas.microsoft.com/office/drawing/2014/main" id="{08947782-D9C5-6049-993D-16C1AA6358FA}"/>
                  </a:ext>
                </a:extLst>
              </p:cNvPr>
              <p:cNvSpPr/>
              <p:nvPr/>
            </p:nvSpPr>
            <p:spPr>
              <a:xfrm>
                <a:off x="2599460" y="2395041"/>
                <a:ext cx="31197" cy="308581"/>
              </a:xfrm>
              <a:prstGeom prst="roundRect">
                <a:avLst/>
              </a:prstGeom>
              <a:solidFill>
                <a:srgbClr val="D9DC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800">
                  <a:solidFill>
                    <a:prstClr val="white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27" name="角丸四角形 55">
                <a:extLst>
                  <a:ext uri="{FF2B5EF4-FFF2-40B4-BE49-F238E27FC236}">
                    <a16:creationId xmlns:a16="http://schemas.microsoft.com/office/drawing/2014/main" id="{E06D8628-B006-694F-A5C6-EC4CFBDA3639}"/>
                  </a:ext>
                </a:extLst>
              </p:cNvPr>
              <p:cNvSpPr/>
              <p:nvPr/>
            </p:nvSpPr>
            <p:spPr>
              <a:xfrm>
                <a:off x="2599460" y="2612903"/>
                <a:ext cx="31197" cy="50679"/>
              </a:xfrm>
              <a:prstGeom prst="roundRect">
                <a:avLst/>
              </a:prstGeom>
              <a:solidFill>
                <a:srgbClr val="8F6E8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800">
                  <a:solidFill>
                    <a:prstClr val="white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28" name="角丸四角形 56">
                <a:extLst>
                  <a:ext uri="{FF2B5EF4-FFF2-40B4-BE49-F238E27FC236}">
                    <a16:creationId xmlns:a16="http://schemas.microsoft.com/office/drawing/2014/main" id="{57BA71B1-E20C-7343-A2C8-DD998E09E54D}"/>
                  </a:ext>
                </a:extLst>
              </p:cNvPr>
              <p:cNvSpPr/>
              <p:nvPr/>
            </p:nvSpPr>
            <p:spPr>
              <a:xfrm>
                <a:off x="2599460" y="2634257"/>
                <a:ext cx="31197" cy="16893"/>
              </a:xfrm>
              <a:prstGeom prst="roundRect">
                <a:avLst/>
              </a:prstGeom>
              <a:solidFill>
                <a:srgbClr val="00000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800">
                  <a:solidFill>
                    <a:prstClr val="white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cxnSp>
            <p:nvCxnSpPr>
              <p:cNvPr id="55" name="直線コネクタ 54">
                <a:extLst>
                  <a:ext uri="{FF2B5EF4-FFF2-40B4-BE49-F238E27FC236}">
                    <a16:creationId xmlns:a16="http://schemas.microsoft.com/office/drawing/2014/main" id="{C0356BBF-0A5F-4841-9A0C-70B9C6B00A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10506" y="2732191"/>
                <a:ext cx="749635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線コネクタ 62">
                <a:extLst>
                  <a:ext uri="{FF2B5EF4-FFF2-40B4-BE49-F238E27FC236}">
                    <a16:creationId xmlns:a16="http://schemas.microsoft.com/office/drawing/2014/main" id="{C5DB762C-433E-AF45-AA23-976F7B98D6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0295" y="2732191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線コネクタ 63">
                <a:extLst>
                  <a:ext uri="{FF2B5EF4-FFF2-40B4-BE49-F238E27FC236}">
                    <a16:creationId xmlns:a16="http://schemas.microsoft.com/office/drawing/2014/main" id="{3F31B252-19DE-A942-918C-E240A31290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829" y="2732191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線コネクタ 64">
                <a:extLst>
                  <a:ext uri="{FF2B5EF4-FFF2-40B4-BE49-F238E27FC236}">
                    <a16:creationId xmlns:a16="http://schemas.microsoft.com/office/drawing/2014/main" id="{D6778A46-CD23-5A4E-A079-CA08CD9CBC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7108" y="2732191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線コネクタ 65">
                <a:extLst>
                  <a:ext uri="{FF2B5EF4-FFF2-40B4-BE49-F238E27FC236}">
                    <a16:creationId xmlns:a16="http://schemas.microsoft.com/office/drawing/2014/main" id="{832E994A-4CB5-1649-A02E-D200661D00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64057" y="2728640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線コネクタ 53">
                <a:extLst>
                  <a:ext uri="{FF2B5EF4-FFF2-40B4-BE49-F238E27FC236}">
                    <a16:creationId xmlns:a16="http://schemas.microsoft.com/office/drawing/2014/main" id="{2970F45D-8948-2741-BE9F-5B1C3F4405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60141" y="2728640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12B9A1CC-7F4D-4741-B210-3F79B1748503}"/>
                  </a:ext>
                </a:extLst>
              </p:cNvPr>
              <p:cNvSpPr txBox="1"/>
              <p:nvPr/>
            </p:nvSpPr>
            <p:spPr>
              <a:xfrm>
                <a:off x="2066226" y="2768964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20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14EC8C45-D4D1-C646-A21E-0C9128A06D7B}"/>
                  </a:ext>
                </a:extLst>
              </p:cNvPr>
              <p:cNvSpPr txBox="1"/>
              <p:nvPr/>
            </p:nvSpPr>
            <p:spPr>
              <a:xfrm>
                <a:off x="1917669" y="2768964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10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D6CEB571-BD60-9247-8C93-C1C4C54D7854}"/>
                  </a:ext>
                </a:extLst>
              </p:cNvPr>
              <p:cNvSpPr txBox="1"/>
              <p:nvPr/>
            </p:nvSpPr>
            <p:spPr>
              <a:xfrm>
                <a:off x="2235088" y="2768964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10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F670FDFF-8575-AA49-B23F-0D14B89B4431}"/>
                  </a:ext>
                </a:extLst>
              </p:cNvPr>
              <p:cNvSpPr txBox="1"/>
              <p:nvPr/>
            </p:nvSpPr>
            <p:spPr>
              <a:xfrm>
                <a:off x="2401766" y="2768964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20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EF21D62E-A0B4-DF4E-B6E1-1BE65B4F9A68}"/>
                  </a:ext>
                </a:extLst>
              </p:cNvPr>
              <p:cNvSpPr txBox="1"/>
              <p:nvPr/>
            </p:nvSpPr>
            <p:spPr>
              <a:xfrm>
                <a:off x="2500072" y="2768964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25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84B8F526-D7CE-9C46-AD44-72F6A2FF491B}"/>
                  </a:ext>
                </a:extLst>
              </p:cNvPr>
              <p:cNvSpPr txBox="1"/>
              <p:nvPr/>
            </p:nvSpPr>
            <p:spPr>
              <a:xfrm>
                <a:off x="1704709" y="2761069"/>
                <a:ext cx="166009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(Mb)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</p:grp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ADF8E216-4D51-CB4D-8FA8-4BE57B55F348}"/>
                </a:ext>
              </a:extLst>
            </p:cNvPr>
            <p:cNvSpPr/>
            <p:nvPr/>
          </p:nvSpPr>
          <p:spPr>
            <a:xfrm>
              <a:off x="385934" y="1869567"/>
              <a:ext cx="226506" cy="247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F2D78AAC-D58F-7D4D-8210-798703675D3F}"/>
                </a:ext>
              </a:extLst>
            </p:cNvPr>
            <p:cNvSpPr/>
            <p:nvPr/>
          </p:nvSpPr>
          <p:spPr>
            <a:xfrm rot="5400000">
              <a:off x="1184100" y="2669147"/>
              <a:ext cx="226506" cy="247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710CB317-B26F-AF4B-977A-22BF8A3AB5F4}"/>
                </a:ext>
              </a:extLst>
            </p:cNvPr>
            <p:cNvSpPr txBox="1"/>
            <p:nvPr/>
          </p:nvSpPr>
          <p:spPr>
            <a:xfrm flipH="1">
              <a:off x="114219" y="1360823"/>
              <a:ext cx="1895071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b="1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Inter-chromosomal pericentromere</a:t>
              </a:r>
              <a:endParaRPr lang="ja-JP" altLang="en-US" sz="800" b="1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grpSp>
          <p:nvGrpSpPr>
            <p:cNvPr id="91" name="グループ化 90">
              <a:extLst>
                <a:ext uri="{FF2B5EF4-FFF2-40B4-BE49-F238E27FC236}">
                  <a16:creationId xmlns:a16="http://schemas.microsoft.com/office/drawing/2014/main" id="{B7B05E6A-F469-534A-8EE0-A8FCE2E1ECC4}"/>
                </a:ext>
              </a:extLst>
            </p:cNvPr>
            <p:cNvGrpSpPr/>
            <p:nvPr/>
          </p:nvGrpSpPr>
          <p:grpSpPr>
            <a:xfrm>
              <a:off x="2146131" y="1532279"/>
              <a:ext cx="1889784" cy="1636621"/>
              <a:chOff x="1638136" y="1919111"/>
              <a:chExt cx="1085956" cy="940477"/>
            </a:xfrm>
          </p:grpSpPr>
          <p:pic>
            <p:nvPicPr>
              <p:cNvPr id="92" name="図 91" descr="布, 座る が含まれている画像&#10;&#10;自動的に生成された説明">
                <a:extLst>
                  <a:ext uri="{FF2B5EF4-FFF2-40B4-BE49-F238E27FC236}">
                    <a16:creationId xmlns:a16="http://schemas.microsoft.com/office/drawing/2014/main" id="{7F03CD3A-A160-3D4A-8A32-CB9BD75BAE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64174" b="64074"/>
              <a:stretch/>
            </p:blipFill>
            <p:spPr>
              <a:xfrm>
                <a:off x="1810506" y="1942237"/>
                <a:ext cx="765930" cy="768061"/>
              </a:xfrm>
              <a:prstGeom prst="rect">
                <a:avLst/>
              </a:prstGeom>
            </p:spPr>
          </p:pic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7FE5559C-777A-9748-8BBF-A235497B3552}"/>
                  </a:ext>
                </a:extLst>
              </p:cNvPr>
              <p:cNvSpPr txBox="1"/>
              <p:nvPr/>
            </p:nvSpPr>
            <p:spPr>
              <a:xfrm rot="5400000">
                <a:off x="2593078" y="2123937"/>
                <a:ext cx="171404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Chr5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2EE4E9BA-6CC8-5C4C-BDB9-4F05910864DA}"/>
                  </a:ext>
                </a:extLst>
              </p:cNvPr>
              <p:cNvSpPr txBox="1"/>
              <p:nvPr/>
            </p:nvSpPr>
            <p:spPr>
              <a:xfrm rot="5400000">
                <a:off x="2593076" y="2511201"/>
                <a:ext cx="171404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Chr4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cxnSp>
            <p:nvCxnSpPr>
              <p:cNvPr id="95" name="直線コネクタ 94">
                <a:extLst>
                  <a:ext uri="{FF2B5EF4-FFF2-40B4-BE49-F238E27FC236}">
                    <a16:creationId xmlns:a16="http://schemas.microsoft.com/office/drawing/2014/main" id="{57023A3D-0C42-9640-A12D-B22FA11785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9402" y="1963654"/>
                <a:ext cx="0" cy="746644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線コネクタ 95">
                <a:extLst>
                  <a:ext uri="{FF2B5EF4-FFF2-40B4-BE49-F238E27FC236}">
                    <a16:creationId xmlns:a16="http://schemas.microsoft.com/office/drawing/2014/main" id="{F6660DBB-900E-FB46-80CD-3A0891F5365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774637" y="2528734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線コネクタ 96">
                <a:extLst>
                  <a:ext uri="{FF2B5EF4-FFF2-40B4-BE49-F238E27FC236}">
                    <a16:creationId xmlns:a16="http://schemas.microsoft.com/office/drawing/2014/main" id="{73C1441E-22C4-8345-8453-F6BEFB439FC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774637" y="2381200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直線コネクタ 97">
                <a:extLst>
                  <a:ext uri="{FF2B5EF4-FFF2-40B4-BE49-F238E27FC236}">
                    <a16:creationId xmlns:a16="http://schemas.microsoft.com/office/drawing/2014/main" id="{09946ABB-1A5A-6F40-8C02-649397F3A91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774637" y="2211922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直線コネクタ 98">
                <a:extLst>
                  <a:ext uri="{FF2B5EF4-FFF2-40B4-BE49-F238E27FC236}">
                    <a16:creationId xmlns:a16="http://schemas.microsoft.com/office/drawing/2014/main" id="{3134511B-5F10-3B41-86CF-6CC0D3591A7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778188" y="2044973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直線コネクタ 99">
                <a:extLst>
                  <a:ext uri="{FF2B5EF4-FFF2-40B4-BE49-F238E27FC236}">
                    <a16:creationId xmlns:a16="http://schemas.microsoft.com/office/drawing/2014/main" id="{9343AE6C-3ABB-F745-A244-7BB71940B62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778188" y="1948889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id="{24635E29-E1DA-524C-AD8F-2EB744EC29C1}"/>
                  </a:ext>
                </a:extLst>
              </p:cNvPr>
              <p:cNvSpPr txBox="1"/>
              <p:nvPr/>
            </p:nvSpPr>
            <p:spPr>
              <a:xfrm flipH="1">
                <a:off x="1644779" y="2350773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20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2EA77D9D-575F-C24B-A6F2-0693EB929AAF}"/>
                  </a:ext>
                </a:extLst>
              </p:cNvPr>
              <p:cNvSpPr txBox="1"/>
              <p:nvPr/>
            </p:nvSpPr>
            <p:spPr>
              <a:xfrm flipH="1">
                <a:off x="1644779" y="2493494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10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03" name="テキスト ボックス 102">
                <a:extLst>
                  <a:ext uri="{FF2B5EF4-FFF2-40B4-BE49-F238E27FC236}">
                    <a16:creationId xmlns:a16="http://schemas.microsoft.com/office/drawing/2014/main" id="{A8EA3119-B465-1842-81B2-B37ABA65BBC4}"/>
                  </a:ext>
                </a:extLst>
              </p:cNvPr>
              <p:cNvSpPr txBox="1"/>
              <p:nvPr/>
            </p:nvSpPr>
            <p:spPr>
              <a:xfrm flipH="1">
                <a:off x="1644779" y="2177519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10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04" name="テキスト ボックス 103">
                <a:extLst>
                  <a:ext uri="{FF2B5EF4-FFF2-40B4-BE49-F238E27FC236}">
                    <a16:creationId xmlns:a16="http://schemas.microsoft.com/office/drawing/2014/main" id="{E538A6FB-2AF5-9645-BE51-D783288E26C3}"/>
                  </a:ext>
                </a:extLst>
              </p:cNvPr>
              <p:cNvSpPr txBox="1"/>
              <p:nvPr/>
            </p:nvSpPr>
            <p:spPr>
              <a:xfrm flipH="1">
                <a:off x="1644779" y="2022308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20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49E6999D-E714-C447-9E0F-33952CB2AEDB}"/>
                  </a:ext>
                </a:extLst>
              </p:cNvPr>
              <p:cNvSpPr txBox="1"/>
              <p:nvPr/>
            </p:nvSpPr>
            <p:spPr>
              <a:xfrm flipH="1">
                <a:off x="1644779" y="1919111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25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B9B2460B-4309-B74D-8E29-AE5BBB69A38B}"/>
                  </a:ext>
                </a:extLst>
              </p:cNvPr>
              <p:cNvSpPr txBox="1"/>
              <p:nvPr/>
            </p:nvSpPr>
            <p:spPr>
              <a:xfrm flipH="1">
                <a:off x="1638136" y="2683217"/>
                <a:ext cx="166009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(Mb)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07" name="角丸四角形 57">
                <a:extLst>
                  <a:ext uri="{FF2B5EF4-FFF2-40B4-BE49-F238E27FC236}">
                    <a16:creationId xmlns:a16="http://schemas.microsoft.com/office/drawing/2014/main" id="{671D50C4-3280-E245-B968-9F09FADEA65F}"/>
                  </a:ext>
                </a:extLst>
              </p:cNvPr>
              <p:cNvSpPr/>
              <p:nvPr/>
            </p:nvSpPr>
            <p:spPr>
              <a:xfrm>
                <a:off x="2599460" y="1944299"/>
                <a:ext cx="31197" cy="447670"/>
              </a:xfrm>
              <a:prstGeom prst="roundRect">
                <a:avLst/>
              </a:prstGeom>
              <a:solidFill>
                <a:srgbClr val="D9DC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800">
                  <a:solidFill>
                    <a:prstClr val="white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08" name="角丸四角形 58">
                <a:extLst>
                  <a:ext uri="{FF2B5EF4-FFF2-40B4-BE49-F238E27FC236}">
                    <a16:creationId xmlns:a16="http://schemas.microsoft.com/office/drawing/2014/main" id="{56D6195E-5BCF-3C45-BA9A-42601FC55678}"/>
                  </a:ext>
                </a:extLst>
              </p:cNvPr>
              <p:cNvSpPr/>
              <p:nvPr/>
            </p:nvSpPr>
            <p:spPr>
              <a:xfrm>
                <a:off x="2599460" y="2142338"/>
                <a:ext cx="31197" cy="76020"/>
              </a:xfrm>
              <a:prstGeom prst="roundRect">
                <a:avLst/>
              </a:prstGeom>
              <a:solidFill>
                <a:srgbClr val="8F6E8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800">
                  <a:solidFill>
                    <a:prstClr val="white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09" name="角丸四角形 59">
                <a:extLst>
                  <a:ext uri="{FF2B5EF4-FFF2-40B4-BE49-F238E27FC236}">
                    <a16:creationId xmlns:a16="http://schemas.microsoft.com/office/drawing/2014/main" id="{7D51B641-9FDD-DF42-94C2-775B03087725}"/>
                  </a:ext>
                </a:extLst>
              </p:cNvPr>
              <p:cNvSpPr/>
              <p:nvPr/>
            </p:nvSpPr>
            <p:spPr>
              <a:xfrm>
                <a:off x="2599460" y="2187304"/>
                <a:ext cx="31197" cy="16893"/>
              </a:xfrm>
              <a:prstGeom prst="roundRect">
                <a:avLst/>
              </a:prstGeom>
              <a:solidFill>
                <a:srgbClr val="00000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800">
                  <a:solidFill>
                    <a:prstClr val="white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10" name="角丸四角形 54">
                <a:extLst>
                  <a:ext uri="{FF2B5EF4-FFF2-40B4-BE49-F238E27FC236}">
                    <a16:creationId xmlns:a16="http://schemas.microsoft.com/office/drawing/2014/main" id="{8695A311-05B9-8A40-8DBF-CF60F151192F}"/>
                  </a:ext>
                </a:extLst>
              </p:cNvPr>
              <p:cNvSpPr/>
              <p:nvPr/>
            </p:nvSpPr>
            <p:spPr>
              <a:xfrm>
                <a:off x="2599460" y="2395041"/>
                <a:ext cx="31197" cy="308581"/>
              </a:xfrm>
              <a:prstGeom prst="roundRect">
                <a:avLst/>
              </a:prstGeom>
              <a:solidFill>
                <a:srgbClr val="D9DC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800">
                  <a:solidFill>
                    <a:prstClr val="white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11" name="角丸四角形 55">
                <a:extLst>
                  <a:ext uri="{FF2B5EF4-FFF2-40B4-BE49-F238E27FC236}">
                    <a16:creationId xmlns:a16="http://schemas.microsoft.com/office/drawing/2014/main" id="{20ED7B1E-910D-7149-81E8-68F5A4E21112}"/>
                  </a:ext>
                </a:extLst>
              </p:cNvPr>
              <p:cNvSpPr/>
              <p:nvPr/>
            </p:nvSpPr>
            <p:spPr>
              <a:xfrm>
                <a:off x="2599460" y="2612903"/>
                <a:ext cx="31197" cy="50679"/>
              </a:xfrm>
              <a:prstGeom prst="roundRect">
                <a:avLst/>
              </a:prstGeom>
              <a:solidFill>
                <a:srgbClr val="8F6E8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800">
                  <a:solidFill>
                    <a:prstClr val="white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12" name="角丸四角形 56">
                <a:extLst>
                  <a:ext uri="{FF2B5EF4-FFF2-40B4-BE49-F238E27FC236}">
                    <a16:creationId xmlns:a16="http://schemas.microsoft.com/office/drawing/2014/main" id="{043336E8-620B-1945-97FD-2537AC7DCD9C}"/>
                  </a:ext>
                </a:extLst>
              </p:cNvPr>
              <p:cNvSpPr/>
              <p:nvPr/>
            </p:nvSpPr>
            <p:spPr>
              <a:xfrm>
                <a:off x="2599460" y="2634257"/>
                <a:ext cx="31197" cy="16893"/>
              </a:xfrm>
              <a:prstGeom prst="roundRect">
                <a:avLst/>
              </a:prstGeom>
              <a:solidFill>
                <a:srgbClr val="00000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800">
                  <a:solidFill>
                    <a:prstClr val="white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cxnSp>
            <p:nvCxnSpPr>
              <p:cNvPr id="113" name="直線コネクタ 112">
                <a:extLst>
                  <a:ext uri="{FF2B5EF4-FFF2-40B4-BE49-F238E27FC236}">
                    <a16:creationId xmlns:a16="http://schemas.microsoft.com/office/drawing/2014/main" id="{826EACB4-A5D9-6D4A-B9DC-A1C5EE528D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10506" y="2732191"/>
                <a:ext cx="749635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直線コネクタ 113">
                <a:extLst>
                  <a:ext uri="{FF2B5EF4-FFF2-40B4-BE49-F238E27FC236}">
                    <a16:creationId xmlns:a16="http://schemas.microsoft.com/office/drawing/2014/main" id="{956AC4BB-1A73-1B4F-92DC-8516C22DCC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0295" y="2732191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直線コネクタ 114">
                <a:extLst>
                  <a:ext uri="{FF2B5EF4-FFF2-40B4-BE49-F238E27FC236}">
                    <a16:creationId xmlns:a16="http://schemas.microsoft.com/office/drawing/2014/main" id="{6B179BB9-8F1E-FD4A-90F7-4033361ACB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829" y="2732191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直線コネクタ 115">
                <a:extLst>
                  <a:ext uri="{FF2B5EF4-FFF2-40B4-BE49-F238E27FC236}">
                    <a16:creationId xmlns:a16="http://schemas.microsoft.com/office/drawing/2014/main" id="{E420C72F-5BDE-BE46-8EFE-2390EDAE5F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7108" y="2732191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直線コネクタ 116">
                <a:extLst>
                  <a:ext uri="{FF2B5EF4-FFF2-40B4-BE49-F238E27FC236}">
                    <a16:creationId xmlns:a16="http://schemas.microsoft.com/office/drawing/2014/main" id="{4EC2CF1D-0EA0-734A-B7EE-8060B8EEBE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64057" y="2728640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線コネクタ 117">
                <a:extLst>
                  <a:ext uri="{FF2B5EF4-FFF2-40B4-BE49-F238E27FC236}">
                    <a16:creationId xmlns:a16="http://schemas.microsoft.com/office/drawing/2014/main" id="{4EF82039-DF97-F34E-BD6F-CE30D5ADB6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60141" y="2728640"/>
                <a:ext cx="0" cy="29529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テキスト ボックス 118">
                <a:extLst>
                  <a:ext uri="{FF2B5EF4-FFF2-40B4-BE49-F238E27FC236}">
                    <a16:creationId xmlns:a16="http://schemas.microsoft.com/office/drawing/2014/main" id="{1C5084EF-4AB3-C746-A185-616932945F8D}"/>
                  </a:ext>
                </a:extLst>
              </p:cNvPr>
              <p:cNvSpPr txBox="1"/>
              <p:nvPr/>
            </p:nvSpPr>
            <p:spPr>
              <a:xfrm>
                <a:off x="2066226" y="2768964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20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20" name="テキスト ボックス 119">
                <a:extLst>
                  <a:ext uri="{FF2B5EF4-FFF2-40B4-BE49-F238E27FC236}">
                    <a16:creationId xmlns:a16="http://schemas.microsoft.com/office/drawing/2014/main" id="{CC9A2DC3-0985-284B-A43B-ED1819A18C9F}"/>
                  </a:ext>
                </a:extLst>
              </p:cNvPr>
              <p:cNvSpPr txBox="1"/>
              <p:nvPr/>
            </p:nvSpPr>
            <p:spPr>
              <a:xfrm>
                <a:off x="1917669" y="2768964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10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21" name="テキスト ボックス 120">
                <a:extLst>
                  <a:ext uri="{FF2B5EF4-FFF2-40B4-BE49-F238E27FC236}">
                    <a16:creationId xmlns:a16="http://schemas.microsoft.com/office/drawing/2014/main" id="{A93183D1-5C8C-0144-8C13-B26168D53ACB}"/>
                  </a:ext>
                </a:extLst>
              </p:cNvPr>
              <p:cNvSpPr txBox="1"/>
              <p:nvPr/>
            </p:nvSpPr>
            <p:spPr>
              <a:xfrm>
                <a:off x="2235088" y="2768964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10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22" name="テキスト ボックス 121">
                <a:extLst>
                  <a:ext uri="{FF2B5EF4-FFF2-40B4-BE49-F238E27FC236}">
                    <a16:creationId xmlns:a16="http://schemas.microsoft.com/office/drawing/2014/main" id="{D0B3992D-288A-4648-8DF2-D8DEE123F507}"/>
                  </a:ext>
                </a:extLst>
              </p:cNvPr>
              <p:cNvSpPr txBox="1"/>
              <p:nvPr/>
            </p:nvSpPr>
            <p:spPr>
              <a:xfrm>
                <a:off x="2401766" y="2768964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20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23" name="テキスト ボックス 122">
                <a:extLst>
                  <a:ext uri="{FF2B5EF4-FFF2-40B4-BE49-F238E27FC236}">
                    <a16:creationId xmlns:a16="http://schemas.microsoft.com/office/drawing/2014/main" id="{D9B934AE-0861-7148-BE97-047A258860F8}"/>
                  </a:ext>
                </a:extLst>
              </p:cNvPr>
              <p:cNvSpPr txBox="1"/>
              <p:nvPr/>
            </p:nvSpPr>
            <p:spPr>
              <a:xfrm>
                <a:off x="2500072" y="2768964"/>
                <a:ext cx="126226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25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  <p:sp>
            <p:nvSpPr>
              <p:cNvPr id="124" name="テキスト ボックス 123">
                <a:extLst>
                  <a:ext uri="{FF2B5EF4-FFF2-40B4-BE49-F238E27FC236}">
                    <a16:creationId xmlns:a16="http://schemas.microsoft.com/office/drawing/2014/main" id="{42E5C00C-362C-204C-83B7-3FC4F6FEC15F}"/>
                  </a:ext>
                </a:extLst>
              </p:cNvPr>
              <p:cNvSpPr txBox="1"/>
              <p:nvPr/>
            </p:nvSpPr>
            <p:spPr>
              <a:xfrm>
                <a:off x="1704709" y="2761069"/>
                <a:ext cx="166009" cy="9062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ja-JP" sz="800" dirty="0">
                    <a:solidFill>
                      <a:prstClr val="black"/>
                    </a:solidFill>
                    <a:latin typeface="Arial"/>
                    <a:ea typeface="メイリオ" panose="020B0604030504040204" pitchFamily="50" charset="-128"/>
                    <a:cs typeface="Arial"/>
                  </a:rPr>
                  <a:t>(Mb)</a:t>
                </a:r>
                <a:endParaRPr lang="ja-JP" altLang="en-US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endParaRPr>
              </a:p>
            </p:txBody>
          </p:sp>
        </p:grpSp>
        <p:sp>
          <p:nvSpPr>
            <p:cNvPr id="125" name="正方形/長方形 124">
              <a:extLst>
                <a:ext uri="{FF2B5EF4-FFF2-40B4-BE49-F238E27FC236}">
                  <a16:creationId xmlns:a16="http://schemas.microsoft.com/office/drawing/2014/main" id="{8F326F3B-7CA4-9148-BFC6-E68C29925BFC}"/>
                </a:ext>
              </a:extLst>
            </p:cNvPr>
            <p:cNvSpPr/>
            <p:nvPr/>
          </p:nvSpPr>
          <p:spPr>
            <a:xfrm>
              <a:off x="3228258" y="1858390"/>
              <a:ext cx="114131" cy="1405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33FE2FE2-70C6-1F4D-85CC-EE0573D8B905}"/>
                </a:ext>
              </a:extLst>
            </p:cNvPr>
            <p:cNvSpPr txBox="1"/>
            <p:nvPr/>
          </p:nvSpPr>
          <p:spPr>
            <a:xfrm flipH="1">
              <a:off x="2087817" y="1360823"/>
              <a:ext cx="2068195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b="1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Between two halves of pericentromere</a:t>
              </a:r>
              <a:endParaRPr lang="ja-JP" altLang="en-US" sz="800" b="1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04FDC629-BE94-364E-9111-EE65C424000E}"/>
                </a:ext>
              </a:extLst>
            </p:cNvPr>
            <p:cNvSpPr/>
            <p:nvPr/>
          </p:nvSpPr>
          <p:spPr>
            <a:xfrm rot="5400000">
              <a:off x="3360871" y="1984189"/>
              <a:ext cx="114131" cy="1405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EE621FFF-30F9-4E42-897A-3F15EE08194C}"/>
                </a:ext>
              </a:extLst>
            </p:cNvPr>
            <p:cNvSpPr/>
            <p:nvPr/>
          </p:nvSpPr>
          <p:spPr>
            <a:xfrm>
              <a:off x="2580948" y="2776560"/>
              <a:ext cx="65741" cy="1044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81DACEEB-5672-034D-910C-369F1F772F5E}"/>
                </a:ext>
              </a:extLst>
            </p:cNvPr>
            <p:cNvSpPr/>
            <p:nvPr/>
          </p:nvSpPr>
          <p:spPr>
            <a:xfrm rot="5400000">
              <a:off x="2486588" y="2687383"/>
              <a:ext cx="65741" cy="1044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32" name="図 131" descr="布, 座る が含まれている画像&#10;&#10;自動的に生成された説明">
              <a:extLst>
                <a:ext uri="{FF2B5EF4-FFF2-40B4-BE49-F238E27FC236}">
                  <a16:creationId xmlns:a16="http://schemas.microsoft.com/office/drawing/2014/main" id="{2436C8F3-805B-C24E-B44A-0FE3311B36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174" b="64074"/>
            <a:stretch/>
          </p:blipFill>
          <p:spPr>
            <a:xfrm>
              <a:off x="4508713" y="1573988"/>
              <a:ext cx="1332874" cy="1336582"/>
            </a:xfrm>
            <a:prstGeom prst="rect">
              <a:avLst/>
            </a:prstGeom>
          </p:spPr>
        </p:pic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9CFCFDB8-5494-2044-B4D3-1F40B1349617}"/>
                </a:ext>
              </a:extLst>
            </p:cNvPr>
            <p:cNvSpPr txBox="1"/>
            <p:nvPr/>
          </p:nvSpPr>
          <p:spPr>
            <a:xfrm rot="5400000">
              <a:off x="5870547" y="1890183"/>
              <a:ext cx="298278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Chr5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56E13BC2-CD26-A84E-B05F-5E4DFDFBA8CF}"/>
                </a:ext>
              </a:extLst>
            </p:cNvPr>
            <p:cNvSpPr txBox="1"/>
            <p:nvPr/>
          </p:nvSpPr>
          <p:spPr>
            <a:xfrm rot="5400000">
              <a:off x="5870544" y="2564101"/>
              <a:ext cx="298278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Chr4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cxnSp>
          <p:nvCxnSpPr>
            <p:cNvPr id="135" name="直線コネクタ 134">
              <a:extLst>
                <a:ext uri="{FF2B5EF4-FFF2-40B4-BE49-F238E27FC236}">
                  <a16:creationId xmlns:a16="http://schemas.microsoft.com/office/drawing/2014/main" id="{662C4785-3E1A-2F40-B35C-5DB64423C1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1988" y="1611258"/>
              <a:ext cx="0" cy="1299312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線コネクタ 135">
              <a:extLst>
                <a:ext uri="{FF2B5EF4-FFF2-40B4-BE49-F238E27FC236}">
                  <a16:creationId xmlns:a16="http://schemas.microsoft.com/office/drawing/2014/main" id="{BCA19CE5-CB9C-E348-861F-B262A2D8BAC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446293" y="2594612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コネクタ 136">
              <a:extLst>
                <a:ext uri="{FF2B5EF4-FFF2-40B4-BE49-F238E27FC236}">
                  <a16:creationId xmlns:a16="http://schemas.microsoft.com/office/drawing/2014/main" id="{FD246697-5648-3E48-9390-BBF663676C9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446293" y="2337873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線コネクタ 137">
              <a:extLst>
                <a:ext uri="{FF2B5EF4-FFF2-40B4-BE49-F238E27FC236}">
                  <a16:creationId xmlns:a16="http://schemas.microsoft.com/office/drawing/2014/main" id="{F0D1F20C-8201-2847-B9E8-6BA496DC739A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446293" y="2043295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線コネクタ 138">
              <a:extLst>
                <a:ext uri="{FF2B5EF4-FFF2-40B4-BE49-F238E27FC236}">
                  <a16:creationId xmlns:a16="http://schemas.microsoft.com/office/drawing/2014/main" id="{B4C057B9-665F-574A-AB1A-2F7E9AFAB9A2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452473" y="1752769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線コネクタ 139">
              <a:extLst>
                <a:ext uri="{FF2B5EF4-FFF2-40B4-BE49-F238E27FC236}">
                  <a16:creationId xmlns:a16="http://schemas.microsoft.com/office/drawing/2014/main" id="{FED2169A-33F8-6645-857E-E6724E4C709A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452473" y="1585564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48BCCF19-F39C-7A47-9787-2942EDBCDEE6}"/>
                </a:ext>
              </a:extLst>
            </p:cNvPr>
            <p:cNvSpPr txBox="1"/>
            <p:nvPr/>
          </p:nvSpPr>
          <p:spPr>
            <a:xfrm flipH="1">
              <a:off x="4220314" y="2284924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5A5E6BA8-A956-4143-8FB8-F229940BFF8D}"/>
                </a:ext>
              </a:extLst>
            </p:cNvPr>
            <p:cNvSpPr txBox="1"/>
            <p:nvPr/>
          </p:nvSpPr>
          <p:spPr>
            <a:xfrm flipH="1">
              <a:off x="4220314" y="2533287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D559A117-3647-7C40-AA88-7460EBEF0242}"/>
                </a:ext>
              </a:extLst>
            </p:cNvPr>
            <p:cNvSpPr txBox="1"/>
            <p:nvPr/>
          </p:nvSpPr>
          <p:spPr>
            <a:xfrm flipH="1">
              <a:off x="4220314" y="1983426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44" name="テキスト ボックス 143">
              <a:extLst>
                <a:ext uri="{FF2B5EF4-FFF2-40B4-BE49-F238E27FC236}">
                  <a16:creationId xmlns:a16="http://schemas.microsoft.com/office/drawing/2014/main" id="{48FE2C8D-E454-2D46-80AD-58E6D1D062D3}"/>
                </a:ext>
              </a:extLst>
            </p:cNvPr>
            <p:cNvSpPr txBox="1"/>
            <p:nvPr/>
          </p:nvSpPr>
          <p:spPr>
            <a:xfrm flipH="1">
              <a:off x="4220314" y="1713328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932BC9A3-1706-754A-AE69-92B0FCCA70F6}"/>
                </a:ext>
              </a:extLst>
            </p:cNvPr>
            <p:cNvSpPr txBox="1"/>
            <p:nvPr/>
          </p:nvSpPr>
          <p:spPr>
            <a:xfrm flipH="1">
              <a:off x="4220314" y="1533744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46" name="テキスト ボックス 145">
              <a:extLst>
                <a:ext uri="{FF2B5EF4-FFF2-40B4-BE49-F238E27FC236}">
                  <a16:creationId xmlns:a16="http://schemas.microsoft.com/office/drawing/2014/main" id="{6F2831D6-1482-8B4C-86B5-843384DC0ABE}"/>
                </a:ext>
              </a:extLst>
            </p:cNvPr>
            <p:cNvSpPr txBox="1"/>
            <p:nvPr/>
          </p:nvSpPr>
          <p:spPr>
            <a:xfrm flipH="1">
              <a:off x="4208754" y="2863444"/>
              <a:ext cx="28888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(Mb)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47" name="角丸四角形 57">
              <a:extLst>
                <a:ext uri="{FF2B5EF4-FFF2-40B4-BE49-F238E27FC236}">
                  <a16:creationId xmlns:a16="http://schemas.microsoft.com/office/drawing/2014/main" id="{FC7F571C-EF12-5A44-9028-4E79F3B1107D}"/>
                </a:ext>
              </a:extLst>
            </p:cNvPr>
            <p:cNvSpPr/>
            <p:nvPr/>
          </p:nvSpPr>
          <p:spPr>
            <a:xfrm>
              <a:off x="5881653" y="1577576"/>
              <a:ext cx="54289" cy="779037"/>
            </a:xfrm>
            <a:prstGeom prst="roundRect">
              <a:avLst/>
            </a:prstGeom>
            <a:solidFill>
              <a:srgbClr val="D9DC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48" name="角丸四角形 58">
              <a:extLst>
                <a:ext uri="{FF2B5EF4-FFF2-40B4-BE49-F238E27FC236}">
                  <a16:creationId xmlns:a16="http://schemas.microsoft.com/office/drawing/2014/main" id="{1E853BD7-627C-4041-AC72-EAEF5A2FFB3C}"/>
                </a:ext>
              </a:extLst>
            </p:cNvPr>
            <p:cNvSpPr/>
            <p:nvPr/>
          </p:nvSpPr>
          <p:spPr>
            <a:xfrm>
              <a:off x="5881653" y="1922204"/>
              <a:ext cx="54289" cy="132290"/>
            </a:xfrm>
            <a:prstGeom prst="roundRect">
              <a:avLst/>
            </a:prstGeom>
            <a:solidFill>
              <a:srgbClr val="8F6E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49" name="角丸四角形 59">
              <a:extLst>
                <a:ext uri="{FF2B5EF4-FFF2-40B4-BE49-F238E27FC236}">
                  <a16:creationId xmlns:a16="http://schemas.microsoft.com/office/drawing/2014/main" id="{D3829A1F-0051-BE45-A490-ABE1B28BA0F8}"/>
                </a:ext>
              </a:extLst>
            </p:cNvPr>
            <p:cNvSpPr/>
            <p:nvPr/>
          </p:nvSpPr>
          <p:spPr>
            <a:xfrm>
              <a:off x="5881653" y="2000454"/>
              <a:ext cx="54289" cy="29397"/>
            </a:xfrm>
            <a:prstGeom prst="roundRect">
              <a:avLst/>
            </a:prstGeom>
            <a:solidFill>
              <a:srgbClr val="00000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50" name="角丸四角形 54">
              <a:extLst>
                <a:ext uri="{FF2B5EF4-FFF2-40B4-BE49-F238E27FC236}">
                  <a16:creationId xmlns:a16="http://schemas.microsoft.com/office/drawing/2014/main" id="{75BBE567-5684-784F-93FC-92DB2D34A09A}"/>
                </a:ext>
              </a:extLst>
            </p:cNvPr>
            <p:cNvSpPr/>
            <p:nvPr/>
          </p:nvSpPr>
          <p:spPr>
            <a:xfrm>
              <a:off x="5881653" y="2361959"/>
              <a:ext cx="54289" cy="536994"/>
            </a:xfrm>
            <a:prstGeom prst="roundRect">
              <a:avLst/>
            </a:prstGeom>
            <a:solidFill>
              <a:srgbClr val="D9DC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51" name="角丸四角形 55">
              <a:extLst>
                <a:ext uri="{FF2B5EF4-FFF2-40B4-BE49-F238E27FC236}">
                  <a16:creationId xmlns:a16="http://schemas.microsoft.com/office/drawing/2014/main" id="{F27CC7B8-3577-2E44-A3D7-FB0FB2310000}"/>
                </a:ext>
              </a:extLst>
            </p:cNvPr>
            <p:cNvSpPr/>
            <p:nvPr/>
          </p:nvSpPr>
          <p:spPr>
            <a:xfrm>
              <a:off x="5881653" y="2741083"/>
              <a:ext cx="54289" cy="88192"/>
            </a:xfrm>
            <a:prstGeom prst="roundRect">
              <a:avLst/>
            </a:prstGeom>
            <a:solidFill>
              <a:srgbClr val="8F6E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52" name="角丸四角形 56">
              <a:extLst>
                <a:ext uri="{FF2B5EF4-FFF2-40B4-BE49-F238E27FC236}">
                  <a16:creationId xmlns:a16="http://schemas.microsoft.com/office/drawing/2014/main" id="{AF8BB0F6-CDE7-814F-A089-79C0DB9CE957}"/>
                </a:ext>
              </a:extLst>
            </p:cNvPr>
            <p:cNvSpPr/>
            <p:nvPr/>
          </p:nvSpPr>
          <p:spPr>
            <a:xfrm>
              <a:off x="5881653" y="2778243"/>
              <a:ext cx="54289" cy="29397"/>
            </a:xfrm>
            <a:prstGeom prst="roundRect">
              <a:avLst/>
            </a:prstGeom>
            <a:solidFill>
              <a:srgbClr val="00000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cxnSp>
          <p:nvCxnSpPr>
            <p:cNvPr id="153" name="直線コネクタ 152">
              <a:extLst>
                <a:ext uri="{FF2B5EF4-FFF2-40B4-BE49-F238E27FC236}">
                  <a16:creationId xmlns:a16="http://schemas.microsoft.com/office/drawing/2014/main" id="{25C76ACC-17FE-2B42-AE35-E8145C6062B1}"/>
                </a:ext>
              </a:extLst>
            </p:cNvPr>
            <p:cNvCxnSpPr>
              <a:cxnSpLocks/>
            </p:cNvCxnSpPr>
            <p:nvPr/>
          </p:nvCxnSpPr>
          <p:spPr>
            <a:xfrm>
              <a:off x="4508713" y="2948668"/>
              <a:ext cx="1304517" cy="0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線コネクタ 153">
              <a:extLst>
                <a:ext uri="{FF2B5EF4-FFF2-40B4-BE49-F238E27FC236}">
                  <a16:creationId xmlns:a16="http://schemas.microsoft.com/office/drawing/2014/main" id="{7132D0DC-1550-D84D-B93F-066E5BF60875}"/>
                </a:ext>
              </a:extLst>
            </p:cNvPr>
            <p:cNvCxnSpPr>
              <a:cxnSpLocks/>
            </p:cNvCxnSpPr>
            <p:nvPr/>
          </p:nvCxnSpPr>
          <p:spPr>
            <a:xfrm>
              <a:off x="4804180" y="2948668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線コネクタ 154">
              <a:extLst>
                <a:ext uri="{FF2B5EF4-FFF2-40B4-BE49-F238E27FC236}">
                  <a16:creationId xmlns:a16="http://schemas.microsoft.com/office/drawing/2014/main" id="{66948EA9-E984-854F-B83A-4D95B2CF3B22}"/>
                </a:ext>
              </a:extLst>
            </p:cNvPr>
            <p:cNvCxnSpPr>
              <a:cxnSpLocks/>
            </p:cNvCxnSpPr>
            <p:nvPr/>
          </p:nvCxnSpPr>
          <p:spPr>
            <a:xfrm>
              <a:off x="5060919" y="2948668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線コネクタ 155">
              <a:extLst>
                <a:ext uri="{FF2B5EF4-FFF2-40B4-BE49-F238E27FC236}">
                  <a16:creationId xmlns:a16="http://schemas.microsoft.com/office/drawing/2014/main" id="{7CE5CF07-592D-1F44-A443-1A07263CF98C}"/>
                </a:ext>
              </a:extLst>
            </p:cNvPr>
            <p:cNvCxnSpPr>
              <a:cxnSpLocks/>
            </p:cNvCxnSpPr>
            <p:nvPr/>
          </p:nvCxnSpPr>
          <p:spPr>
            <a:xfrm>
              <a:off x="5355499" y="2948668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線コネクタ 156">
              <a:extLst>
                <a:ext uri="{FF2B5EF4-FFF2-40B4-BE49-F238E27FC236}">
                  <a16:creationId xmlns:a16="http://schemas.microsoft.com/office/drawing/2014/main" id="{1038D965-56BE-C64E-961A-4D65B9E6FA81}"/>
                </a:ext>
              </a:extLst>
            </p:cNvPr>
            <p:cNvCxnSpPr>
              <a:cxnSpLocks/>
            </p:cNvCxnSpPr>
            <p:nvPr/>
          </p:nvCxnSpPr>
          <p:spPr>
            <a:xfrm>
              <a:off x="5646024" y="2942489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線コネクタ 157">
              <a:extLst>
                <a:ext uri="{FF2B5EF4-FFF2-40B4-BE49-F238E27FC236}">
                  <a16:creationId xmlns:a16="http://schemas.microsoft.com/office/drawing/2014/main" id="{4335F612-1D45-A846-824C-A40A1156916E}"/>
                </a:ext>
              </a:extLst>
            </p:cNvPr>
            <p:cNvCxnSpPr>
              <a:cxnSpLocks/>
            </p:cNvCxnSpPr>
            <p:nvPr/>
          </p:nvCxnSpPr>
          <p:spPr>
            <a:xfrm>
              <a:off x="5813230" y="2942489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テキスト ボックス 158">
              <a:extLst>
                <a:ext uri="{FF2B5EF4-FFF2-40B4-BE49-F238E27FC236}">
                  <a16:creationId xmlns:a16="http://schemas.microsoft.com/office/drawing/2014/main" id="{47D7E608-1A18-FD4E-807B-E42AC017176C}"/>
                </a:ext>
              </a:extLst>
            </p:cNvPr>
            <p:cNvSpPr txBox="1"/>
            <p:nvPr/>
          </p:nvSpPr>
          <p:spPr>
            <a:xfrm>
              <a:off x="4953718" y="3012661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60" name="テキスト ボックス 159">
              <a:extLst>
                <a:ext uri="{FF2B5EF4-FFF2-40B4-BE49-F238E27FC236}">
                  <a16:creationId xmlns:a16="http://schemas.microsoft.com/office/drawing/2014/main" id="{2ACA1DAB-1086-D642-904D-D52F9FC778FE}"/>
                </a:ext>
              </a:extLst>
            </p:cNvPr>
            <p:cNvSpPr txBox="1"/>
            <p:nvPr/>
          </p:nvSpPr>
          <p:spPr>
            <a:xfrm>
              <a:off x="4695198" y="3012661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61" name="テキスト ボックス 160">
              <a:extLst>
                <a:ext uri="{FF2B5EF4-FFF2-40B4-BE49-F238E27FC236}">
                  <a16:creationId xmlns:a16="http://schemas.microsoft.com/office/drawing/2014/main" id="{C8440DE3-A6EE-C64D-B9A1-3F068E53CB38}"/>
                </a:ext>
              </a:extLst>
            </p:cNvPr>
            <p:cNvSpPr txBox="1"/>
            <p:nvPr/>
          </p:nvSpPr>
          <p:spPr>
            <a:xfrm>
              <a:off x="5247572" y="3012661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62" name="テキスト ボックス 161">
              <a:extLst>
                <a:ext uri="{FF2B5EF4-FFF2-40B4-BE49-F238E27FC236}">
                  <a16:creationId xmlns:a16="http://schemas.microsoft.com/office/drawing/2014/main" id="{50981358-E28B-CA4C-A7F6-A11E299E5201}"/>
                </a:ext>
              </a:extLst>
            </p:cNvPr>
            <p:cNvSpPr txBox="1"/>
            <p:nvPr/>
          </p:nvSpPr>
          <p:spPr>
            <a:xfrm>
              <a:off x="5537625" y="3012661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63" name="テキスト ボックス 162">
              <a:extLst>
                <a:ext uri="{FF2B5EF4-FFF2-40B4-BE49-F238E27FC236}">
                  <a16:creationId xmlns:a16="http://schemas.microsoft.com/office/drawing/2014/main" id="{750FA309-B126-7644-B463-68BA3638B77F}"/>
                </a:ext>
              </a:extLst>
            </p:cNvPr>
            <p:cNvSpPr txBox="1"/>
            <p:nvPr/>
          </p:nvSpPr>
          <p:spPr>
            <a:xfrm>
              <a:off x="5708698" y="3012661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64" name="テキスト ボックス 163">
              <a:extLst>
                <a:ext uri="{FF2B5EF4-FFF2-40B4-BE49-F238E27FC236}">
                  <a16:creationId xmlns:a16="http://schemas.microsoft.com/office/drawing/2014/main" id="{45E5F43F-82D3-234E-A009-5E45AA2C6CD6}"/>
                </a:ext>
              </a:extLst>
            </p:cNvPr>
            <p:cNvSpPr txBox="1"/>
            <p:nvPr/>
          </p:nvSpPr>
          <p:spPr>
            <a:xfrm>
              <a:off x="4324605" y="2998922"/>
              <a:ext cx="28888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(Mb)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66" name="テキスト ボックス 165">
              <a:extLst>
                <a:ext uri="{FF2B5EF4-FFF2-40B4-BE49-F238E27FC236}">
                  <a16:creationId xmlns:a16="http://schemas.microsoft.com/office/drawing/2014/main" id="{8029E22B-B068-A242-8B3E-0F947996DD30}"/>
                </a:ext>
              </a:extLst>
            </p:cNvPr>
            <p:cNvSpPr txBox="1"/>
            <p:nvPr/>
          </p:nvSpPr>
          <p:spPr>
            <a:xfrm flipH="1">
              <a:off x="4560810" y="1362288"/>
              <a:ext cx="1247457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b="1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Inter-chromosomal arm</a:t>
              </a:r>
              <a:endParaRPr lang="ja-JP" altLang="en-US" sz="800" b="1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03CC35E0-A98F-3244-9AD5-286B0A304AE0}"/>
                </a:ext>
              </a:extLst>
            </p:cNvPr>
            <p:cNvSpPr/>
            <p:nvPr/>
          </p:nvSpPr>
          <p:spPr>
            <a:xfrm rot="5400000">
              <a:off x="5483456" y="2385719"/>
              <a:ext cx="365256" cy="34254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正方形/長方形 170">
              <a:extLst>
                <a:ext uri="{FF2B5EF4-FFF2-40B4-BE49-F238E27FC236}">
                  <a16:creationId xmlns:a16="http://schemas.microsoft.com/office/drawing/2014/main" id="{F97AC70B-B87E-344B-A8BC-5145B0317AA0}"/>
                </a:ext>
              </a:extLst>
            </p:cNvPr>
            <p:cNvSpPr/>
            <p:nvPr/>
          </p:nvSpPr>
          <p:spPr>
            <a:xfrm rot="5400000">
              <a:off x="5025582" y="2409701"/>
              <a:ext cx="365254" cy="2945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76" name="グループ化 175">
              <a:extLst>
                <a:ext uri="{FF2B5EF4-FFF2-40B4-BE49-F238E27FC236}">
                  <a16:creationId xmlns:a16="http://schemas.microsoft.com/office/drawing/2014/main" id="{52AB8C71-57F8-024D-BCAF-B749AEEA2DA8}"/>
                </a:ext>
              </a:extLst>
            </p:cNvPr>
            <p:cNvGrpSpPr/>
            <p:nvPr/>
          </p:nvGrpSpPr>
          <p:grpSpPr>
            <a:xfrm rot="16200000">
              <a:off x="4466682" y="1788412"/>
              <a:ext cx="776437" cy="365256"/>
              <a:chOff x="5181235" y="3929864"/>
              <a:chExt cx="776437" cy="365256"/>
            </a:xfrm>
          </p:grpSpPr>
          <p:sp>
            <p:nvSpPr>
              <p:cNvPr id="174" name="正方形/長方形 173">
                <a:extLst>
                  <a:ext uri="{FF2B5EF4-FFF2-40B4-BE49-F238E27FC236}">
                    <a16:creationId xmlns:a16="http://schemas.microsoft.com/office/drawing/2014/main" id="{E81FB640-DC29-234A-BEC1-91E3EF0CB436}"/>
                  </a:ext>
                </a:extLst>
              </p:cNvPr>
              <p:cNvSpPr/>
              <p:nvPr/>
            </p:nvSpPr>
            <p:spPr>
              <a:xfrm rot="5400000">
                <a:off x="5603772" y="3941219"/>
                <a:ext cx="365256" cy="34254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5" name="正方形/長方形 174">
                <a:extLst>
                  <a:ext uri="{FF2B5EF4-FFF2-40B4-BE49-F238E27FC236}">
                    <a16:creationId xmlns:a16="http://schemas.microsoft.com/office/drawing/2014/main" id="{D82EB765-157C-464B-8C76-2A0D29A92557}"/>
                  </a:ext>
                </a:extLst>
              </p:cNvPr>
              <p:cNvSpPr/>
              <p:nvPr/>
            </p:nvSpPr>
            <p:spPr>
              <a:xfrm rot="5400000">
                <a:off x="5145898" y="3965201"/>
                <a:ext cx="365254" cy="29458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77" name="正方形/長方形 176">
              <a:extLst>
                <a:ext uri="{FF2B5EF4-FFF2-40B4-BE49-F238E27FC236}">
                  <a16:creationId xmlns:a16="http://schemas.microsoft.com/office/drawing/2014/main" id="{8981015A-2B8C-164C-A0CB-DB579D46D616}"/>
                </a:ext>
              </a:extLst>
            </p:cNvPr>
            <p:cNvSpPr/>
            <p:nvPr/>
          </p:nvSpPr>
          <p:spPr>
            <a:xfrm rot="5400000">
              <a:off x="5183913" y="2738345"/>
              <a:ext cx="48592" cy="2945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9BDCB898-5BD2-B64B-B8D6-FDA8A87A2C78}"/>
                </a:ext>
              </a:extLst>
            </p:cNvPr>
            <p:cNvSpPr/>
            <p:nvPr/>
          </p:nvSpPr>
          <p:spPr>
            <a:xfrm rot="5400000">
              <a:off x="5642328" y="2713130"/>
              <a:ext cx="48591" cy="34254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82" name="グループ化 181">
              <a:extLst>
                <a:ext uri="{FF2B5EF4-FFF2-40B4-BE49-F238E27FC236}">
                  <a16:creationId xmlns:a16="http://schemas.microsoft.com/office/drawing/2014/main" id="{29B17F63-DE3F-1A4E-ADE7-463DAC3D2594}"/>
                </a:ext>
              </a:extLst>
            </p:cNvPr>
            <p:cNvGrpSpPr/>
            <p:nvPr/>
          </p:nvGrpSpPr>
          <p:grpSpPr>
            <a:xfrm rot="16200000">
              <a:off x="4150816" y="1948558"/>
              <a:ext cx="776977" cy="49824"/>
              <a:chOff x="5181235" y="4415607"/>
              <a:chExt cx="776977" cy="49824"/>
            </a:xfrm>
          </p:grpSpPr>
          <p:sp>
            <p:nvSpPr>
              <p:cNvPr id="180" name="正方形/長方形 179">
                <a:extLst>
                  <a:ext uri="{FF2B5EF4-FFF2-40B4-BE49-F238E27FC236}">
                    <a16:creationId xmlns:a16="http://schemas.microsoft.com/office/drawing/2014/main" id="{07481DD9-9422-254D-ACF2-0279BC40C85F}"/>
                  </a:ext>
                </a:extLst>
              </p:cNvPr>
              <p:cNvSpPr/>
              <p:nvPr/>
            </p:nvSpPr>
            <p:spPr>
              <a:xfrm rot="5400000">
                <a:off x="5304229" y="4293845"/>
                <a:ext cx="48592" cy="29458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1" name="正方形/長方形 180">
                <a:extLst>
                  <a:ext uri="{FF2B5EF4-FFF2-40B4-BE49-F238E27FC236}">
                    <a16:creationId xmlns:a16="http://schemas.microsoft.com/office/drawing/2014/main" id="{3D43E6FA-EABA-5F47-A6F1-05DB8D0D93EE}"/>
                  </a:ext>
                </a:extLst>
              </p:cNvPr>
              <p:cNvSpPr/>
              <p:nvPr/>
            </p:nvSpPr>
            <p:spPr>
              <a:xfrm rot="5400000">
                <a:off x="5762644" y="4268630"/>
                <a:ext cx="48591" cy="34254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183" name="図 182" descr="布, 座る が含まれている画像&#10;&#10;自動的に生成された説明">
              <a:extLst>
                <a:ext uri="{FF2B5EF4-FFF2-40B4-BE49-F238E27FC236}">
                  <a16:creationId xmlns:a16="http://schemas.microsoft.com/office/drawing/2014/main" id="{C3AF14B9-7EA5-D64A-A319-4C37C4502D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174" b="64074"/>
            <a:stretch/>
          </p:blipFill>
          <p:spPr>
            <a:xfrm>
              <a:off x="389270" y="3570274"/>
              <a:ext cx="1332874" cy="1336582"/>
            </a:xfrm>
            <a:prstGeom prst="rect">
              <a:avLst/>
            </a:prstGeom>
          </p:spPr>
        </p:pic>
        <p:sp>
          <p:nvSpPr>
            <p:cNvPr id="184" name="テキスト ボックス 183">
              <a:extLst>
                <a:ext uri="{FF2B5EF4-FFF2-40B4-BE49-F238E27FC236}">
                  <a16:creationId xmlns:a16="http://schemas.microsoft.com/office/drawing/2014/main" id="{D2511515-79D2-9A4F-A0A7-A9124180C4DB}"/>
                </a:ext>
              </a:extLst>
            </p:cNvPr>
            <p:cNvSpPr txBox="1"/>
            <p:nvPr/>
          </p:nvSpPr>
          <p:spPr>
            <a:xfrm rot="5400000">
              <a:off x="1751104" y="3886469"/>
              <a:ext cx="298278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Chr5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85" name="テキスト ボックス 184">
              <a:extLst>
                <a:ext uri="{FF2B5EF4-FFF2-40B4-BE49-F238E27FC236}">
                  <a16:creationId xmlns:a16="http://schemas.microsoft.com/office/drawing/2014/main" id="{D343BFA3-CB06-0D40-AFF4-57BEE81E01B8}"/>
                </a:ext>
              </a:extLst>
            </p:cNvPr>
            <p:cNvSpPr txBox="1"/>
            <p:nvPr/>
          </p:nvSpPr>
          <p:spPr>
            <a:xfrm rot="5400000">
              <a:off x="1751101" y="4560387"/>
              <a:ext cx="298278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Chr4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cxnSp>
          <p:nvCxnSpPr>
            <p:cNvPr id="186" name="直線コネクタ 185">
              <a:extLst>
                <a:ext uri="{FF2B5EF4-FFF2-40B4-BE49-F238E27FC236}">
                  <a16:creationId xmlns:a16="http://schemas.microsoft.com/office/drawing/2014/main" id="{6E272317-C639-EC45-ABE5-728D1FD373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545" y="3607544"/>
              <a:ext cx="0" cy="1299312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線コネクタ 186">
              <a:extLst>
                <a:ext uri="{FF2B5EF4-FFF2-40B4-BE49-F238E27FC236}">
                  <a16:creationId xmlns:a16="http://schemas.microsoft.com/office/drawing/2014/main" id="{3F2A049C-657F-AB4F-9608-7EA79CCF088F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26850" y="4590898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線コネクタ 187">
              <a:extLst>
                <a:ext uri="{FF2B5EF4-FFF2-40B4-BE49-F238E27FC236}">
                  <a16:creationId xmlns:a16="http://schemas.microsoft.com/office/drawing/2014/main" id="{3C31F279-D4BC-9249-A7F3-6109A3D05946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26850" y="4334159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線コネクタ 188">
              <a:extLst>
                <a:ext uri="{FF2B5EF4-FFF2-40B4-BE49-F238E27FC236}">
                  <a16:creationId xmlns:a16="http://schemas.microsoft.com/office/drawing/2014/main" id="{7CB45ECB-D329-574A-A4A8-7855FBA85001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26850" y="4039581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線コネクタ 189">
              <a:extLst>
                <a:ext uri="{FF2B5EF4-FFF2-40B4-BE49-F238E27FC236}">
                  <a16:creationId xmlns:a16="http://schemas.microsoft.com/office/drawing/2014/main" id="{1787804F-F035-BF48-BA8E-AD5E8BCC1F98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33030" y="3749055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線コネクタ 190">
              <a:extLst>
                <a:ext uri="{FF2B5EF4-FFF2-40B4-BE49-F238E27FC236}">
                  <a16:creationId xmlns:a16="http://schemas.microsoft.com/office/drawing/2014/main" id="{7A918C6C-52F2-4742-A990-887D9BB7010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33030" y="3581850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テキスト ボックス 191">
              <a:extLst>
                <a:ext uri="{FF2B5EF4-FFF2-40B4-BE49-F238E27FC236}">
                  <a16:creationId xmlns:a16="http://schemas.microsoft.com/office/drawing/2014/main" id="{47FDE8B6-EA81-FD47-87F9-B36456D1A342}"/>
                </a:ext>
              </a:extLst>
            </p:cNvPr>
            <p:cNvSpPr txBox="1"/>
            <p:nvPr/>
          </p:nvSpPr>
          <p:spPr>
            <a:xfrm flipH="1">
              <a:off x="100871" y="4281210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93" name="テキスト ボックス 192">
              <a:extLst>
                <a:ext uri="{FF2B5EF4-FFF2-40B4-BE49-F238E27FC236}">
                  <a16:creationId xmlns:a16="http://schemas.microsoft.com/office/drawing/2014/main" id="{2B6BDA1A-ED6C-9045-ABBE-7A4F66B40EED}"/>
                </a:ext>
              </a:extLst>
            </p:cNvPr>
            <p:cNvSpPr txBox="1"/>
            <p:nvPr/>
          </p:nvSpPr>
          <p:spPr>
            <a:xfrm flipH="1">
              <a:off x="100871" y="4529573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94" name="テキスト ボックス 193">
              <a:extLst>
                <a:ext uri="{FF2B5EF4-FFF2-40B4-BE49-F238E27FC236}">
                  <a16:creationId xmlns:a16="http://schemas.microsoft.com/office/drawing/2014/main" id="{D989981E-F647-EA4E-A050-4F8744E7B483}"/>
                </a:ext>
              </a:extLst>
            </p:cNvPr>
            <p:cNvSpPr txBox="1"/>
            <p:nvPr/>
          </p:nvSpPr>
          <p:spPr>
            <a:xfrm flipH="1">
              <a:off x="100871" y="3979712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95" name="テキスト ボックス 194">
              <a:extLst>
                <a:ext uri="{FF2B5EF4-FFF2-40B4-BE49-F238E27FC236}">
                  <a16:creationId xmlns:a16="http://schemas.microsoft.com/office/drawing/2014/main" id="{05799A24-3D6B-CD47-A0A5-5405FDF01FA7}"/>
                </a:ext>
              </a:extLst>
            </p:cNvPr>
            <p:cNvSpPr txBox="1"/>
            <p:nvPr/>
          </p:nvSpPr>
          <p:spPr>
            <a:xfrm flipH="1">
              <a:off x="100871" y="3709614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96" name="テキスト ボックス 195">
              <a:extLst>
                <a:ext uri="{FF2B5EF4-FFF2-40B4-BE49-F238E27FC236}">
                  <a16:creationId xmlns:a16="http://schemas.microsoft.com/office/drawing/2014/main" id="{3F1525B3-6A82-5545-A310-AD752FBFD313}"/>
                </a:ext>
              </a:extLst>
            </p:cNvPr>
            <p:cNvSpPr txBox="1"/>
            <p:nvPr/>
          </p:nvSpPr>
          <p:spPr>
            <a:xfrm flipH="1">
              <a:off x="100871" y="3530030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97" name="テキスト ボックス 196">
              <a:extLst>
                <a:ext uri="{FF2B5EF4-FFF2-40B4-BE49-F238E27FC236}">
                  <a16:creationId xmlns:a16="http://schemas.microsoft.com/office/drawing/2014/main" id="{28AB6475-7759-4E43-946C-2517461E0C6C}"/>
                </a:ext>
              </a:extLst>
            </p:cNvPr>
            <p:cNvSpPr txBox="1"/>
            <p:nvPr/>
          </p:nvSpPr>
          <p:spPr>
            <a:xfrm flipH="1">
              <a:off x="89311" y="4859730"/>
              <a:ext cx="28888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(Mb)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98" name="角丸四角形 57">
              <a:extLst>
                <a:ext uri="{FF2B5EF4-FFF2-40B4-BE49-F238E27FC236}">
                  <a16:creationId xmlns:a16="http://schemas.microsoft.com/office/drawing/2014/main" id="{9C4C13B7-8301-5747-967F-7BC1886B3F6E}"/>
                </a:ext>
              </a:extLst>
            </p:cNvPr>
            <p:cNvSpPr/>
            <p:nvPr/>
          </p:nvSpPr>
          <p:spPr>
            <a:xfrm>
              <a:off x="1762210" y="3573862"/>
              <a:ext cx="54289" cy="779037"/>
            </a:xfrm>
            <a:prstGeom prst="roundRect">
              <a:avLst/>
            </a:prstGeom>
            <a:solidFill>
              <a:srgbClr val="D9DC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199" name="角丸四角形 58">
              <a:extLst>
                <a:ext uri="{FF2B5EF4-FFF2-40B4-BE49-F238E27FC236}">
                  <a16:creationId xmlns:a16="http://schemas.microsoft.com/office/drawing/2014/main" id="{B867AEA5-964C-3348-9625-33D0B14D5D4B}"/>
                </a:ext>
              </a:extLst>
            </p:cNvPr>
            <p:cNvSpPr/>
            <p:nvPr/>
          </p:nvSpPr>
          <p:spPr>
            <a:xfrm>
              <a:off x="1762210" y="3918490"/>
              <a:ext cx="54289" cy="132290"/>
            </a:xfrm>
            <a:prstGeom prst="roundRect">
              <a:avLst/>
            </a:prstGeom>
            <a:solidFill>
              <a:srgbClr val="8F6E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00" name="角丸四角形 59">
              <a:extLst>
                <a:ext uri="{FF2B5EF4-FFF2-40B4-BE49-F238E27FC236}">
                  <a16:creationId xmlns:a16="http://schemas.microsoft.com/office/drawing/2014/main" id="{14E86490-B267-754B-B642-459E9AF8E8CE}"/>
                </a:ext>
              </a:extLst>
            </p:cNvPr>
            <p:cNvSpPr/>
            <p:nvPr/>
          </p:nvSpPr>
          <p:spPr>
            <a:xfrm>
              <a:off x="1762210" y="3996740"/>
              <a:ext cx="54289" cy="29397"/>
            </a:xfrm>
            <a:prstGeom prst="roundRect">
              <a:avLst/>
            </a:prstGeom>
            <a:solidFill>
              <a:srgbClr val="00000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01" name="角丸四角形 54">
              <a:extLst>
                <a:ext uri="{FF2B5EF4-FFF2-40B4-BE49-F238E27FC236}">
                  <a16:creationId xmlns:a16="http://schemas.microsoft.com/office/drawing/2014/main" id="{D7B17972-6ACE-C749-A8E3-1FACDBA8BF1F}"/>
                </a:ext>
              </a:extLst>
            </p:cNvPr>
            <p:cNvSpPr/>
            <p:nvPr/>
          </p:nvSpPr>
          <p:spPr>
            <a:xfrm>
              <a:off x="1762210" y="4358245"/>
              <a:ext cx="54289" cy="536994"/>
            </a:xfrm>
            <a:prstGeom prst="roundRect">
              <a:avLst/>
            </a:prstGeom>
            <a:solidFill>
              <a:srgbClr val="D9DC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02" name="角丸四角形 55">
              <a:extLst>
                <a:ext uri="{FF2B5EF4-FFF2-40B4-BE49-F238E27FC236}">
                  <a16:creationId xmlns:a16="http://schemas.microsoft.com/office/drawing/2014/main" id="{65889EF4-4021-2141-8E4C-487E3A5B4509}"/>
                </a:ext>
              </a:extLst>
            </p:cNvPr>
            <p:cNvSpPr/>
            <p:nvPr/>
          </p:nvSpPr>
          <p:spPr>
            <a:xfrm>
              <a:off x="1762210" y="4737369"/>
              <a:ext cx="54289" cy="88192"/>
            </a:xfrm>
            <a:prstGeom prst="roundRect">
              <a:avLst/>
            </a:prstGeom>
            <a:solidFill>
              <a:srgbClr val="8F6E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03" name="角丸四角形 56">
              <a:extLst>
                <a:ext uri="{FF2B5EF4-FFF2-40B4-BE49-F238E27FC236}">
                  <a16:creationId xmlns:a16="http://schemas.microsoft.com/office/drawing/2014/main" id="{00170748-14CE-744A-8970-46AFD0A51ED3}"/>
                </a:ext>
              </a:extLst>
            </p:cNvPr>
            <p:cNvSpPr/>
            <p:nvPr/>
          </p:nvSpPr>
          <p:spPr>
            <a:xfrm>
              <a:off x="1762210" y="4774529"/>
              <a:ext cx="54289" cy="29397"/>
            </a:xfrm>
            <a:prstGeom prst="roundRect">
              <a:avLst/>
            </a:prstGeom>
            <a:solidFill>
              <a:srgbClr val="00000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cxnSp>
          <p:nvCxnSpPr>
            <p:cNvPr id="204" name="直線コネクタ 203">
              <a:extLst>
                <a:ext uri="{FF2B5EF4-FFF2-40B4-BE49-F238E27FC236}">
                  <a16:creationId xmlns:a16="http://schemas.microsoft.com/office/drawing/2014/main" id="{84B7E71E-D790-6B48-B33D-73CCE859324F}"/>
                </a:ext>
              </a:extLst>
            </p:cNvPr>
            <p:cNvCxnSpPr>
              <a:cxnSpLocks/>
            </p:cNvCxnSpPr>
            <p:nvPr/>
          </p:nvCxnSpPr>
          <p:spPr>
            <a:xfrm>
              <a:off x="389270" y="4944954"/>
              <a:ext cx="1304517" cy="0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線コネクタ 204">
              <a:extLst>
                <a:ext uri="{FF2B5EF4-FFF2-40B4-BE49-F238E27FC236}">
                  <a16:creationId xmlns:a16="http://schemas.microsoft.com/office/drawing/2014/main" id="{7450AA9E-C912-6A4B-9B0C-F080AA946270}"/>
                </a:ext>
              </a:extLst>
            </p:cNvPr>
            <p:cNvCxnSpPr>
              <a:cxnSpLocks/>
            </p:cNvCxnSpPr>
            <p:nvPr/>
          </p:nvCxnSpPr>
          <p:spPr>
            <a:xfrm>
              <a:off x="684737" y="4944954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線コネクタ 205">
              <a:extLst>
                <a:ext uri="{FF2B5EF4-FFF2-40B4-BE49-F238E27FC236}">
                  <a16:creationId xmlns:a16="http://schemas.microsoft.com/office/drawing/2014/main" id="{671A22A7-2FC1-EB46-A4D6-7962E5C6A8F7}"/>
                </a:ext>
              </a:extLst>
            </p:cNvPr>
            <p:cNvCxnSpPr>
              <a:cxnSpLocks/>
            </p:cNvCxnSpPr>
            <p:nvPr/>
          </p:nvCxnSpPr>
          <p:spPr>
            <a:xfrm>
              <a:off x="941476" y="4944954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線コネクタ 206">
              <a:extLst>
                <a:ext uri="{FF2B5EF4-FFF2-40B4-BE49-F238E27FC236}">
                  <a16:creationId xmlns:a16="http://schemas.microsoft.com/office/drawing/2014/main" id="{E7E1591F-1C3B-574E-A2D3-511421ED2521}"/>
                </a:ext>
              </a:extLst>
            </p:cNvPr>
            <p:cNvCxnSpPr>
              <a:cxnSpLocks/>
            </p:cNvCxnSpPr>
            <p:nvPr/>
          </p:nvCxnSpPr>
          <p:spPr>
            <a:xfrm>
              <a:off x="1236056" y="4944954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直線コネクタ 207">
              <a:extLst>
                <a:ext uri="{FF2B5EF4-FFF2-40B4-BE49-F238E27FC236}">
                  <a16:creationId xmlns:a16="http://schemas.microsoft.com/office/drawing/2014/main" id="{5E45B8A1-C802-6946-A459-F3A4D2C040DA}"/>
                </a:ext>
              </a:extLst>
            </p:cNvPr>
            <p:cNvCxnSpPr>
              <a:cxnSpLocks/>
            </p:cNvCxnSpPr>
            <p:nvPr/>
          </p:nvCxnSpPr>
          <p:spPr>
            <a:xfrm>
              <a:off x="1526581" y="4938775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直線コネクタ 208">
              <a:extLst>
                <a:ext uri="{FF2B5EF4-FFF2-40B4-BE49-F238E27FC236}">
                  <a16:creationId xmlns:a16="http://schemas.microsoft.com/office/drawing/2014/main" id="{2403AD23-6E1A-234B-8FF8-3360885192DA}"/>
                </a:ext>
              </a:extLst>
            </p:cNvPr>
            <p:cNvCxnSpPr>
              <a:cxnSpLocks/>
            </p:cNvCxnSpPr>
            <p:nvPr/>
          </p:nvCxnSpPr>
          <p:spPr>
            <a:xfrm>
              <a:off x="1693787" y="4938775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テキスト ボックス 209">
              <a:extLst>
                <a:ext uri="{FF2B5EF4-FFF2-40B4-BE49-F238E27FC236}">
                  <a16:creationId xmlns:a16="http://schemas.microsoft.com/office/drawing/2014/main" id="{8F7C2C63-CB22-F04A-81A3-1976769EF092}"/>
                </a:ext>
              </a:extLst>
            </p:cNvPr>
            <p:cNvSpPr txBox="1"/>
            <p:nvPr/>
          </p:nvSpPr>
          <p:spPr>
            <a:xfrm>
              <a:off x="834275" y="5008947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11" name="テキスト ボックス 210">
              <a:extLst>
                <a:ext uri="{FF2B5EF4-FFF2-40B4-BE49-F238E27FC236}">
                  <a16:creationId xmlns:a16="http://schemas.microsoft.com/office/drawing/2014/main" id="{D35F6BC9-CD06-C14A-B057-84EC302AF01F}"/>
                </a:ext>
              </a:extLst>
            </p:cNvPr>
            <p:cNvSpPr txBox="1"/>
            <p:nvPr/>
          </p:nvSpPr>
          <p:spPr>
            <a:xfrm>
              <a:off x="575755" y="5008947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12" name="テキスト ボックス 211">
              <a:extLst>
                <a:ext uri="{FF2B5EF4-FFF2-40B4-BE49-F238E27FC236}">
                  <a16:creationId xmlns:a16="http://schemas.microsoft.com/office/drawing/2014/main" id="{6EF64776-95B8-D14D-B5A4-D3284D403BF4}"/>
                </a:ext>
              </a:extLst>
            </p:cNvPr>
            <p:cNvSpPr txBox="1"/>
            <p:nvPr/>
          </p:nvSpPr>
          <p:spPr>
            <a:xfrm>
              <a:off x="1128129" y="5008947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13" name="テキスト ボックス 212">
              <a:extLst>
                <a:ext uri="{FF2B5EF4-FFF2-40B4-BE49-F238E27FC236}">
                  <a16:creationId xmlns:a16="http://schemas.microsoft.com/office/drawing/2014/main" id="{83180CDB-A967-5345-9B12-25D786DE4256}"/>
                </a:ext>
              </a:extLst>
            </p:cNvPr>
            <p:cNvSpPr txBox="1"/>
            <p:nvPr/>
          </p:nvSpPr>
          <p:spPr>
            <a:xfrm>
              <a:off x="1418182" y="5008947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14" name="テキスト ボックス 213">
              <a:extLst>
                <a:ext uri="{FF2B5EF4-FFF2-40B4-BE49-F238E27FC236}">
                  <a16:creationId xmlns:a16="http://schemas.microsoft.com/office/drawing/2014/main" id="{BBB277FD-7F03-AF42-9AE3-D9FF4FECFE13}"/>
                </a:ext>
              </a:extLst>
            </p:cNvPr>
            <p:cNvSpPr txBox="1"/>
            <p:nvPr/>
          </p:nvSpPr>
          <p:spPr>
            <a:xfrm>
              <a:off x="1589255" y="5008947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15" name="テキスト ボックス 214">
              <a:extLst>
                <a:ext uri="{FF2B5EF4-FFF2-40B4-BE49-F238E27FC236}">
                  <a16:creationId xmlns:a16="http://schemas.microsoft.com/office/drawing/2014/main" id="{4208E7BE-E459-1641-AADC-84099F383B21}"/>
                </a:ext>
              </a:extLst>
            </p:cNvPr>
            <p:cNvSpPr txBox="1"/>
            <p:nvPr/>
          </p:nvSpPr>
          <p:spPr>
            <a:xfrm>
              <a:off x="205162" y="4995208"/>
              <a:ext cx="28888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(Mb)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16" name="テキスト ボックス 215">
              <a:extLst>
                <a:ext uri="{FF2B5EF4-FFF2-40B4-BE49-F238E27FC236}">
                  <a16:creationId xmlns:a16="http://schemas.microsoft.com/office/drawing/2014/main" id="{43BE2825-BFB9-014B-84CF-C6E6C3B2F105}"/>
                </a:ext>
              </a:extLst>
            </p:cNvPr>
            <p:cNvSpPr txBox="1"/>
            <p:nvPr/>
          </p:nvSpPr>
          <p:spPr>
            <a:xfrm flipH="1">
              <a:off x="764372" y="3358574"/>
              <a:ext cx="601447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b="1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Inter-arm</a:t>
              </a:r>
              <a:endParaRPr lang="ja-JP" altLang="en-US" sz="800" b="1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grpSp>
          <p:nvGrpSpPr>
            <p:cNvPr id="219" name="グループ化 218">
              <a:extLst>
                <a:ext uri="{FF2B5EF4-FFF2-40B4-BE49-F238E27FC236}">
                  <a16:creationId xmlns:a16="http://schemas.microsoft.com/office/drawing/2014/main" id="{300022F6-0E73-9145-83C3-DA726FC0424B}"/>
                </a:ext>
              </a:extLst>
            </p:cNvPr>
            <p:cNvGrpSpPr/>
            <p:nvPr/>
          </p:nvGrpSpPr>
          <p:grpSpPr>
            <a:xfrm rot="16200000">
              <a:off x="938834" y="3582842"/>
              <a:ext cx="772703" cy="767413"/>
              <a:chOff x="5184970" y="3929864"/>
              <a:chExt cx="772703" cy="767413"/>
            </a:xfrm>
          </p:grpSpPr>
          <p:sp>
            <p:nvSpPr>
              <p:cNvPr id="220" name="正方形/長方形 219">
                <a:extLst>
                  <a:ext uri="{FF2B5EF4-FFF2-40B4-BE49-F238E27FC236}">
                    <a16:creationId xmlns:a16="http://schemas.microsoft.com/office/drawing/2014/main" id="{CD3529A8-FA74-654B-968A-3A711E2301C6}"/>
                  </a:ext>
                </a:extLst>
              </p:cNvPr>
              <p:cNvSpPr/>
              <p:nvPr/>
            </p:nvSpPr>
            <p:spPr>
              <a:xfrm rot="5400000">
                <a:off x="5639111" y="3905881"/>
                <a:ext cx="294579" cy="34254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1" name="正方形/長方形 220">
                <a:extLst>
                  <a:ext uri="{FF2B5EF4-FFF2-40B4-BE49-F238E27FC236}">
                    <a16:creationId xmlns:a16="http://schemas.microsoft.com/office/drawing/2014/main" id="{E269F241-BC7B-D04F-A907-66BADC4CB1D5}"/>
                  </a:ext>
                </a:extLst>
              </p:cNvPr>
              <p:cNvSpPr/>
              <p:nvPr/>
            </p:nvSpPr>
            <p:spPr>
              <a:xfrm rot="5400000">
                <a:off x="5162022" y="4386703"/>
                <a:ext cx="333522" cy="28762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7" name="正方形/長方形 226">
              <a:extLst>
                <a:ext uri="{FF2B5EF4-FFF2-40B4-BE49-F238E27FC236}">
                  <a16:creationId xmlns:a16="http://schemas.microsoft.com/office/drawing/2014/main" id="{F41CA772-6072-3049-8FDE-D0D4102CAE92}"/>
                </a:ext>
              </a:extLst>
            </p:cNvPr>
            <p:cNvSpPr/>
            <p:nvPr/>
          </p:nvSpPr>
          <p:spPr>
            <a:xfrm>
              <a:off x="551598" y="4858831"/>
              <a:ext cx="373953" cy="48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8" name="正方形/長方形 227">
              <a:extLst>
                <a:ext uri="{FF2B5EF4-FFF2-40B4-BE49-F238E27FC236}">
                  <a16:creationId xmlns:a16="http://schemas.microsoft.com/office/drawing/2014/main" id="{45C2D799-17F5-BF4C-9B0E-04ADD9EF7F4A}"/>
                </a:ext>
              </a:extLst>
            </p:cNvPr>
            <p:cNvSpPr/>
            <p:nvPr/>
          </p:nvSpPr>
          <p:spPr>
            <a:xfrm rot="16200000">
              <a:off x="223359" y="4529103"/>
              <a:ext cx="384222" cy="4571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29" name="図 228" descr="布, 座る が含まれている画像&#10;&#10;自動的に生成された説明">
              <a:extLst>
                <a:ext uri="{FF2B5EF4-FFF2-40B4-BE49-F238E27FC236}">
                  <a16:creationId xmlns:a16="http://schemas.microsoft.com/office/drawing/2014/main" id="{E220409E-2A3D-6040-8EAC-E87D16EC0F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174" b="64074"/>
            <a:stretch/>
          </p:blipFill>
          <p:spPr>
            <a:xfrm>
              <a:off x="2448762" y="3563939"/>
              <a:ext cx="1332874" cy="1336582"/>
            </a:xfrm>
            <a:prstGeom prst="rect">
              <a:avLst/>
            </a:prstGeom>
          </p:spPr>
        </p:pic>
        <p:sp>
          <p:nvSpPr>
            <p:cNvPr id="230" name="テキスト ボックス 229">
              <a:extLst>
                <a:ext uri="{FF2B5EF4-FFF2-40B4-BE49-F238E27FC236}">
                  <a16:creationId xmlns:a16="http://schemas.microsoft.com/office/drawing/2014/main" id="{82A16336-78F0-8544-BB9E-409C974B7D2C}"/>
                </a:ext>
              </a:extLst>
            </p:cNvPr>
            <p:cNvSpPr txBox="1"/>
            <p:nvPr/>
          </p:nvSpPr>
          <p:spPr>
            <a:xfrm rot="5400000">
              <a:off x="3810596" y="3880134"/>
              <a:ext cx="298278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Chr5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31" name="テキスト ボックス 230">
              <a:extLst>
                <a:ext uri="{FF2B5EF4-FFF2-40B4-BE49-F238E27FC236}">
                  <a16:creationId xmlns:a16="http://schemas.microsoft.com/office/drawing/2014/main" id="{4A10B5D4-7238-E247-BEAC-88E9BD59D9F7}"/>
                </a:ext>
              </a:extLst>
            </p:cNvPr>
            <p:cNvSpPr txBox="1"/>
            <p:nvPr/>
          </p:nvSpPr>
          <p:spPr>
            <a:xfrm rot="5400000">
              <a:off x="3810593" y="4554052"/>
              <a:ext cx="298278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Chr4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cxnSp>
          <p:nvCxnSpPr>
            <p:cNvPr id="232" name="直線コネクタ 231">
              <a:extLst>
                <a:ext uri="{FF2B5EF4-FFF2-40B4-BE49-F238E27FC236}">
                  <a16:creationId xmlns:a16="http://schemas.microsoft.com/office/drawing/2014/main" id="{9AFE5F04-1E6C-1F43-96A9-0EF5FBE50E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2037" y="3601209"/>
              <a:ext cx="0" cy="1299312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線コネクタ 232">
              <a:extLst>
                <a:ext uri="{FF2B5EF4-FFF2-40B4-BE49-F238E27FC236}">
                  <a16:creationId xmlns:a16="http://schemas.microsoft.com/office/drawing/2014/main" id="{0EB54261-C590-F040-8CFB-77822BC1BC0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2386342" y="4584563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線コネクタ 233">
              <a:extLst>
                <a:ext uri="{FF2B5EF4-FFF2-40B4-BE49-F238E27FC236}">
                  <a16:creationId xmlns:a16="http://schemas.microsoft.com/office/drawing/2014/main" id="{DF53CA69-677E-974D-A02B-C51B0B39051D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2386342" y="4327824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直線コネクタ 234">
              <a:extLst>
                <a:ext uri="{FF2B5EF4-FFF2-40B4-BE49-F238E27FC236}">
                  <a16:creationId xmlns:a16="http://schemas.microsoft.com/office/drawing/2014/main" id="{6928085C-DC99-E04B-A909-88D0E211E870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2386342" y="4033246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直線コネクタ 235">
              <a:extLst>
                <a:ext uri="{FF2B5EF4-FFF2-40B4-BE49-F238E27FC236}">
                  <a16:creationId xmlns:a16="http://schemas.microsoft.com/office/drawing/2014/main" id="{2F840B7A-1BCC-6B47-8B71-00F97BF11C88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2392522" y="3742720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直線コネクタ 236">
              <a:extLst>
                <a:ext uri="{FF2B5EF4-FFF2-40B4-BE49-F238E27FC236}">
                  <a16:creationId xmlns:a16="http://schemas.microsoft.com/office/drawing/2014/main" id="{EEB48C7E-2CDB-624B-8361-A0E3D5D7B7E7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2392522" y="3575515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テキスト ボックス 237">
              <a:extLst>
                <a:ext uri="{FF2B5EF4-FFF2-40B4-BE49-F238E27FC236}">
                  <a16:creationId xmlns:a16="http://schemas.microsoft.com/office/drawing/2014/main" id="{40C53F92-4C60-A14E-8EDC-FA95B7021B2B}"/>
                </a:ext>
              </a:extLst>
            </p:cNvPr>
            <p:cNvSpPr txBox="1"/>
            <p:nvPr/>
          </p:nvSpPr>
          <p:spPr>
            <a:xfrm flipH="1">
              <a:off x="2160363" y="4274875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39" name="テキスト ボックス 238">
              <a:extLst>
                <a:ext uri="{FF2B5EF4-FFF2-40B4-BE49-F238E27FC236}">
                  <a16:creationId xmlns:a16="http://schemas.microsoft.com/office/drawing/2014/main" id="{B055068D-7546-8A49-A96B-F1136137DA7C}"/>
                </a:ext>
              </a:extLst>
            </p:cNvPr>
            <p:cNvSpPr txBox="1"/>
            <p:nvPr/>
          </p:nvSpPr>
          <p:spPr>
            <a:xfrm flipH="1">
              <a:off x="2160363" y="4523238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40" name="テキスト ボックス 239">
              <a:extLst>
                <a:ext uri="{FF2B5EF4-FFF2-40B4-BE49-F238E27FC236}">
                  <a16:creationId xmlns:a16="http://schemas.microsoft.com/office/drawing/2014/main" id="{31A9BD63-4C08-C346-B47F-5BF06952BD78}"/>
                </a:ext>
              </a:extLst>
            </p:cNvPr>
            <p:cNvSpPr txBox="1"/>
            <p:nvPr/>
          </p:nvSpPr>
          <p:spPr>
            <a:xfrm flipH="1">
              <a:off x="2160363" y="3973377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41" name="テキスト ボックス 240">
              <a:extLst>
                <a:ext uri="{FF2B5EF4-FFF2-40B4-BE49-F238E27FC236}">
                  <a16:creationId xmlns:a16="http://schemas.microsoft.com/office/drawing/2014/main" id="{76F42059-5586-434A-A953-EBFED821DD5B}"/>
                </a:ext>
              </a:extLst>
            </p:cNvPr>
            <p:cNvSpPr txBox="1"/>
            <p:nvPr/>
          </p:nvSpPr>
          <p:spPr>
            <a:xfrm flipH="1">
              <a:off x="2160363" y="3703279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42" name="テキスト ボックス 241">
              <a:extLst>
                <a:ext uri="{FF2B5EF4-FFF2-40B4-BE49-F238E27FC236}">
                  <a16:creationId xmlns:a16="http://schemas.microsoft.com/office/drawing/2014/main" id="{822E593E-3B47-7F46-96EF-26087E9F6B64}"/>
                </a:ext>
              </a:extLst>
            </p:cNvPr>
            <p:cNvSpPr txBox="1"/>
            <p:nvPr/>
          </p:nvSpPr>
          <p:spPr>
            <a:xfrm flipH="1">
              <a:off x="2160363" y="3523695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43" name="テキスト ボックス 242">
              <a:extLst>
                <a:ext uri="{FF2B5EF4-FFF2-40B4-BE49-F238E27FC236}">
                  <a16:creationId xmlns:a16="http://schemas.microsoft.com/office/drawing/2014/main" id="{04A2027D-C495-B64C-9392-A3AFE99D8143}"/>
                </a:ext>
              </a:extLst>
            </p:cNvPr>
            <p:cNvSpPr txBox="1"/>
            <p:nvPr/>
          </p:nvSpPr>
          <p:spPr>
            <a:xfrm flipH="1">
              <a:off x="2148803" y="4853395"/>
              <a:ext cx="28888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(Mb)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44" name="角丸四角形 57">
              <a:extLst>
                <a:ext uri="{FF2B5EF4-FFF2-40B4-BE49-F238E27FC236}">
                  <a16:creationId xmlns:a16="http://schemas.microsoft.com/office/drawing/2014/main" id="{49668CD8-1BA0-0C47-A89B-94C7739216E9}"/>
                </a:ext>
              </a:extLst>
            </p:cNvPr>
            <p:cNvSpPr/>
            <p:nvPr/>
          </p:nvSpPr>
          <p:spPr>
            <a:xfrm>
              <a:off x="3821702" y="3567527"/>
              <a:ext cx="54289" cy="779037"/>
            </a:xfrm>
            <a:prstGeom prst="roundRect">
              <a:avLst/>
            </a:prstGeom>
            <a:solidFill>
              <a:srgbClr val="D9DC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45" name="角丸四角形 58">
              <a:extLst>
                <a:ext uri="{FF2B5EF4-FFF2-40B4-BE49-F238E27FC236}">
                  <a16:creationId xmlns:a16="http://schemas.microsoft.com/office/drawing/2014/main" id="{E3F33002-5F07-244C-9B05-6B641BC202C3}"/>
                </a:ext>
              </a:extLst>
            </p:cNvPr>
            <p:cNvSpPr/>
            <p:nvPr/>
          </p:nvSpPr>
          <p:spPr>
            <a:xfrm>
              <a:off x="3821702" y="3912155"/>
              <a:ext cx="54289" cy="132290"/>
            </a:xfrm>
            <a:prstGeom prst="roundRect">
              <a:avLst/>
            </a:prstGeom>
            <a:solidFill>
              <a:srgbClr val="8F6E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46" name="角丸四角形 59">
              <a:extLst>
                <a:ext uri="{FF2B5EF4-FFF2-40B4-BE49-F238E27FC236}">
                  <a16:creationId xmlns:a16="http://schemas.microsoft.com/office/drawing/2014/main" id="{DC97D46A-B665-3B49-833A-DCEB5B822288}"/>
                </a:ext>
              </a:extLst>
            </p:cNvPr>
            <p:cNvSpPr/>
            <p:nvPr/>
          </p:nvSpPr>
          <p:spPr>
            <a:xfrm>
              <a:off x="3821702" y="3990405"/>
              <a:ext cx="54289" cy="29397"/>
            </a:xfrm>
            <a:prstGeom prst="roundRect">
              <a:avLst/>
            </a:prstGeom>
            <a:solidFill>
              <a:srgbClr val="00000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47" name="角丸四角形 54">
              <a:extLst>
                <a:ext uri="{FF2B5EF4-FFF2-40B4-BE49-F238E27FC236}">
                  <a16:creationId xmlns:a16="http://schemas.microsoft.com/office/drawing/2014/main" id="{4A11C847-4138-0347-892A-79B0B0DC7859}"/>
                </a:ext>
              </a:extLst>
            </p:cNvPr>
            <p:cNvSpPr/>
            <p:nvPr/>
          </p:nvSpPr>
          <p:spPr>
            <a:xfrm>
              <a:off x="3821702" y="4351910"/>
              <a:ext cx="54289" cy="536994"/>
            </a:xfrm>
            <a:prstGeom prst="roundRect">
              <a:avLst/>
            </a:prstGeom>
            <a:solidFill>
              <a:srgbClr val="D9DC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48" name="角丸四角形 55">
              <a:extLst>
                <a:ext uri="{FF2B5EF4-FFF2-40B4-BE49-F238E27FC236}">
                  <a16:creationId xmlns:a16="http://schemas.microsoft.com/office/drawing/2014/main" id="{FE96023F-8CE1-674C-8B09-55A985A2DEAC}"/>
                </a:ext>
              </a:extLst>
            </p:cNvPr>
            <p:cNvSpPr/>
            <p:nvPr/>
          </p:nvSpPr>
          <p:spPr>
            <a:xfrm>
              <a:off x="3821702" y="4731034"/>
              <a:ext cx="54289" cy="88192"/>
            </a:xfrm>
            <a:prstGeom prst="roundRect">
              <a:avLst/>
            </a:prstGeom>
            <a:solidFill>
              <a:srgbClr val="8F6E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49" name="角丸四角形 56">
              <a:extLst>
                <a:ext uri="{FF2B5EF4-FFF2-40B4-BE49-F238E27FC236}">
                  <a16:creationId xmlns:a16="http://schemas.microsoft.com/office/drawing/2014/main" id="{1FBBCC35-79C1-EA4E-A911-5B551A8AC97B}"/>
                </a:ext>
              </a:extLst>
            </p:cNvPr>
            <p:cNvSpPr/>
            <p:nvPr/>
          </p:nvSpPr>
          <p:spPr>
            <a:xfrm>
              <a:off x="3821702" y="4768194"/>
              <a:ext cx="54289" cy="29397"/>
            </a:xfrm>
            <a:prstGeom prst="roundRect">
              <a:avLst/>
            </a:prstGeom>
            <a:solidFill>
              <a:srgbClr val="00000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cxnSp>
          <p:nvCxnSpPr>
            <p:cNvPr id="250" name="直線コネクタ 249">
              <a:extLst>
                <a:ext uri="{FF2B5EF4-FFF2-40B4-BE49-F238E27FC236}">
                  <a16:creationId xmlns:a16="http://schemas.microsoft.com/office/drawing/2014/main" id="{86CC6B29-EBC9-674B-BEA8-307F9664425B}"/>
                </a:ext>
              </a:extLst>
            </p:cNvPr>
            <p:cNvCxnSpPr>
              <a:cxnSpLocks/>
            </p:cNvCxnSpPr>
            <p:nvPr/>
          </p:nvCxnSpPr>
          <p:spPr>
            <a:xfrm>
              <a:off x="2448762" y="4938619"/>
              <a:ext cx="1304517" cy="0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直線コネクタ 250">
              <a:extLst>
                <a:ext uri="{FF2B5EF4-FFF2-40B4-BE49-F238E27FC236}">
                  <a16:creationId xmlns:a16="http://schemas.microsoft.com/office/drawing/2014/main" id="{51DE0873-BB4C-1647-A737-62BD723997B6}"/>
                </a:ext>
              </a:extLst>
            </p:cNvPr>
            <p:cNvCxnSpPr>
              <a:cxnSpLocks/>
            </p:cNvCxnSpPr>
            <p:nvPr/>
          </p:nvCxnSpPr>
          <p:spPr>
            <a:xfrm>
              <a:off x="2744229" y="4938619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直線コネクタ 251">
              <a:extLst>
                <a:ext uri="{FF2B5EF4-FFF2-40B4-BE49-F238E27FC236}">
                  <a16:creationId xmlns:a16="http://schemas.microsoft.com/office/drawing/2014/main" id="{3344215B-B6F8-BE44-A2BE-86C37308BC8D}"/>
                </a:ext>
              </a:extLst>
            </p:cNvPr>
            <p:cNvCxnSpPr>
              <a:cxnSpLocks/>
            </p:cNvCxnSpPr>
            <p:nvPr/>
          </p:nvCxnSpPr>
          <p:spPr>
            <a:xfrm>
              <a:off x="3000968" y="4938619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直線コネクタ 252">
              <a:extLst>
                <a:ext uri="{FF2B5EF4-FFF2-40B4-BE49-F238E27FC236}">
                  <a16:creationId xmlns:a16="http://schemas.microsoft.com/office/drawing/2014/main" id="{23925033-5120-C742-A872-D0ADCFD3AE87}"/>
                </a:ext>
              </a:extLst>
            </p:cNvPr>
            <p:cNvCxnSpPr>
              <a:cxnSpLocks/>
            </p:cNvCxnSpPr>
            <p:nvPr/>
          </p:nvCxnSpPr>
          <p:spPr>
            <a:xfrm>
              <a:off x="3295548" y="4938619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直線コネクタ 253">
              <a:extLst>
                <a:ext uri="{FF2B5EF4-FFF2-40B4-BE49-F238E27FC236}">
                  <a16:creationId xmlns:a16="http://schemas.microsoft.com/office/drawing/2014/main" id="{A38CFAC9-0157-9C44-89CD-B2AF37DD97F3}"/>
                </a:ext>
              </a:extLst>
            </p:cNvPr>
            <p:cNvCxnSpPr>
              <a:cxnSpLocks/>
            </p:cNvCxnSpPr>
            <p:nvPr/>
          </p:nvCxnSpPr>
          <p:spPr>
            <a:xfrm>
              <a:off x="3586073" y="4932440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直線コネクタ 254">
              <a:extLst>
                <a:ext uri="{FF2B5EF4-FFF2-40B4-BE49-F238E27FC236}">
                  <a16:creationId xmlns:a16="http://schemas.microsoft.com/office/drawing/2014/main" id="{4C88AB92-4406-F246-BCF4-B87562DE1727}"/>
                </a:ext>
              </a:extLst>
            </p:cNvPr>
            <p:cNvCxnSpPr>
              <a:cxnSpLocks/>
            </p:cNvCxnSpPr>
            <p:nvPr/>
          </p:nvCxnSpPr>
          <p:spPr>
            <a:xfrm>
              <a:off x="3753279" y="4932440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テキスト ボックス 255">
              <a:extLst>
                <a:ext uri="{FF2B5EF4-FFF2-40B4-BE49-F238E27FC236}">
                  <a16:creationId xmlns:a16="http://schemas.microsoft.com/office/drawing/2014/main" id="{25480F73-E03B-DA4A-B37C-A4B27D87A1B6}"/>
                </a:ext>
              </a:extLst>
            </p:cNvPr>
            <p:cNvSpPr txBox="1"/>
            <p:nvPr/>
          </p:nvSpPr>
          <p:spPr>
            <a:xfrm>
              <a:off x="2893767" y="5002612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57" name="テキスト ボックス 256">
              <a:extLst>
                <a:ext uri="{FF2B5EF4-FFF2-40B4-BE49-F238E27FC236}">
                  <a16:creationId xmlns:a16="http://schemas.microsoft.com/office/drawing/2014/main" id="{63A21379-360F-DF49-9C17-2B3420AF4CB8}"/>
                </a:ext>
              </a:extLst>
            </p:cNvPr>
            <p:cNvSpPr txBox="1"/>
            <p:nvPr/>
          </p:nvSpPr>
          <p:spPr>
            <a:xfrm>
              <a:off x="2635247" y="5002612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58" name="テキスト ボックス 257">
              <a:extLst>
                <a:ext uri="{FF2B5EF4-FFF2-40B4-BE49-F238E27FC236}">
                  <a16:creationId xmlns:a16="http://schemas.microsoft.com/office/drawing/2014/main" id="{E958539B-FF3E-6541-B2C6-725A30661564}"/>
                </a:ext>
              </a:extLst>
            </p:cNvPr>
            <p:cNvSpPr txBox="1"/>
            <p:nvPr/>
          </p:nvSpPr>
          <p:spPr>
            <a:xfrm>
              <a:off x="3187621" y="5002612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59" name="テキスト ボックス 258">
              <a:extLst>
                <a:ext uri="{FF2B5EF4-FFF2-40B4-BE49-F238E27FC236}">
                  <a16:creationId xmlns:a16="http://schemas.microsoft.com/office/drawing/2014/main" id="{8A47F94E-769B-B34B-B794-94978C11F9F3}"/>
                </a:ext>
              </a:extLst>
            </p:cNvPr>
            <p:cNvSpPr txBox="1"/>
            <p:nvPr/>
          </p:nvSpPr>
          <p:spPr>
            <a:xfrm>
              <a:off x="3477674" y="5002612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60" name="テキスト ボックス 259">
              <a:extLst>
                <a:ext uri="{FF2B5EF4-FFF2-40B4-BE49-F238E27FC236}">
                  <a16:creationId xmlns:a16="http://schemas.microsoft.com/office/drawing/2014/main" id="{349C83DA-2171-9B46-BFFB-8F4F23272D1C}"/>
                </a:ext>
              </a:extLst>
            </p:cNvPr>
            <p:cNvSpPr txBox="1"/>
            <p:nvPr/>
          </p:nvSpPr>
          <p:spPr>
            <a:xfrm>
              <a:off x="3648747" y="5002612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61" name="テキスト ボックス 260">
              <a:extLst>
                <a:ext uri="{FF2B5EF4-FFF2-40B4-BE49-F238E27FC236}">
                  <a16:creationId xmlns:a16="http://schemas.microsoft.com/office/drawing/2014/main" id="{65B4A571-60F0-0148-8CDE-0729382540D1}"/>
                </a:ext>
              </a:extLst>
            </p:cNvPr>
            <p:cNvSpPr txBox="1"/>
            <p:nvPr/>
          </p:nvSpPr>
          <p:spPr>
            <a:xfrm>
              <a:off x="2264654" y="4988873"/>
              <a:ext cx="28888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(Mb)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62" name="テキスト ボックス 261">
              <a:extLst>
                <a:ext uri="{FF2B5EF4-FFF2-40B4-BE49-F238E27FC236}">
                  <a16:creationId xmlns:a16="http://schemas.microsoft.com/office/drawing/2014/main" id="{9481AC8C-0605-FD4A-B251-6FD6FF8404BD}"/>
                </a:ext>
              </a:extLst>
            </p:cNvPr>
            <p:cNvSpPr txBox="1"/>
            <p:nvPr/>
          </p:nvSpPr>
          <p:spPr>
            <a:xfrm flipH="1">
              <a:off x="2542538" y="3352239"/>
              <a:ext cx="1164101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b="1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Pericentromere-arm</a:t>
              </a:r>
              <a:endParaRPr lang="ja-JP" altLang="en-US" sz="800" b="1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grpSp>
          <p:nvGrpSpPr>
            <p:cNvPr id="263" name="グループ化 262">
              <a:extLst>
                <a:ext uri="{FF2B5EF4-FFF2-40B4-BE49-F238E27FC236}">
                  <a16:creationId xmlns:a16="http://schemas.microsoft.com/office/drawing/2014/main" id="{388E89D0-E663-C64B-BC4C-426C6283831E}"/>
                </a:ext>
              </a:extLst>
            </p:cNvPr>
            <p:cNvGrpSpPr/>
            <p:nvPr/>
          </p:nvGrpSpPr>
          <p:grpSpPr>
            <a:xfrm rot="16200000">
              <a:off x="3281819" y="3559122"/>
              <a:ext cx="485075" cy="514561"/>
              <a:chOff x="5472597" y="4195967"/>
              <a:chExt cx="485075" cy="514561"/>
            </a:xfrm>
          </p:grpSpPr>
          <p:sp>
            <p:nvSpPr>
              <p:cNvPr id="264" name="正方形/長方形 263">
                <a:extLst>
                  <a:ext uri="{FF2B5EF4-FFF2-40B4-BE49-F238E27FC236}">
                    <a16:creationId xmlns:a16="http://schemas.microsoft.com/office/drawing/2014/main" id="{0E545968-A545-B148-B27A-AF34F12D7364}"/>
                  </a:ext>
                </a:extLst>
              </p:cNvPr>
              <p:cNvSpPr/>
              <p:nvPr/>
            </p:nvSpPr>
            <p:spPr>
              <a:xfrm rot="5400000">
                <a:off x="5708367" y="4102727"/>
                <a:ext cx="156065" cy="34254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5" name="正方形/長方形 264">
                <a:extLst>
                  <a:ext uri="{FF2B5EF4-FFF2-40B4-BE49-F238E27FC236}">
                    <a16:creationId xmlns:a16="http://schemas.microsoft.com/office/drawing/2014/main" id="{A9FD59AF-C974-6E4D-8DFB-7BBBBC7A6CCB}"/>
                  </a:ext>
                </a:extLst>
              </p:cNvPr>
              <p:cNvSpPr/>
              <p:nvPr/>
            </p:nvSpPr>
            <p:spPr>
              <a:xfrm rot="5400000">
                <a:off x="5363529" y="4457272"/>
                <a:ext cx="362324" cy="14418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67" name="正方形/長方形 266">
              <a:extLst>
                <a:ext uri="{FF2B5EF4-FFF2-40B4-BE49-F238E27FC236}">
                  <a16:creationId xmlns:a16="http://schemas.microsoft.com/office/drawing/2014/main" id="{65B87D98-1C6B-5944-ADDC-860571AAC2DF}"/>
                </a:ext>
              </a:extLst>
            </p:cNvPr>
            <p:cNvSpPr/>
            <p:nvPr/>
          </p:nvSpPr>
          <p:spPr>
            <a:xfrm rot="16200000">
              <a:off x="2390750" y="4473801"/>
              <a:ext cx="355258" cy="1337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3" name="正方形/長方形 272">
              <a:extLst>
                <a:ext uri="{FF2B5EF4-FFF2-40B4-BE49-F238E27FC236}">
                  <a16:creationId xmlns:a16="http://schemas.microsoft.com/office/drawing/2014/main" id="{7AA6E677-437F-8646-B882-FF229D5C357B}"/>
                </a:ext>
              </a:extLst>
            </p:cNvPr>
            <p:cNvSpPr/>
            <p:nvPr/>
          </p:nvSpPr>
          <p:spPr>
            <a:xfrm rot="16200000" flipH="1">
              <a:off x="3075993" y="3859670"/>
              <a:ext cx="136633" cy="29283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4" name="正方形/長方形 273">
              <a:extLst>
                <a:ext uri="{FF2B5EF4-FFF2-40B4-BE49-F238E27FC236}">
                  <a16:creationId xmlns:a16="http://schemas.microsoft.com/office/drawing/2014/main" id="{18B3AD71-DF56-4246-8FE0-18FB8673A2F2}"/>
                </a:ext>
              </a:extLst>
            </p:cNvPr>
            <p:cNvSpPr/>
            <p:nvPr/>
          </p:nvSpPr>
          <p:spPr>
            <a:xfrm rot="16200000" flipH="1">
              <a:off x="3222749" y="4137138"/>
              <a:ext cx="275986" cy="14286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5" name="正方形/長方形 274">
              <a:extLst>
                <a:ext uri="{FF2B5EF4-FFF2-40B4-BE49-F238E27FC236}">
                  <a16:creationId xmlns:a16="http://schemas.microsoft.com/office/drawing/2014/main" id="{2C98DBBB-CA79-BF43-9278-F4895EA1B301}"/>
                </a:ext>
              </a:extLst>
            </p:cNvPr>
            <p:cNvSpPr/>
            <p:nvPr/>
          </p:nvSpPr>
          <p:spPr>
            <a:xfrm>
              <a:off x="2634890" y="4718300"/>
              <a:ext cx="355258" cy="1337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6" name="正方形/長方形 275">
              <a:extLst>
                <a:ext uri="{FF2B5EF4-FFF2-40B4-BE49-F238E27FC236}">
                  <a16:creationId xmlns:a16="http://schemas.microsoft.com/office/drawing/2014/main" id="{976D4254-D33D-AB42-9BFB-A4C4607591D5}"/>
                </a:ext>
              </a:extLst>
            </p:cNvPr>
            <p:cNvSpPr/>
            <p:nvPr/>
          </p:nvSpPr>
          <p:spPr>
            <a:xfrm rot="16200000">
              <a:off x="2413231" y="4771974"/>
              <a:ext cx="122885" cy="5367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7" name="正方形/長方形 276">
              <a:extLst>
                <a:ext uri="{FF2B5EF4-FFF2-40B4-BE49-F238E27FC236}">
                  <a16:creationId xmlns:a16="http://schemas.microsoft.com/office/drawing/2014/main" id="{DF0D0D2B-EF27-D743-B588-FFED1BEEEB88}"/>
                </a:ext>
              </a:extLst>
            </p:cNvPr>
            <p:cNvSpPr/>
            <p:nvPr/>
          </p:nvSpPr>
          <p:spPr>
            <a:xfrm>
              <a:off x="2503633" y="4846847"/>
              <a:ext cx="122885" cy="5367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8" name="正方形/長方形 277">
              <a:extLst>
                <a:ext uri="{FF2B5EF4-FFF2-40B4-BE49-F238E27FC236}">
                  <a16:creationId xmlns:a16="http://schemas.microsoft.com/office/drawing/2014/main" id="{BEC302E2-1F67-5447-9721-7AAD18257A22}"/>
                </a:ext>
              </a:extLst>
            </p:cNvPr>
            <p:cNvSpPr/>
            <p:nvPr/>
          </p:nvSpPr>
          <p:spPr>
            <a:xfrm>
              <a:off x="2477493" y="3564380"/>
              <a:ext cx="154800" cy="313717"/>
            </a:xfrm>
            <a:prstGeom prst="rect">
              <a:avLst/>
            </a:prstGeom>
            <a:noFill/>
            <a:ln>
              <a:solidFill>
                <a:srgbClr val="00804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9" name="正方形/長方形 278">
              <a:extLst>
                <a:ext uri="{FF2B5EF4-FFF2-40B4-BE49-F238E27FC236}">
                  <a16:creationId xmlns:a16="http://schemas.microsoft.com/office/drawing/2014/main" id="{6F0C665A-B123-FA45-984C-69E3A424FD30}"/>
                </a:ext>
              </a:extLst>
            </p:cNvPr>
            <p:cNvSpPr/>
            <p:nvPr/>
          </p:nvSpPr>
          <p:spPr>
            <a:xfrm rot="5400000">
              <a:off x="2728340" y="3821823"/>
              <a:ext cx="156065" cy="338418"/>
            </a:xfrm>
            <a:prstGeom prst="rect">
              <a:avLst/>
            </a:prstGeom>
            <a:noFill/>
            <a:ln>
              <a:solidFill>
                <a:srgbClr val="00804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0" name="正方形/長方形 279">
              <a:extLst>
                <a:ext uri="{FF2B5EF4-FFF2-40B4-BE49-F238E27FC236}">
                  <a16:creationId xmlns:a16="http://schemas.microsoft.com/office/drawing/2014/main" id="{833F83AA-50EF-3340-9220-78A0884A53F8}"/>
                </a:ext>
              </a:extLst>
            </p:cNvPr>
            <p:cNvSpPr/>
            <p:nvPr/>
          </p:nvSpPr>
          <p:spPr>
            <a:xfrm>
              <a:off x="2482151" y="4077520"/>
              <a:ext cx="156065" cy="275987"/>
            </a:xfrm>
            <a:prstGeom prst="rect">
              <a:avLst/>
            </a:prstGeom>
            <a:noFill/>
            <a:ln>
              <a:solidFill>
                <a:srgbClr val="00804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1" name="正方形/長方形 280">
              <a:extLst>
                <a:ext uri="{FF2B5EF4-FFF2-40B4-BE49-F238E27FC236}">
                  <a16:creationId xmlns:a16="http://schemas.microsoft.com/office/drawing/2014/main" id="{785D85CF-CE8D-FB44-B154-A7F308F62A50}"/>
                </a:ext>
              </a:extLst>
            </p:cNvPr>
            <p:cNvSpPr/>
            <p:nvPr/>
          </p:nvSpPr>
          <p:spPr>
            <a:xfrm rot="16200000">
              <a:off x="2389308" y="3978396"/>
              <a:ext cx="156065" cy="36000"/>
            </a:xfrm>
            <a:prstGeom prst="rect">
              <a:avLst/>
            </a:prstGeom>
            <a:noFill/>
            <a:ln>
              <a:solidFill>
                <a:srgbClr val="00804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86" name="グループ化 285">
              <a:extLst>
                <a:ext uri="{FF2B5EF4-FFF2-40B4-BE49-F238E27FC236}">
                  <a16:creationId xmlns:a16="http://schemas.microsoft.com/office/drawing/2014/main" id="{0CA6CF57-6292-B84A-937D-A1D520AC822D}"/>
                </a:ext>
              </a:extLst>
            </p:cNvPr>
            <p:cNvGrpSpPr/>
            <p:nvPr/>
          </p:nvGrpSpPr>
          <p:grpSpPr>
            <a:xfrm rot="5400000" flipH="1">
              <a:off x="3127941" y="4239242"/>
              <a:ext cx="526241" cy="789127"/>
              <a:chOff x="2601741" y="5119880"/>
              <a:chExt cx="526241" cy="789127"/>
            </a:xfrm>
          </p:grpSpPr>
          <p:sp>
            <p:nvSpPr>
              <p:cNvPr id="282" name="正方形/長方形 281">
                <a:extLst>
                  <a:ext uri="{FF2B5EF4-FFF2-40B4-BE49-F238E27FC236}">
                    <a16:creationId xmlns:a16="http://schemas.microsoft.com/office/drawing/2014/main" id="{0229BC0B-635C-C94B-9203-CD7A841C3444}"/>
                  </a:ext>
                </a:extLst>
              </p:cNvPr>
              <p:cNvSpPr/>
              <p:nvPr/>
            </p:nvSpPr>
            <p:spPr>
              <a:xfrm>
                <a:off x="2629893" y="5119880"/>
                <a:ext cx="154800" cy="313717"/>
              </a:xfrm>
              <a:prstGeom prst="rect">
                <a:avLst/>
              </a:prstGeom>
              <a:noFill/>
              <a:ln>
                <a:solidFill>
                  <a:srgbClr val="00804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3" name="正方形/長方形 282">
                <a:extLst>
                  <a:ext uri="{FF2B5EF4-FFF2-40B4-BE49-F238E27FC236}">
                    <a16:creationId xmlns:a16="http://schemas.microsoft.com/office/drawing/2014/main" id="{DAF85ABC-E5E9-8644-8030-9C83E8067D60}"/>
                  </a:ext>
                </a:extLst>
              </p:cNvPr>
              <p:cNvSpPr/>
              <p:nvPr/>
            </p:nvSpPr>
            <p:spPr>
              <a:xfrm rot="5400000">
                <a:off x="2880740" y="5377323"/>
                <a:ext cx="156065" cy="338418"/>
              </a:xfrm>
              <a:prstGeom prst="rect">
                <a:avLst/>
              </a:prstGeom>
              <a:noFill/>
              <a:ln>
                <a:solidFill>
                  <a:srgbClr val="00804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4" name="正方形/長方形 283">
                <a:extLst>
                  <a:ext uri="{FF2B5EF4-FFF2-40B4-BE49-F238E27FC236}">
                    <a16:creationId xmlns:a16="http://schemas.microsoft.com/office/drawing/2014/main" id="{CC9B5D2A-57C6-E541-B3B5-4BACE5AC2AFA}"/>
                  </a:ext>
                </a:extLst>
              </p:cNvPr>
              <p:cNvSpPr/>
              <p:nvPr/>
            </p:nvSpPr>
            <p:spPr>
              <a:xfrm>
                <a:off x="2634551" y="5633020"/>
                <a:ext cx="156065" cy="275987"/>
              </a:xfrm>
              <a:prstGeom prst="rect">
                <a:avLst/>
              </a:prstGeom>
              <a:noFill/>
              <a:ln>
                <a:solidFill>
                  <a:srgbClr val="00804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5" name="正方形/長方形 284">
                <a:extLst>
                  <a:ext uri="{FF2B5EF4-FFF2-40B4-BE49-F238E27FC236}">
                    <a16:creationId xmlns:a16="http://schemas.microsoft.com/office/drawing/2014/main" id="{1F518185-2F7D-5244-AB03-85BCDE2DEB24}"/>
                  </a:ext>
                </a:extLst>
              </p:cNvPr>
              <p:cNvSpPr/>
              <p:nvPr/>
            </p:nvSpPr>
            <p:spPr>
              <a:xfrm rot="16200000">
                <a:off x="2541708" y="5533896"/>
                <a:ext cx="156065" cy="36000"/>
              </a:xfrm>
              <a:prstGeom prst="rect">
                <a:avLst/>
              </a:prstGeom>
              <a:noFill/>
              <a:ln>
                <a:solidFill>
                  <a:srgbClr val="00804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87" name="正方形/長方形 286">
              <a:extLst>
                <a:ext uri="{FF2B5EF4-FFF2-40B4-BE49-F238E27FC236}">
                  <a16:creationId xmlns:a16="http://schemas.microsoft.com/office/drawing/2014/main" id="{FA6EAB93-E286-874A-8B6F-FFB0766F24AB}"/>
                </a:ext>
              </a:extLst>
            </p:cNvPr>
            <p:cNvSpPr/>
            <p:nvPr/>
          </p:nvSpPr>
          <p:spPr>
            <a:xfrm flipH="1">
              <a:off x="2742182" y="5211543"/>
              <a:ext cx="95478" cy="881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9" name="テキスト ボックス 288">
              <a:extLst>
                <a:ext uri="{FF2B5EF4-FFF2-40B4-BE49-F238E27FC236}">
                  <a16:creationId xmlns:a16="http://schemas.microsoft.com/office/drawing/2014/main" id="{A985F2EB-BD1A-1944-8A5D-0C54879ED77E}"/>
                </a:ext>
              </a:extLst>
            </p:cNvPr>
            <p:cNvSpPr txBox="1"/>
            <p:nvPr/>
          </p:nvSpPr>
          <p:spPr>
            <a:xfrm flipH="1">
              <a:off x="2797956" y="5138115"/>
              <a:ext cx="784189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Cis-interaction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90" name="正方形/長方形 289">
              <a:extLst>
                <a:ext uri="{FF2B5EF4-FFF2-40B4-BE49-F238E27FC236}">
                  <a16:creationId xmlns:a16="http://schemas.microsoft.com/office/drawing/2014/main" id="{207F60F0-11E2-A74E-A279-139E2B74D073}"/>
                </a:ext>
              </a:extLst>
            </p:cNvPr>
            <p:cNvSpPr/>
            <p:nvPr/>
          </p:nvSpPr>
          <p:spPr>
            <a:xfrm flipH="1">
              <a:off x="2741894" y="5374456"/>
              <a:ext cx="95478" cy="88193"/>
            </a:xfrm>
            <a:prstGeom prst="rect">
              <a:avLst/>
            </a:prstGeom>
            <a:noFill/>
            <a:ln>
              <a:solidFill>
                <a:srgbClr val="00804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1" name="テキスト ボックス 290">
              <a:extLst>
                <a:ext uri="{FF2B5EF4-FFF2-40B4-BE49-F238E27FC236}">
                  <a16:creationId xmlns:a16="http://schemas.microsoft.com/office/drawing/2014/main" id="{78FF32BF-BBD7-2741-814B-794E90E67B6C}"/>
                </a:ext>
              </a:extLst>
            </p:cNvPr>
            <p:cNvSpPr txBox="1"/>
            <p:nvPr/>
          </p:nvSpPr>
          <p:spPr>
            <a:xfrm flipH="1">
              <a:off x="2790760" y="5301028"/>
              <a:ext cx="1008609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Trans-interaction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pic>
          <p:nvPicPr>
            <p:cNvPr id="292" name="図 291" descr="布, 座る が含まれている画像&#10;&#10;自動的に生成された説明">
              <a:extLst>
                <a:ext uri="{FF2B5EF4-FFF2-40B4-BE49-F238E27FC236}">
                  <a16:creationId xmlns:a16="http://schemas.microsoft.com/office/drawing/2014/main" id="{2C0B7671-9AA8-D542-93EB-F8D25ED835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174" b="64074"/>
            <a:stretch/>
          </p:blipFill>
          <p:spPr>
            <a:xfrm>
              <a:off x="4508713" y="3563356"/>
              <a:ext cx="1332874" cy="1336582"/>
            </a:xfrm>
            <a:prstGeom prst="rect">
              <a:avLst/>
            </a:prstGeom>
          </p:spPr>
        </p:pic>
        <p:sp>
          <p:nvSpPr>
            <p:cNvPr id="293" name="テキスト ボックス 292">
              <a:extLst>
                <a:ext uri="{FF2B5EF4-FFF2-40B4-BE49-F238E27FC236}">
                  <a16:creationId xmlns:a16="http://schemas.microsoft.com/office/drawing/2014/main" id="{62C36480-635E-8143-B358-3E48CB84FD8E}"/>
                </a:ext>
              </a:extLst>
            </p:cNvPr>
            <p:cNvSpPr txBox="1"/>
            <p:nvPr/>
          </p:nvSpPr>
          <p:spPr>
            <a:xfrm rot="5400000">
              <a:off x="5870547" y="3879551"/>
              <a:ext cx="298278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Chr5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294" name="テキスト ボックス 293">
              <a:extLst>
                <a:ext uri="{FF2B5EF4-FFF2-40B4-BE49-F238E27FC236}">
                  <a16:creationId xmlns:a16="http://schemas.microsoft.com/office/drawing/2014/main" id="{7CD15A50-0679-E74D-BABF-D4464DAE7BE8}"/>
                </a:ext>
              </a:extLst>
            </p:cNvPr>
            <p:cNvSpPr txBox="1"/>
            <p:nvPr/>
          </p:nvSpPr>
          <p:spPr>
            <a:xfrm rot="5400000">
              <a:off x="5870544" y="4553469"/>
              <a:ext cx="298278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Chr4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cxnSp>
          <p:nvCxnSpPr>
            <p:cNvPr id="295" name="直線コネクタ 294">
              <a:extLst>
                <a:ext uri="{FF2B5EF4-FFF2-40B4-BE49-F238E27FC236}">
                  <a16:creationId xmlns:a16="http://schemas.microsoft.com/office/drawing/2014/main" id="{305BD347-D82E-C147-A3F6-49F739B536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1988" y="3600626"/>
              <a:ext cx="0" cy="1299312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直線コネクタ 295">
              <a:extLst>
                <a:ext uri="{FF2B5EF4-FFF2-40B4-BE49-F238E27FC236}">
                  <a16:creationId xmlns:a16="http://schemas.microsoft.com/office/drawing/2014/main" id="{123BCB34-6830-854C-9602-B6BCF9E12262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446293" y="4583980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直線コネクタ 296">
              <a:extLst>
                <a:ext uri="{FF2B5EF4-FFF2-40B4-BE49-F238E27FC236}">
                  <a16:creationId xmlns:a16="http://schemas.microsoft.com/office/drawing/2014/main" id="{79A49CFA-CF31-9841-8235-5BCE2D5F76C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446293" y="4327241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線コネクタ 297">
              <a:extLst>
                <a:ext uri="{FF2B5EF4-FFF2-40B4-BE49-F238E27FC236}">
                  <a16:creationId xmlns:a16="http://schemas.microsoft.com/office/drawing/2014/main" id="{162ABFC0-79F7-494D-8E58-21C437BDC67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446293" y="4032663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直線コネクタ 298">
              <a:extLst>
                <a:ext uri="{FF2B5EF4-FFF2-40B4-BE49-F238E27FC236}">
                  <a16:creationId xmlns:a16="http://schemas.microsoft.com/office/drawing/2014/main" id="{E251CBE7-1822-E143-8E6B-4B512684D1F9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452473" y="3742137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線コネクタ 299">
              <a:extLst>
                <a:ext uri="{FF2B5EF4-FFF2-40B4-BE49-F238E27FC236}">
                  <a16:creationId xmlns:a16="http://schemas.microsoft.com/office/drawing/2014/main" id="{F6EC5382-F004-6A4E-8B53-3C4CB8B37681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452473" y="3574932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テキスト ボックス 300">
              <a:extLst>
                <a:ext uri="{FF2B5EF4-FFF2-40B4-BE49-F238E27FC236}">
                  <a16:creationId xmlns:a16="http://schemas.microsoft.com/office/drawing/2014/main" id="{84C0319B-E2D3-D149-B99E-051EDF9189E1}"/>
                </a:ext>
              </a:extLst>
            </p:cNvPr>
            <p:cNvSpPr txBox="1"/>
            <p:nvPr/>
          </p:nvSpPr>
          <p:spPr>
            <a:xfrm flipH="1">
              <a:off x="4220314" y="4274292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02" name="テキスト ボックス 301">
              <a:extLst>
                <a:ext uri="{FF2B5EF4-FFF2-40B4-BE49-F238E27FC236}">
                  <a16:creationId xmlns:a16="http://schemas.microsoft.com/office/drawing/2014/main" id="{CA43B3B5-9B26-B04E-9EB9-25A579424D57}"/>
                </a:ext>
              </a:extLst>
            </p:cNvPr>
            <p:cNvSpPr txBox="1"/>
            <p:nvPr/>
          </p:nvSpPr>
          <p:spPr>
            <a:xfrm flipH="1">
              <a:off x="4220314" y="4522655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03" name="テキスト ボックス 302">
              <a:extLst>
                <a:ext uri="{FF2B5EF4-FFF2-40B4-BE49-F238E27FC236}">
                  <a16:creationId xmlns:a16="http://schemas.microsoft.com/office/drawing/2014/main" id="{79BD69F8-C342-D847-81BE-E2CFE6C2ED56}"/>
                </a:ext>
              </a:extLst>
            </p:cNvPr>
            <p:cNvSpPr txBox="1"/>
            <p:nvPr/>
          </p:nvSpPr>
          <p:spPr>
            <a:xfrm flipH="1">
              <a:off x="4220314" y="3972794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04" name="テキスト ボックス 303">
              <a:extLst>
                <a:ext uri="{FF2B5EF4-FFF2-40B4-BE49-F238E27FC236}">
                  <a16:creationId xmlns:a16="http://schemas.microsoft.com/office/drawing/2014/main" id="{BC073DC5-512F-2645-845C-6414CBA55398}"/>
                </a:ext>
              </a:extLst>
            </p:cNvPr>
            <p:cNvSpPr txBox="1"/>
            <p:nvPr/>
          </p:nvSpPr>
          <p:spPr>
            <a:xfrm flipH="1">
              <a:off x="4220314" y="3702696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05" name="テキスト ボックス 304">
              <a:extLst>
                <a:ext uri="{FF2B5EF4-FFF2-40B4-BE49-F238E27FC236}">
                  <a16:creationId xmlns:a16="http://schemas.microsoft.com/office/drawing/2014/main" id="{AF55C48B-8448-E34B-A4DD-8C7801E20014}"/>
                </a:ext>
              </a:extLst>
            </p:cNvPr>
            <p:cNvSpPr txBox="1"/>
            <p:nvPr/>
          </p:nvSpPr>
          <p:spPr>
            <a:xfrm flipH="1">
              <a:off x="4220314" y="3523112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06" name="テキスト ボックス 305">
              <a:extLst>
                <a:ext uri="{FF2B5EF4-FFF2-40B4-BE49-F238E27FC236}">
                  <a16:creationId xmlns:a16="http://schemas.microsoft.com/office/drawing/2014/main" id="{B8DF9D0A-0B1F-5E45-8883-B3B79B0C5558}"/>
                </a:ext>
              </a:extLst>
            </p:cNvPr>
            <p:cNvSpPr txBox="1"/>
            <p:nvPr/>
          </p:nvSpPr>
          <p:spPr>
            <a:xfrm flipH="1">
              <a:off x="4208754" y="4852812"/>
              <a:ext cx="28888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(Mb)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07" name="角丸四角形 57">
              <a:extLst>
                <a:ext uri="{FF2B5EF4-FFF2-40B4-BE49-F238E27FC236}">
                  <a16:creationId xmlns:a16="http://schemas.microsoft.com/office/drawing/2014/main" id="{BE4B3B27-F1D5-A44E-BB77-F3EAD2C8F35D}"/>
                </a:ext>
              </a:extLst>
            </p:cNvPr>
            <p:cNvSpPr/>
            <p:nvPr/>
          </p:nvSpPr>
          <p:spPr>
            <a:xfrm>
              <a:off x="5881653" y="3566944"/>
              <a:ext cx="54289" cy="779037"/>
            </a:xfrm>
            <a:prstGeom prst="roundRect">
              <a:avLst/>
            </a:prstGeom>
            <a:solidFill>
              <a:srgbClr val="D9DC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08" name="角丸四角形 58">
              <a:extLst>
                <a:ext uri="{FF2B5EF4-FFF2-40B4-BE49-F238E27FC236}">
                  <a16:creationId xmlns:a16="http://schemas.microsoft.com/office/drawing/2014/main" id="{2F09F6BE-F6E5-5942-A1FA-CADCBA0685BD}"/>
                </a:ext>
              </a:extLst>
            </p:cNvPr>
            <p:cNvSpPr/>
            <p:nvPr/>
          </p:nvSpPr>
          <p:spPr>
            <a:xfrm>
              <a:off x="5881653" y="3911572"/>
              <a:ext cx="54289" cy="132290"/>
            </a:xfrm>
            <a:prstGeom prst="roundRect">
              <a:avLst/>
            </a:prstGeom>
            <a:solidFill>
              <a:srgbClr val="8F6E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09" name="角丸四角形 59">
              <a:extLst>
                <a:ext uri="{FF2B5EF4-FFF2-40B4-BE49-F238E27FC236}">
                  <a16:creationId xmlns:a16="http://schemas.microsoft.com/office/drawing/2014/main" id="{A5C9F0E0-8830-3E40-B1BB-984C2C7FDF0B}"/>
                </a:ext>
              </a:extLst>
            </p:cNvPr>
            <p:cNvSpPr/>
            <p:nvPr/>
          </p:nvSpPr>
          <p:spPr>
            <a:xfrm>
              <a:off x="5881653" y="3989822"/>
              <a:ext cx="54289" cy="29397"/>
            </a:xfrm>
            <a:prstGeom prst="roundRect">
              <a:avLst/>
            </a:prstGeom>
            <a:solidFill>
              <a:srgbClr val="00000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10" name="角丸四角形 54">
              <a:extLst>
                <a:ext uri="{FF2B5EF4-FFF2-40B4-BE49-F238E27FC236}">
                  <a16:creationId xmlns:a16="http://schemas.microsoft.com/office/drawing/2014/main" id="{EE269AC9-BE55-A745-92A4-C9E46B4A16EE}"/>
                </a:ext>
              </a:extLst>
            </p:cNvPr>
            <p:cNvSpPr/>
            <p:nvPr/>
          </p:nvSpPr>
          <p:spPr>
            <a:xfrm>
              <a:off x="5881653" y="4351327"/>
              <a:ext cx="54289" cy="536994"/>
            </a:xfrm>
            <a:prstGeom prst="roundRect">
              <a:avLst/>
            </a:prstGeom>
            <a:solidFill>
              <a:srgbClr val="D9DC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11" name="角丸四角形 55">
              <a:extLst>
                <a:ext uri="{FF2B5EF4-FFF2-40B4-BE49-F238E27FC236}">
                  <a16:creationId xmlns:a16="http://schemas.microsoft.com/office/drawing/2014/main" id="{5EE1B174-5B65-A747-A484-144A4C69C9DF}"/>
                </a:ext>
              </a:extLst>
            </p:cNvPr>
            <p:cNvSpPr/>
            <p:nvPr/>
          </p:nvSpPr>
          <p:spPr>
            <a:xfrm>
              <a:off x="5881653" y="4730451"/>
              <a:ext cx="54289" cy="88192"/>
            </a:xfrm>
            <a:prstGeom prst="roundRect">
              <a:avLst/>
            </a:prstGeom>
            <a:solidFill>
              <a:srgbClr val="8F6E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12" name="角丸四角形 56">
              <a:extLst>
                <a:ext uri="{FF2B5EF4-FFF2-40B4-BE49-F238E27FC236}">
                  <a16:creationId xmlns:a16="http://schemas.microsoft.com/office/drawing/2014/main" id="{D96671C6-0F97-C346-BE7A-190CC9DE5E8E}"/>
                </a:ext>
              </a:extLst>
            </p:cNvPr>
            <p:cNvSpPr/>
            <p:nvPr/>
          </p:nvSpPr>
          <p:spPr>
            <a:xfrm>
              <a:off x="5881653" y="4767611"/>
              <a:ext cx="54289" cy="29397"/>
            </a:xfrm>
            <a:prstGeom prst="roundRect">
              <a:avLst/>
            </a:prstGeom>
            <a:solidFill>
              <a:srgbClr val="00000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cxnSp>
          <p:nvCxnSpPr>
            <p:cNvPr id="313" name="直線コネクタ 312">
              <a:extLst>
                <a:ext uri="{FF2B5EF4-FFF2-40B4-BE49-F238E27FC236}">
                  <a16:creationId xmlns:a16="http://schemas.microsoft.com/office/drawing/2014/main" id="{480629C2-0D7C-4746-9BFC-439DDBE16A1D}"/>
                </a:ext>
              </a:extLst>
            </p:cNvPr>
            <p:cNvCxnSpPr>
              <a:cxnSpLocks/>
            </p:cNvCxnSpPr>
            <p:nvPr/>
          </p:nvCxnSpPr>
          <p:spPr>
            <a:xfrm>
              <a:off x="4508713" y="4938036"/>
              <a:ext cx="1304517" cy="0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直線コネクタ 313">
              <a:extLst>
                <a:ext uri="{FF2B5EF4-FFF2-40B4-BE49-F238E27FC236}">
                  <a16:creationId xmlns:a16="http://schemas.microsoft.com/office/drawing/2014/main" id="{8DE066F4-B4F1-3049-8716-633753AD4B95}"/>
                </a:ext>
              </a:extLst>
            </p:cNvPr>
            <p:cNvCxnSpPr>
              <a:cxnSpLocks/>
            </p:cNvCxnSpPr>
            <p:nvPr/>
          </p:nvCxnSpPr>
          <p:spPr>
            <a:xfrm>
              <a:off x="4804180" y="4938036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直線コネクタ 314">
              <a:extLst>
                <a:ext uri="{FF2B5EF4-FFF2-40B4-BE49-F238E27FC236}">
                  <a16:creationId xmlns:a16="http://schemas.microsoft.com/office/drawing/2014/main" id="{22F13E42-EA60-4A46-B2F1-34062CBAC0F1}"/>
                </a:ext>
              </a:extLst>
            </p:cNvPr>
            <p:cNvCxnSpPr>
              <a:cxnSpLocks/>
            </p:cNvCxnSpPr>
            <p:nvPr/>
          </p:nvCxnSpPr>
          <p:spPr>
            <a:xfrm>
              <a:off x="5060919" y="4938036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直線コネクタ 315">
              <a:extLst>
                <a:ext uri="{FF2B5EF4-FFF2-40B4-BE49-F238E27FC236}">
                  <a16:creationId xmlns:a16="http://schemas.microsoft.com/office/drawing/2014/main" id="{0DCB4F5E-BC0C-EC42-BC6E-038E33A39A3F}"/>
                </a:ext>
              </a:extLst>
            </p:cNvPr>
            <p:cNvCxnSpPr>
              <a:cxnSpLocks/>
            </p:cNvCxnSpPr>
            <p:nvPr/>
          </p:nvCxnSpPr>
          <p:spPr>
            <a:xfrm>
              <a:off x="5355499" y="4938036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直線コネクタ 316">
              <a:extLst>
                <a:ext uri="{FF2B5EF4-FFF2-40B4-BE49-F238E27FC236}">
                  <a16:creationId xmlns:a16="http://schemas.microsoft.com/office/drawing/2014/main" id="{F6DF099B-C200-7747-89B8-C5FA81259C78}"/>
                </a:ext>
              </a:extLst>
            </p:cNvPr>
            <p:cNvCxnSpPr>
              <a:cxnSpLocks/>
            </p:cNvCxnSpPr>
            <p:nvPr/>
          </p:nvCxnSpPr>
          <p:spPr>
            <a:xfrm>
              <a:off x="5646024" y="4931857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直線コネクタ 317">
              <a:extLst>
                <a:ext uri="{FF2B5EF4-FFF2-40B4-BE49-F238E27FC236}">
                  <a16:creationId xmlns:a16="http://schemas.microsoft.com/office/drawing/2014/main" id="{F525AAC8-53CB-5441-8A2D-DED56E026851}"/>
                </a:ext>
              </a:extLst>
            </p:cNvPr>
            <p:cNvCxnSpPr>
              <a:cxnSpLocks/>
            </p:cNvCxnSpPr>
            <p:nvPr/>
          </p:nvCxnSpPr>
          <p:spPr>
            <a:xfrm>
              <a:off x="5813230" y="4931857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9" name="テキスト ボックス 318">
              <a:extLst>
                <a:ext uri="{FF2B5EF4-FFF2-40B4-BE49-F238E27FC236}">
                  <a16:creationId xmlns:a16="http://schemas.microsoft.com/office/drawing/2014/main" id="{A701C394-4F14-5B4F-A4F4-022AEA9FB4D4}"/>
                </a:ext>
              </a:extLst>
            </p:cNvPr>
            <p:cNvSpPr txBox="1"/>
            <p:nvPr/>
          </p:nvSpPr>
          <p:spPr>
            <a:xfrm>
              <a:off x="4953718" y="5002029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20" name="テキスト ボックス 319">
              <a:extLst>
                <a:ext uri="{FF2B5EF4-FFF2-40B4-BE49-F238E27FC236}">
                  <a16:creationId xmlns:a16="http://schemas.microsoft.com/office/drawing/2014/main" id="{2DB5CB4E-FAD0-8349-A599-CFD3EB4DBADC}"/>
                </a:ext>
              </a:extLst>
            </p:cNvPr>
            <p:cNvSpPr txBox="1"/>
            <p:nvPr/>
          </p:nvSpPr>
          <p:spPr>
            <a:xfrm>
              <a:off x="4695198" y="5002029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21" name="テキスト ボックス 320">
              <a:extLst>
                <a:ext uri="{FF2B5EF4-FFF2-40B4-BE49-F238E27FC236}">
                  <a16:creationId xmlns:a16="http://schemas.microsoft.com/office/drawing/2014/main" id="{5181239F-59F7-4649-9244-5BFBE8A9E8B8}"/>
                </a:ext>
              </a:extLst>
            </p:cNvPr>
            <p:cNvSpPr txBox="1"/>
            <p:nvPr/>
          </p:nvSpPr>
          <p:spPr>
            <a:xfrm>
              <a:off x="5247572" y="5002029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22" name="テキスト ボックス 321">
              <a:extLst>
                <a:ext uri="{FF2B5EF4-FFF2-40B4-BE49-F238E27FC236}">
                  <a16:creationId xmlns:a16="http://schemas.microsoft.com/office/drawing/2014/main" id="{B9ABDBF2-DD6F-0546-A2B8-2FBF313B7E33}"/>
                </a:ext>
              </a:extLst>
            </p:cNvPr>
            <p:cNvSpPr txBox="1"/>
            <p:nvPr/>
          </p:nvSpPr>
          <p:spPr>
            <a:xfrm>
              <a:off x="5537625" y="5002029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23" name="テキスト ボックス 322">
              <a:extLst>
                <a:ext uri="{FF2B5EF4-FFF2-40B4-BE49-F238E27FC236}">
                  <a16:creationId xmlns:a16="http://schemas.microsoft.com/office/drawing/2014/main" id="{84905646-23BA-C64D-9F74-7BBC63B61F6E}"/>
                </a:ext>
              </a:extLst>
            </p:cNvPr>
            <p:cNvSpPr txBox="1"/>
            <p:nvPr/>
          </p:nvSpPr>
          <p:spPr>
            <a:xfrm>
              <a:off x="5708698" y="5002029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24" name="テキスト ボックス 323">
              <a:extLst>
                <a:ext uri="{FF2B5EF4-FFF2-40B4-BE49-F238E27FC236}">
                  <a16:creationId xmlns:a16="http://schemas.microsoft.com/office/drawing/2014/main" id="{B0FED1F4-517C-B642-A9F9-291E3813E7ED}"/>
                </a:ext>
              </a:extLst>
            </p:cNvPr>
            <p:cNvSpPr txBox="1"/>
            <p:nvPr/>
          </p:nvSpPr>
          <p:spPr>
            <a:xfrm>
              <a:off x="4324605" y="4988290"/>
              <a:ext cx="28888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(Mb)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25" name="テキスト ボックス 324">
              <a:extLst>
                <a:ext uri="{FF2B5EF4-FFF2-40B4-BE49-F238E27FC236}">
                  <a16:creationId xmlns:a16="http://schemas.microsoft.com/office/drawing/2014/main" id="{FE39ED7D-952C-354E-8B25-ED396570D36B}"/>
                </a:ext>
              </a:extLst>
            </p:cNvPr>
            <p:cNvSpPr txBox="1"/>
            <p:nvPr/>
          </p:nvSpPr>
          <p:spPr>
            <a:xfrm flipH="1">
              <a:off x="4883816" y="3351656"/>
              <a:ext cx="601447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b="1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Intra-arm</a:t>
              </a:r>
              <a:endParaRPr lang="ja-JP" altLang="en-US" sz="800" b="1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48" name="正方形/長方形 347">
              <a:extLst>
                <a:ext uri="{FF2B5EF4-FFF2-40B4-BE49-F238E27FC236}">
                  <a16:creationId xmlns:a16="http://schemas.microsoft.com/office/drawing/2014/main" id="{17811806-FE7F-0245-A983-AFF550C6C7B2}"/>
                </a:ext>
              </a:extLst>
            </p:cNvPr>
            <p:cNvSpPr/>
            <p:nvPr/>
          </p:nvSpPr>
          <p:spPr>
            <a:xfrm>
              <a:off x="5503835" y="3578148"/>
              <a:ext cx="333522" cy="31933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9" name="正方形/長方形 348">
              <a:extLst>
                <a:ext uri="{FF2B5EF4-FFF2-40B4-BE49-F238E27FC236}">
                  <a16:creationId xmlns:a16="http://schemas.microsoft.com/office/drawing/2014/main" id="{D8B56CC4-03EE-2D49-91BC-7D54E0A22D86}"/>
                </a:ext>
              </a:extLst>
            </p:cNvPr>
            <p:cNvSpPr/>
            <p:nvPr/>
          </p:nvSpPr>
          <p:spPr>
            <a:xfrm>
              <a:off x="5060919" y="4077520"/>
              <a:ext cx="270080" cy="26904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0" name="正方形/長方形 349">
              <a:extLst>
                <a:ext uri="{FF2B5EF4-FFF2-40B4-BE49-F238E27FC236}">
                  <a16:creationId xmlns:a16="http://schemas.microsoft.com/office/drawing/2014/main" id="{74FBCB5C-3A38-8E47-9745-344C32BED8E4}"/>
                </a:ext>
              </a:extLst>
            </p:cNvPr>
            <p:cNvSpPr/>
            <p:nvPr/>
          </p:nvSpPr>
          <p:spPr>
            <a:xfrm>
              <a:off x="4695198" y="4363859"/>
              <a:ext cx="339772" cy="35443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1" name="正方形/長方形 350">
              <a:extLst>
                <a:ext uri="{FF2B5EF4-FFF2-40B4-BE49-F238E27FC236}">
                  <a16:creationId xmlns:a16="http://schemas.microsoft.com/office/drawing/2014/main" id="{73FFFBDF-BC5D-BC4D-8EA4-A667ED77ADAC}"/>
                </a:ext>
              </a:extLst>
            </p:cNvPr>
            <p:cNvSpPr/>
            <p:nvPr/>
          </p:nvSpPr>
          <p:spPr>
            <a:xfrm>
              <a:off x="4518317" y="4859163"/>
              <a:ext cx="36000" cy="36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52" name="図 351" descr="布, 座る が含まれている画像&#10;&#10;自動的に生成された説明">
              <a:extLst>
                <a:ext uri="{FF2B5EF4-FFF2-40B4-BE49-F238E27FC236}">
                  <a16:creationId xmlns:a16="http://schemas.microsoft.com/office/drawing/2014/main" id="{466E8FAD-1257-E748-8DB8-B4F5CDDF80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174" b="64074"/>
            <a:stretch/>
          </p:blipFill>
          <p:spPr>
            <a:xfrm>
              <a:off x="389270" y="5565169"/>
              <a:ext cx="1332874" cy="1336582"/>
            </a:xfrm>
            <a:prstGeom prst="rect">
              <a:avLst/>
            </a:prstGeom>
          </p:spPr>
        </p:pic>
        <p:sp>
          <p:nvSpPr>
            <p:cNvPr id="353" name="テキスト ボックス 352">
              <a:extLst>
                <a:ext uri="{FF2B5EF4-FFF2-40B4-BE49-F238E27FC236}">
                  <a16:creationId xmlns:a16="http://schemas.microsoft.com/office/drawing/2014/main" id="{ADC14BF8-82B5-3F47-9E24-2D804A72DC8B}"/>
                </a:ext>
              </a:extLst>
            </p:cNvPr>
            <p:cNvSpPr txBox="1"/>
            <p:nvPr/>
          </p:nvSpPr>
          <p:spPr>
            <a:xfrm rot="5400000">
              <a:off x="1751104" y="5881364"/>
              <a:ext cx="298278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Chr5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54" name="テキスト ボックス 353">
              <a:extLst>
                <a:ext uri="{FF2B5EF4-FFF2-40B4-BE49-F238E27FC236}">
                  <a16:creationId xmlns:a16="http://schemas.microsoft.com/office/drawing/2014/main" id="{3FF58BA4-85D9-C442-982A-C5FCB7D66FC8}"/>
                </a:ext>
              </a:extLst>
            </p:cNvPr>
            <p:cNvSpPr txBox="1"/>
            <p:nvPr/>
          </p:nvSpPr>
          <p:spPr>
            <a:xfrm rot="5400000">
              <a:off x="1751101" y="6555282"/>
              <a:ext cx="298278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Chr4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cxnSp>
          <p:nvCxnSpPr>
            <p:cNvPr id="355" name="直線コネクタ 354">
              <a:extLst>
                <a:ext uri="{FF2B5EF4-FFF2-40B4-BE49-F238E27FC236}">
                  <a16:creationId xmlns:a16="http://schemas.microsoft.com/office/drawing/2014/main" id="{D891137F-386A-9641-9FC3-D11574D8EC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545" y="5602439"/>
              <a:ext cx="0" cy="1299312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直線コネクタ 355">
              <a:extLst>
                <a:ext uri="{FF2B5EF4-FFF2-40B4-BE49-F238E27FC236}">
                  <a16:creationId xmlns:a16="http://schemas.microsoft.com/office/drawing/2014/main" id="{49C5CC83-5257-F242-8816-DEC91B7FAC56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26850" y="6585793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直線コネクタ 356">
              <a:extLst>
                <a:ext uri="{FF2B5EF4-FFF2-40B4-BE49-F238E27FC236}">
                  <a16:creationId xmlns:a16="http://schemas.microsoft.com/office/drawing/2014/main" id="{4EF40588-3F61-884D-ACE4-DA3DEA3613C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26850" y="6329054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直線コネクタ 357">
              <a:extLst>
                <a:ext uri="{FF2B5EF4-FFF2-40B4-BE49-F238E27FC236}">
                  <a16:creationId xmlns:a16="http://schemas.microsoft.com/office/drawing/2014/main" id="{868869E3-3E70-7442-BB0D-28FCF401A011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26850" y="6034476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直線コネクタ 358">
              <a:extLst>
                <a:ext uri="{FF2B5EF4-FFF2-40B4-BE49-F238E27FC236}">
                  <a16:creationId xmlns:a16="http://schemas.microsoft.com/office/drawing/2014/main" id="{18F909E7-06C1-2E48-A908-5CC2E54FCF3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33030" y="5743950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直線コネクタ 359">
              <a:extLst>
                <a:ext uri="{FF2B5EF4-FFF2-40B4-BE49-F238E27FC236}">
                  <a16:creationId xmlns:a16="http://schemas.microsoft.com/office/drawing/2014/main" id="{7280CE0B-C345-FD43-BB85-0779B8492B3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33030" y="5576745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1" name="テキスト ボックス 360">
              <a:extLst>
                <a:ext uri="{FF2B5EF4-FFF2-40B4-BE49-F238E27FC236}">
                  <a16:creationId xmlns:a16="http://schemas.microsoft.com/office/drawing/2014/main" id="{B95637E3-E43F-4D4B-82AB-6655EE2F86B5}"/>
                </a:ext>
              </a:extLst>
            </p:cNvPr>
            <p:cNvSpPr txBox="1"/>
            <p:nvPr/>
          </p:nvSpPr>
          <p:spPr>
            <a:xfrm flipH="1">
              <a:off x="100871" y="6276105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62" name="テキスト ボックス 361">
              <a:extLst>
                <a:ext uri="{FF2B5EF4-FFF2-40B4-BE49-F238E27FC236}">
                  <a16:creationId xmlns:a16="http://schemas.microsoft.com/office/drawing/2014/main" id="{9FBE5C5F-1791-E84F-BD7B-86C3169BADE3}"/>
                </a:ext>
              </a:extLst>
            </p:cNvPr>
            <p:cNvSpPr txBox="1"/>
            <p:nvPr/>
          </p:nvSpPr>
          <p:spPr>
            <a:xfrm flipH="1">
              <a:off x="100871" y="6524468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63" name="テキスト ボックス 362">
              <a:extLst>
                <a:ext uri="{FF2B5EF4-FFF2-40B4-BE49-F238E27FC236}">
                  <a16:creationId xmlns:a16="http://schemas.microsoft.com/office/drawing/2014/main" id="{122AD7D9-CECA-0846-A686-EAE646E9D55A}"/>
                </a:ext>
              </a:extLst>
            </p:cNvPr>
            <p:cNvSpPr txBox="1"/>
            <p:nvPr/>
          </p:nvSpPr>
          <p:spPr>
            <a:xfrm flipH="1">
              <a:off x="100871" y="5974607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64" name="テキスト ボックス 363">
              <a:extLst>
                <a:ext uri="{FF2B5EF4-FFF2-40B4-BE49-F238E27FC236}">
                  <a16:creationId xmlns:a16="http://schemas.microsoft.com/office/drawing/2014/main" id="{E424141D-0418-8C4E-9DB6-36182A325486}"/>
                </a:ext>
              </a:extLst>
            </p:cNvPr>
            <p:cNvSpPr txBox="1"/>
            <p:nvPr/>
          </p:nvSpPr>
          <p:spPr>
            <a:xfrm flipH="1">
              <a:off x="100871" y="5704509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65" name="テキスト ボックス 364">
              <a:extLst>
                <a:ext uri="{FF2B5EF4-FFF2-40B4-BE49-F238E27FC236}">
                  <a16:creationId xmlns:a16="http://schemas.microsoft.com/office/drawing/2014/main" id="{3EAFCC1C-F751-D647-86C0-7066B56A30C6}"/>
                </a:ext>
              </a:extLst>
            </p:cNvPr>
            <p:cNvSpPr txBox="1"/>
            <p:nvPr/>
          </p:nvSpPr>
          <p:spPr>
            <a:xfrm flipH="1">
              <a:off x="100871" y="5524925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66" name="テキスト ボックス 365">
              <a:extLst>
                <a:ext uri="{FF2B5EF4-FFF2-40B4-BE49-F238E27FC236}">
                  <a16:creationId xmlns:a16="http://schemas.microsoft.com/office/drawing/2014/main" id="{274ACF4A-DAD9-E842-9815-5F368ACA20F1}"/>
                </a:ext>
              </a:extLst>
            </p:cNvPr>
            <p:cNvSpPr txBox="1"/>
            <p:nvPr/>
          </p:nvSpPr>
          <p:spPr>
            <a:xfrm flipH="1">
              <a:off x="89311" y="6854625"/>
              <a:ext cx="28888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(Mb)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67" name="角丸四角形 57">
              <a:extLst>
                <a:ext uri="{FF2B5EF4-FFF2-40B4-BE49-F238E27FC236}">
                  <a16:creationId xmlns:a16="http://schemas.microsoft.com/office/drawing/2014/main" id="{89B481BE-72FF-3F4A-80D8-0BEF1A70F1CF}"/>
                </a:ext>
              </a:extLst>
            </p:cNvPr>
            <p:cNvSpPr/>
            <p:nvPr/>
          </p:nvSpPr>
          <p:spPr>
            <a:xfrm>
              <a:off x="1762210" y="5568757"/>
              <a:ext cx="54289" cy="779037"/>
            </a:xfrm>
            <a:prstGeom prst="roundRect">
              <a:avLst/>
            </a:prstGeom>
            <a:solidFill>
              <a:srgbClr val="D9DC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68" name="角丸四角形 58">
              <a:extLst>
                <a:ext uri="{FF2B5EF4-FFF2-40B4-BE49-F238E27FC236}">
                  <a16:creationId xmlns:a16="http://schemas.microsoft.com/office/drawing/2014/main" id="{9B63F679-E1E7-9045-B3A1-CCDD1982F6DF}"/>
                </a:ext>
              </a:extLst>
            </p:cNvPr>
            <p:cNvSpPr/>
            <p:nvPr/>
          </p:nvSpPr>
          <p:spPr>
            <a:xfrm>
              <a:off x="1762210" y="5913385"/>
              <a:ext cx="54289" cy="132290"/>
            </a:xfrm>
            <a:prstGeom prst="roundRect">
              <a:avLst/>
            </a:prstGeom>
            <a:solidFill>
              <a:srgbClr val="8F6E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69" name="角丸四角形 59">
              <a:extLst>
                <a:ext uri="{FF2B5EF4-FFF2-40B4-BE49-F238E27FC236}">
                  <a16:creationId xmlns:a16="http://schemas.microsoft.com/office/drawing/2014/main" id="{5909396E-59EA-EB46-A6A7-C636C829F97A}"/>
                </a:ext>
              </a:extLst>
            </p:cNvPr>
            <p:cNvSpPr/>
            <p:nvPr/>
          </p:nvSpPr>
          <p:spPr>
            <a:xfrm>
              <a:off x="1762210" y="5991635"/>
              <a:ext cx="54289" cy="29397"/>
            </a:xfrm>
            <a:prstGeom prst="roundRect">
              <a:avLst/>
            </a:prstGeom>
            <a:solidFill>
              <a:srgbClr val="00000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70" name="角丸四角形 54">
              <a:extLst>
                <a:ext uri="{FF2B5EF4-FFF2-40B4-BE49-F238E27FC236}">
                  <a16:creationId xmlns:a16="http://schemas.microsoft.com/office/drawing/2014/main" id="{2B899A9F-79D4-F248-8DDD-97769649581B}"/>
                </a:ext>
              </a:extLst>
            </p:cNvPr>
            <p:cNvSpPr/>
            <p:nvPr/>
          </p:nvSpPr>
          <p:spPr>
            <a:xfrm>
              <a:off x="1762210" y="6353140"/>
              <a:ext cx="54289" cy="536994"/>
            </a:xfrm>
            <a:prstGeom prst="roundRect">
              <a:avLst/>
            </a:prstGeom>
            <a:solidFill>
              <a:srgbClr val="D9DC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71" name="角丸四角形 55">
              <a:extLst>
                <a:ext uri="{FF2B5EF4-FFF2-40B4-BE49-F238E27FC236}">
                  <a16:creationId xmlns:a16="http://schemas.microsoft.com/office/drawing/2014/main" id="{5E3D312D-E5E3-DE45-B068-6CC7860F42DA}"/>
                </a:ext>
              </a:extLst>
            </p:cNvPr>
            <p:cNvSpPr/>
            <p:nvPr/>
          </p:nvSpPr>
          <p:spPr>
            <a:xfrm>
              <a:off x="1762210" y="6732264"/>
              <a:ext cx="54289" cy="88192"/>
            </a:xfrm>
            <a:prstGeom prst="roundRect">
              <a:avLst/>
            </a:prstGeom>
            <a:solidFill>
              <a:srgbClr val="8F6E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72" name="角丸四角形 56">
              <a:extLst>
                <a:ext uri="{FF2B5EF4-FFF2-40B4-BE49-F238E27FC236}">
                  <a16:creationId xmlns:a16="http://schemas.microsoft.com/office/drawing/2014/main" id="{11653846-DA22-CA47-9B09-307BF57F0F1A}"/>
                </a:ext>
              </a:extLst>
            </p:cNvPr>
            <p:cNvSpPr/>
            <p:nvPr/>
          </p:nvSpPr>
          <p:spPr>
            <a:xfrm>
              <a:off x="1762210" y="6769424"/>
              <a:ext cx="54289" cy="29397"/>
            </a:xfrm>
            <a:prstGeom prst="roundRect">
              <a:avLst/>
            </a:prstGeom>
            <a:solidFill>
              <a:srgbClr val="00000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>
                <a:solidFill>
                  <a:prstClr val="white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cxnSp>
          <p:nvCxnSpPr>
            <p:cNvPr id="373" name="直線コネクタ 372">
              <a:extLst>
                <a:ext uri="{FF2B5EF4-FFF2-40B4-BE49-F238E27FC236}">
                  <a16:creationId xmlns:a16="http://schemas.microsoft.com/office/drawing/2014/main" id="{307116F5-6A92-1447-B7EA-5F97E950EDB1}"/>
                </a:ext>
              </a:extLst>
            </p:cNvPr>
            <p:cNvCxnSpPr>
              <a:cxnSpLocks/>
            </p:cNvCxnSpPr>
            <p:nvPr/>
          </p:nvCxnSpPr>
          <p:spPr>
            <a:xfrm>
              <a:off x="389270" y="6939849"/>
              <a:ext cx="1304517" cy="0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直線コネクタ 373">
              <a:extLst>
                <a:ext uri="{FF2B5EF4-FFF2-40B4-BE49-F238E27FC236}">
                  <a16:creationId xmlns:a16="http://schemas.microsoft.com/office/drawing/2014/main" id="{F9D7DDCD-B6E9-E54A-8973-884F6F992255}"/>
                </a:ext>
              </a:extLst>
            </p:cNvPr>
            <p:cNvCxnSpPr>
              <a:cxnSpLocks/>
            </p:cNvCxnSpPr>
            <p:nvPr/>
          </p:nvCxnSpPr>
          <p:spPr>
            <a:xfrm>
              <a:off x="684737" y="6939849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直線コネクタ 374">
              <a:extLst>
                <a:ext uri="{FF2B5EF4-FFF2-40B4-BE49-F238E27FC236}">
                  <a16:creationId xmlns:a16="http://schemas.microsoft.com/office/drawing/2014/main" id="{76FB9A4D-7D43-084D-804E-7F4C7402E6BF}"/>
                </a:ext>
              </a:extLst>
            </p:cNvPr>
            <p:cNvCxnSpPr>
              <a:cxnSpLocks/>
            </p:cNvCxnSpPr>
            <p:nvPr/>
          </p:nvCxnSpPr>
          <p:spPr>
            <a:xfrm>
              <a:off x="941476" y="6939849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直線コネクタ 375">
              <a:extLst>
                <a:ext uri="{FF2B5EF4-FFF2-40B4-BE49-F238E27FC236}">
                  <a16:creationId xmlns:a16="http://schemas.microsoft.com/office/drawing/2014/main" id="{3B4A3BB8-8787-394C-8CB1-6C268781ED87}"/>
                </a:ext>
              </a:extLst>
            </p:cNvPr>
            <p:cNvCxnSpPr>
              <a:cxnSpLocks/>
            </p:cNvCxnSpPr>
            <p:nvPr/>
          </p:nvCxnSpPr>
          <p:spPr>
            <a:xfrm>
              <a:off x="1236056" y="6939849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直線コネクタ 376">
              <a:extLst>
                <a:ext uri="{FF2B5EF4-FFF2-40B4-BE49-F238E27FC236}">
                  <a16:creationId xmlns:a16="http://schemas.microsoft.com/office/drawing/2014/main" id="{B130DE44-2A6C-2C45-95CE-2C59E9DF9F07}"/>
                </a:ext>
              </a:extLst>
            </p:cNvPr>
            <p:cNvCxnSpPr>
              <a:cxnSpLocks/>
            </p:cNvCxnSpPr>
            <p:nvPr/>
          </p:nvCxnSpPr>
          <p:spPr>
            <a:xfrm>
              <a:off x="1526581" y="6933670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直線コネクタ 377">
              <a:extLst>
                <a:ext uri="{FF2B5EF4-FFF2-40B4-BE49-F238E27FC236}">
                  <a16:creationId xmlns:a16="http://schemas.microsoft.com/office/drawing/2014/main" id="{34DF8691-6590-6B4F-82A7-4115F5C75452}"/>
                </a:ext>
              </a:extLst>
            </p:cNvPr>
            <p:cNvCxnSpPr>
              <a:cxnSpLocks/>
            </p:cNvCxnSpPr>
            <p:nvPr/>
          </p:nvCxnSpPr>
          <p:spPr>
            <a:xfrm>
              <a:off x="1693787" y="6933670"/>
              <a:ext cx="0" cy="51386"/>
            </a:xfrm>
            <a:prstGeom prst="line">
              <a:avLst/>
            </a:prstGeom>
            <a:ln w="63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9" name="テキスト ボックス 378">
              <a:extLst>
                <a:ext uri="{FF2B5EF4-FFF2-40B4-BE49-F238E27FC236}">
                  <a16:creationId xmlns:a16="http://schemas.microsoft.com/office/drawing/2014/main" id="{717715A2-AF3E-D54C-BC47-342058C5B069}"/>
                </a:ext>
              </a:extLst>
            </p:cNvPr>
            <p:cNvSpPr txBox="1"/>
            <p:nvPr/>
          </p:nvSpPr>
          <p:spPr>
            <a:xfrm>
              <a:off x="834275" y="7003842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80" name="テキスト ボックス 379">
              <a:extLst>
                <a:ext uri="{FF2B5EF4-FFF2-40B4-BE49-F238E27FC236}">
                  <a16:creationId xmlns:a16="http://schemas.microsoft.com/office/drawing/2014/main" id="{491940DF-B7A6-604E-AA80-42B8745F3D1D}"/>
                </a:ext>
              </a:extLst>
            </p:cNvPr>
            <p:cNvSpPr txBox="1"/>
            <p:nvPr/>
          </p:nvSpPr>
          <p:spPr>
            <a:xfrm>
              <a:off x="575755" y="7003842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81" name="テキスト ボックス 380">
              <a:extLst>
                <a:ext uri="{FF2B5EF4-FFF2-40B4-BE49-F238E27FC236}">
                  <a16:creationId xmlns:a16="http://schemas.microsoft.com/office/drawing/2014/main" id="{B6BC3682-C3E5-944F-AA16-21889C9D1818}"/>
                </a:ext>
              </a:extLst>
            </p:cNvPr>
            <p:cNvSpPr txBox="1"/>
            <p:nvPr/>
          </p:nvSpPr>
          <p:spPr>
            <a:xfrm>
              <a:off x="1128129" y="7003842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10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82" name="テキスト ボックス 381">
              <a:extLst>
                <a:ext uri="{FF2B5EF4-FFF2-40B4-BE49-F238E27FC236}">
                  <a16:creationId xmlns:a16="http://schemas.microsoft.com/office/drawing/2014/main" id="{9F9BF42E-4158-A04F-B7DB-92B2BA5DBF64}"/>
                </a:ext>
              </a:extLst>
            </p:cNvPr>
            <p:cNvSpPr txBox="1"/>
            <p:nvPr/>
          </p:nvSpPr>
          <p:spPr>
            <a:xfrm>
              <a:off x="1418182" y="7003842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20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83" name="テキスト ボックス 382">
              <a:extLst>
                <a:ext uri="{FF2B5EF4-FFF2-40B4-BE49-F238E27FC236}">
                  <a16:creationId xmlns:a16="http://schemas.microsoft.com/office/drawing/2014/main" id="{3E210B11-DDD7-C24A-A43E-3DE71D5955DE}"/>
                </a:ext>
              </a:extLst>
            </p:cNvPr>
            <p:cNvSpPr txBox="1"/>
            <p:nvPr/>
          </p:nvSpPr>
          <p:spPr>
            <a:xfrm>
              <a:off x="1589255" y="7003842"/>
              <a:ext cx="21965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25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84" name="テキスト ボックス 383">
              <a:extLst>
                <a:ext uri="{FF2B5EF4-FFF2-40B4-BE49-F238E27FC236}">
                  <a16:creationId xmlns:a16="http://schemas.microsoft.com/office/drawing/2014/main" id="{7F289181-37C9-3447-AC71-8B8493753255}"/>
                </a:ext>
              </a:extLst>
            </p:cNvPr>
            <p:cNvSpPr txBox="1"/>
            <p:nvPr/>
          </p:nvSpPr>
          <p:spPr>
            <a:xfrm>
              <a:off x="205162" y="6990103"/>
              <a:ext cx="288889" cy="15770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(Mb)</a:t>
              </a:r>
              <a:endParaRPr lang="ja-JP" altLang="en-US" sz="800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85" name="テキスト ボックス 384">
              <a:extLst>
                <a:ext uri="{FF2B5EF4-FFF2-40B4-BE49-F238E27FC236}">
                  <a16:creationId xmlns:a16="http://schemas.microsoft.com/office/drawing/2014/main" id="{A79FE820-9268-C441-A42A-5655F84FE754}"/>
                </a:ext>
              </a:extLst>
            </p:cNvPr>
            <p:cNvSpPr txBox="1"/>
            <p:nvPr/>
          </p:nvSpPr>
          <p:spPr>
            <a:xfrm flipH="1">
              <a:off x="479843" y="5353469"/>
              <a:ext cx="1170513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ja-JP" sz="800" b="1" dirty="0">
                  <a:solidFill>
                    <a:prstClr val="black"/>
                  </a:solidFill>
                  <a:latin typeface="Arial"/>
                  <a:ea typeface="メイリオ" panose="020B0604030504040204" pitchFamily="50" charset="-128"/>
                  <a:cs typeface="Arial"/>
                </a:rPr>
                <a:t>Interior of centromere</a:t>
              </a:r>
              <a:endParaRPr lang="ja-JP" altLang="en-US" sz="800" b="1" dirty="0">
                <a:solidFill>
                  <a:prstClr val="black"/>
                </a:solidFill>
                <a:latin typeface="Arial"/>
                <a:ea typeface="メイリオ" panose="020B0604030504040204" pitchFamily="50" charset="-128"/>
                <a:cs typeface="Arial"/>
              </a:endParaRPr>
            </a:p>
          </p:txBody>
        </p:sp>
        <p:sp>
          <p:nvSpPr>
            <p:cNvPr id="387" name="正方形/長方形 386">
              <a:extLst>
                <a:ext uri="{FF2B5EF4-FFF2-40B4-BE49-F238E27FC236}">
                  <a16:creationId xmlns:a16="http://schemas.microsoft.com/office/drawing/2014/main" id="{502B14C3-85CE-B64F-AEB6-FDA7B264FF98}"/>
                </a:ext>
              </a:extLst>
            </p:cNvPr>
            <p:cNvSpPr/>
            <p:nvPr/>
          </p:nvSpPr>
          <p:spPr>
            <a:xfrm>
              <a:off x="1225493" y="5947193"/>
              <a:ext cx="119190" cy="11873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9" name="正方形/長方形 388">
              <a:extLst>
                <a:ext uri="{FF2B5EF4-FFF2-40B4-BE49-F238E27FC236}">
                  <a16:creationId xmlns:a16="http://schemas.microsoft.com/office/drawing/2014/main" id="{824D9F85-01BC-CD47-A7BB-A3C7F6ED9B1A}"/>
                </a:ext>
              </a:extLst>
            </p:cNvPr>
            <p:cNvSpPr/>
            <p:nvPr/>
          </p:nvSpPr>
          <p:spPr>
            <a:xfrm>
              <a:off x="446110" y="6746375"/>
              <a:ext cx="96347" cy="9634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27" name="テキスト ボックス 326">
            <a:extLst>
              <a:ext uri="{FF2B5EF4-FFF2-40B4-BE49-F238E27FC236}">
                <a16:creationId xmlns:a16="http://schemas.microsoft.com/office/drawing/2014/main" id="{575796F1-93DC-B84D-A740-6345AC5480F9}"/>
              </a:ext>
            </a:extLst>
          </p:cNvPr>
          <p:cNvSpPr txBox="1"/>
          <p:nvPr/>
        </p:nvSpPr>
        <p:spPr>
          <a:xfrm>
            <a:off x="-1" y="7266815"/>
            <a:ext cx="62642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S5. Regions of chromatin interactions described in the manuscript.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Magnified images of chromatin interactions in chromosomes 4 and 5 in </a:t>
            </a:r>
            <a:r>
              <a:rPr lang="en-GB" altLang="ja-JP" sz="1050" i="1" dirty="0">
                <a:latin typeface="Arial" panose="020B0604020202020204" pitchFamily="34" charset="0"/>
                <a:cs typeface="Arial" panose="020B0604020202020204" pitchFamily="34" charset="0"/>
              </a:rPr>
              <a:t>cap-h2crwn1/4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 are shown in Figure 6a. The regions pointing to each type of chromatin interaction we described are shown.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6" name="テキスト ボックス 325">
            <a:extLst>
              <a:ext uri="{FF2B5EF4-FFF2-40B4-BE49-F238E27FC236}">
                <a16:creationId xmlns:a16="http://schemas.microsoft.com/office/drawing/2014/main" id="{F282037E-0255-C249-BDDA-FAC2D71711A5}"/>
              </a:ext>
            </a:extLst>
          </p:cNvPr>
          <p:cNvSpPr txBox="1"/>
          <p:nvPr/>
        </p:nvSpPr>
        <p:spPr>
          <a:xfrm>
            <a:off x="0" y="0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Fig.S5</a:t>
            </a:r>
            <a:endParaRPr kumimoji="1" lang="ja-JP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688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35803C3-C7C4-9646-A9FE-9F94DA77F4A7}"/>
              </a:ext>
            </a:extLst>
          </p:cNvPr>
          <p:cNvSpPr/>
          <p:nvPr/>
        </p:nvSpPr>
        <p:spPr>
          <a:xfrm>
            <a:off x="3346319" y="2420183"/>
            <a:ext cx="12234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kern="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D</a:t>
            </a: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own-regulated genes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46</a:t>
            </a: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genes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9385212-4BB1-E14A-A3A2-AD79915628C8}"/>
              </a:ext>
            </a:extLst>
          </p:cNvPr>
          <p:cNvSpPr/>
          <p:nvPr/>
        </p:nvSpPr>
        <p:spPr>
          <a:xfrm>
            <a:off x="1860905" y="2434589"/>
            <a:ext cx="10919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kern="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U</a:t>
            </a: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p-regulated</a:t>
            </a:r>
            <a:r>
              <a:rPr kumimoji="0" lang="en-US" altLang="ja-JP" sz="8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genes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800" b="0" i="0" u="none" strike="noStrike" kern="0" cap="none" spc="0" normalizeH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118</a:t>
            </a:r>
            <a:r>
              <a:rPr kumimoji="0" lang="en-US" altLang="ja-JP" sz="8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genes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6" name="AutoShape 3">
            <a:extLst>
              <a:ext uri="{FF2B5EF4-FFF2-40B4-BE49-F238E27FC236}">
                <a16:creationId xmlns:a16="http://schemas.microsoft.com/office/drawing/2014/main" id="{23F986FA-FEA9-B84A-BA25-237BCD7A4F5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243365" y="2564608"/>
            <a:ext cx="1760091" cy="64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A2ACDE7-E3F0-AE44-BA24-B6C22A4C8E57}"/>
              </a:ext>
            </a:extLst>
          </p:cNvPr>
          <p:cNvGrpSpPr/>
          <p:nvPr/>
        </p:nvGrpSpPr>
        <p:grpSpPr>
          <a:xfrm>
            <a:off x="1518430" y="2917317"/>
            <a:ext cx="1776918" cy="1184611"/>
            <a:chOff x="154837" y="4387323"/>
            <a:chExt cx="1152890" cy="768593"/>
          </a:xfrm>
        </p:grpSpPr>
        <p:graphicFrame>
          <p:nvGraphicFramePr>
            <p:cNvPr id="26" name="グラフ 25">
              <a:extLst>
                <a:ext uri="{FF2B5EF4-FFF2-40B4-BE49-F238E27FC236}">
                  <a16:creationId xmlns:a16="http://schemas.microsoft.com/office/drawing/2014/main" id="{86CAC3DD-6F5D-D94D-BB47-EB48B775424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44714806"/>
                </p:ext>
              </p:extLst>
            </p:nvPr>
          </p:nvGraphicFramePr>
          <p:xfrm>
            <a:off x="154837" y="4387323"/>
            <a:ext cx="1152890" cy="7685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7" name="Rectangle 18">
              <a:extLst>
                <a:ext uri="{FF2B5EF4-FFF2-40B4-BE49-F238E27FC236}">
                  <a16:creationId xmlns:a16="http://schemas.microsoft.com/office/drawing/2014/main" id="{4CDFA8B8-9D44-6942-B4EE-23938379F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887" y="4858579"/>
              <a:ext cx="74884" cy="79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800" kern="0" dirty="0">
                  <a:ea typeface="メイリオ" panose="020B0604030504040204" pitchFamily="50" charset="-128"/>
                  <a:cs typeface="Arial" panose="020B0604020202020204" pitchFamily="34" charset="0"/>
                </a:rPr>
                <a:t>91</a:t>
              </a:r>
              <a:endParaRPr kumimoji="0" lang="ja-JP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メイリオ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8" name="Rectangle 18">
              <a:extLst>
                <a:ext uri="{FF2B5EF4-FFF2-40B4-BE49-F238E27FC236}">
                  <a16:creationId xmlns:a16="http://schemas.microsoft.com/office/drawing/2014/main" id="{613CB6AE-6A4F-8B43-AA9A-9E6FEC645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313" y="4620552"/>
              <a:ext cx="74884" cy="79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>
                <a:defRPr/>
              </a:pPr>
              <a:r>
                <a:rPr kumimoji="0" lang="en-US" altLang="ja-JP" sz="800" kern="0" dirty="0">
                  <a:ea typeface="メイリオ" panose="020B0604030504040204" pitchFamily="50" charset="-128"/>
                  <a:cs typeface="Arial" panose="020B0604020202020204" pitchFamily="34" charset="0"/>
                </a:rPr>
                <a:t>24</a:t>
              </a:r>
              <a:endParaRPr kumimoji="0" lang="ja-JP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メイリオ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9" name="Rectangle 18">
              <a:extLst>
                <a:ext uri="{FF2B5EF4-FFF2-40B4-BE49-F238E27FC236}">
                  <a16:creationId xmlns:a16="http://schemas.microsoft.com/office/drawing/2014/main" id="{0BFD0AA6-4979-104D-A61A-D8964314B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445" y="4404641"/>
              <a:ext cx="37442" cy="79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メイリオ" panose="020B0604030504040204" pitchFamily="50" charset="-128"/>
                  <a:cs typeface="Arial" panose="020B0604020202020204" pitchFamily="34" charset="0"/>
                </a:rPr>
                <a:t>3</a:t>
              </a:r>
              <a:endParaRPr kumimoji="0" lang="ja-JP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メイリオ" panose="020B0604030504040204" pitchFamily="50" charset="-128"/>
                <a:cs typeface="Arial" panose="020B0604020202020204" pitchFamily="34" charset="0"/>
              </a:endParaRPr>
            </a:p>
          </p:txBody>
        </p: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498E3034-3B58-3F4E-BA5D-EA0BF79437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805" y="4465756"/>
              <a:ext cx="61331" cy="4497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</p:cxn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A782E6B-AF5E-1348-8DF5-7C80CE6142A6}"/>
              </a:ext>
            </a:extLst>
          </p:cNvPr>
          <p:cNvGrpSpPr/>
          <p:nvPr/>
        </p:nvGrpSpPr>
        <p:grpSpPr>
          <a:xfrm>
            <a:off x="3069565" y="2905263"/>
            <a:ext cx="1776918" cy="1184611"/>
            <a:chOff x="1161236" y="4379502"/>
            <a:chExt cx="1152890" cy="768593"/>
          </a:xfrm>
        </p:grpSpPr>
        <p:graphicFrame>
          <p:nvGraphicFramePr>
            <p:cNvPr id="21" name="グラフ 20">
              <a:extLst>
                <a:ext uri="{FF2B5EF4-FFF2-40B4-BE49-F238E27FC236}">
                  <a16:creationId xmlns:a16="http://schemas.microsoft.com/office/drawing/2014/main" id="{A535DB69-92C0-F245-A2AD-F874B450306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82209504"/>
                </p:ext>
              </p:extLst>
            </p:nvPr>
          </p:nvGraphicFramePr>
          <p:xfrm>
            <a:off x="1161236" y="4379502"/>
            <a:ext cx="1152890" cy="7685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2" name="Rectangle 18">
              <a:extLst>
                <a:ext uri="{FF2B5EF4-FFF2-40B4-BE49-F238E27FC236}">
                  <a16:creationId xmlns:a16="http://schemas.microsoft.com/office/drawing/2014/main" id="{04E9B57B-4296-2247-ABE5-980AB872C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0199" y="4850662"/>
              <a:ext cx="74884" cy="79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メイリオ" panose="020B0604030504040204" pitchFamily="50" charset="-128"/>
                  <a:cs typeface="Arial" panose="020B0604020202020204" pitchFamily="34" charset="0"/>
                </a:rPr>
                <a:t>37</a:t>
              </a:r>
              <a:endParaRPr kumimoji="0" lang="ja-JP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メイリオ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19D5F0B5-442E-AD40-A236-982B5523E5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1796" y="4584802"/>
              <a:ext cx="37442" cy="79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>
                <a:defRPr/>
              </a:pPr>
              <a:r>
                <a:rPr kumimoji="0" lang="en-US" altLang="ja-JP" sz="800" kern="0" dirty="0">
                  <a:ea typeface="メイリオ" panose="020B0604030504040204" pitchFamily="50" charset="-128"/>
                  <a:cs typeface="Arial" panose="020B0604020202020204" pitchFamily="34" charset="0"/>
                </a:rPr>
                <a:t>8</a:t>
              </a:r>
              <a:endParaRPr kumimoji="0" lang="ja-JP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メイリオ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4" name="Rectangle 18">
              <a:extLst>
                <a:ext uri="{FF2B5EF4-FFF2-40B4-BE49-F238E27FC236}">
                  <a16:creationId xmlns:a16="http://schemas.microsoft.com/office/drawing/2014/main" id="{E261EA7F-311A-A440-BE9B-198B730F7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5996" y="4395668"/>
              <a:ext cx="37442" cy="79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メイリオ" panose="020B0604030504040204" pitchFamily="50" charset="-128"/>
                  <a:cs typeface="Arial" panose="020B0604020202020204" pitchFamily="34" charset="0"/>
                </a:rPr>
                <a:t>1</a:t>
              </a:r>
              <a:endParaRPr kumimoji="0" lang="ja-JP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メイリオ" panose="020B0604030504040204" pitchFamily="50" charset="-128"/>
                <a:cs typeface="Arial" panose="020B0604020202020204" pitchFamily="34" charset="0"/>
              </a:endParaRPr>
            </a:p>
          </p:txBody>
        </p: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69E4F799-CFEC-C94C-8241-6BE7D001B7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15356" y="4456783"/>
              <a:ext cx="61331" cy="4497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</p:cxnSp>
      </p:grp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B45163B7-7516-494B-AB31-7CF0A5E4CA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316885"/>
              </p:ext>
            </p:extLst>
          </p:nvPr>
        </p:nvGraphicFramePr>
        <p:xfrm>
          <a:off x="1509158" y="4388675"/>
          <a:ext cx="1773972" cy="1181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4181C039-68FD-A84D-8D59-C1C01584D1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0827712"/>
              </p:ext>
            </p:extLst>
          </p:nvPr>
        </p:nvGraphicFramePr>
        <p:xfrm>
          <a:off x="3071037" y="4388675"/>
          <a:ext cx="1773972" cy="1181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Rectangle 18">
            <a:extLst>
              <a:ext uri="{FF2B5EF4-FFF2-40B4-BE49-F238E27FC236}">
                <a16:creationId xmlns:a16="http://schemas.microsoft.com/office/drawing/2014/main" id="{2AF731BC-C0DB-6748-B742-50A79A203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9651" y="5129280"/>
            <a:ext cx="11541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メイリオ" panose="020B0604030504040204" pitchFamily="50" charset="-128"/>
                <a:cs typeface="Arial" panose="020B0604020202020204" pitchFamily="34" charset="0"/>
              </a:rPr>
              <a:t>17</a:t>
            </a:r>
            <a:endParaRPr kumimoji="0" lang="ja-JP" altLang="ja-JP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2" name="Rectangle 18">
            <a:extLst>
              <a:ext uri="{FF2B5EF4-FFF2-40B4-BE49-F238E27FC236}">
                <a16:creationId xmlns:a16="http://schemas.microsoft.com/office/drawing/2014/main" id="{8521EDC5-CACB-7446-8AD0-3641B35A7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475" y="4838246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メイリオ" panose="020B0604030504040204" pitchFamily="50" charset="-128"/>
                <a:cs typeface="Arial" panose="020B0604020202020204" pitchFamily="34" charset="0"/>
              </a:rPr>
              <a:t>6</a:t>
            </a:r>
            <a:endParaRPr kumimoji="0" lang="ja-JP" altLang="ja-JP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3" name="Rectangle 18">
            <a:extLst>
              <a:ext uri="{FF2B5EF4-FFF2-40B4-BE49-F238E27FC236}">
                <a16:creationId xmlns:a16="http://schemas.microsoft.com/office/drawing/2014/main" id="{F011999C-9DCF-E54E-908C-5B9692578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364" y="4925212"/>
            <a:ext cx="11541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メイリオ" panose="020B0604030504040204" pitchFamily="50" charset="-128"/>
                <a:cs typeface="Arial" panose="020B0604020202020204" pitchFamily="34" charset="0"/>
              </a:rPr>
              <a:t>32</a:t>
            </a:r>
            <a:endParaRPr kumimoji="0" lang="ja-JP" altLang="ja-JP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597E37F3-F1C3-6744-8FA3-9499F5B29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0325" y="4980556"/>
            <a:ext cx="11541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メイリオ" panose="020B0604030504040204" pitchFamily="50" charset="-128"/>
                <a:cs typeface="Arial" panose="020B0604020202020204" pitchFamily="34" charset="0"/>
              </a:rPr>
              <a:t>22</a:t>
            </a:r>
            <a:endParaRPr kumimoji="0" lang="ja-JP" altLang="ja-JP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68B7EC30-D402-164A-ABA5-932C7CF0E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1244" y="4657911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メイリオ" panose="020B0604030504040204" pitchFamily="50" charset="-128"/>
                <a:cs typeface="Arial" panose="020B0604020202020204" pitchFamily="34" charset="0"/>
              </a:rPr>
              <a:t>8</a:t>
            </a:r>
            <a:endParaRPr kumimoji="0" lang="ja-JP" altLang="ja-JP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6" name="Rectangle 18">
            <a:extLst>
              <a:ext uri="{FF2B5EF4-FFF2-40B4-BE49-F238E27FC236}">
                <a16:creationId xmlns:a16="http://schemas.microsoft.com/office/drawing/2014/main" id="{EAB3AB42-2627-7B49-B2B1-87C2E54B2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8442" y="4657911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メイリオ" panose="020B0604030504040204" pitchFamily="50" charset="-128"/>
                <a:cs typeface="Arial" panose="020B0604020202020204" pitchFamily="34" charset="0"/>
              </a:rPr>
              <a:t>2</a:t>
            </a:r>
            <a:endParaRPr kumimoji="0" lang="ja-JP" altLang="ja-JP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BDD3D8D-06C7-7D4E-9096-D2DFB201D6DA}"/>
              </a:ext>
            </a:extLst>
          </p:cNvPr>
          <p:cNvSpPr/>
          <p:nvPr/>
        </p:nvSpPr>
        <p:spPr>
          <a:xfrm>
            <a:off x="3652492" y="4196070"/>
            <a:ext cx="61106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25</a:t>
            </a: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genes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1436348-D1C5-7646-92CC-725BB5B80905}"/>
              </a:ext>
            </a:extLst>
          </p:cNvPr>
          <p:cNvSpPr/>
          <p:nvPr/>
        </p:nvSpPr>
        <p:spPr>
          <a:xfrm>
            <a:off x="2101355" y="4210478"/>
            <a:ext cx="61106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0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58</a:t>
            </a:r>
            <a:r>
              <a:rPr kumimoji="0" lang="en-US" altLang="ja-JP" sz="8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genes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7B682933-1BB3-ED43-A3B4-F11707F8E7E6}"/>
              </a:ext>
            </a:extLst>
          </p:cNvPr>
          <p:cNvSpPr/>
          <p:nvPr/>
        </p:nvSpPr>
        <p:spPr>
          <a:xfrm>
            <a:off x="1417790" y="2852359"/>
            <a:ext cx="60785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1" i="1" kern="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</a:t>
            </a:r>
            <a:r>
              <a:rPr kumimoji="0" lang="en-US" altLang="ja-JP" sz="800" b="1" i="1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ap-h2-2</a:t>
            </a:r>
            <a:endParaRPr kumimoji="0" lang="ja-JP" altLang="en-US" sz="800" b="1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F999541-7210-E849-9C7F-840F8DD0566B}"/>
              </a:ext>
            </a:extLst>
          </p:cNvPr>
          <p:cNvSpPr/>
          <p:nvPr/>
        </p:nvSpPr>
        <p:spPr>
          <a:xfrm>
            <a:off x="1437027" y="4345674"/>
            <a:ext cx="5693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1" i="1" kern="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crwn1/4</a:t>
            </a:r>
            <a:endParaRPr kumimoji="0" lang="ja-JP" altLang="en-US" sz="800" b="1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229B2BF-EDC9-D14E-AC54-152292D284E2}"/>
              </a:ext>
            </a:extLst>
          </p:cNvPr>
          <p:cNvSpPr txBox="1"/>
          <p:nvPr/>
        </p:nvSpPr>
        <p:spPr>
          <a:xfrm>
            <a:off x="0" y="0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Fig.S6</a:t>
            </a:r>
            <a:endParaRPr kumimoji="1" lang="ja-JP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516ADF2-F670-2C46-8154-AA0A83C79F76}"/>
              </a:ext>
            </a:extLst>
          </p:cNvPr>
          <p:cNvSpPr txBox="1"/>
          <p:nvPr/>
        </p:nvSpPr>
        <p:spPr>
          <a:xfrm>
            <a:off x="1" y="5542552"/>
            <a:ext cx="62642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S6. Differentially expressed genes in mutants showing abnormal centromere distribution.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Numbers of up- and down-regulated genes in </a:t>
            </a:r>
            <a:r>
              <a:rPr lang="en-GB" altLang="ja-JP" sz="1050" i="1" dirty="0">
                <a:latin typeface="Arial" panose="020B0604020202020204" pitchFamily="34" charset="0"/>
                <a:cs typeface="Arial" panose="020B0604020202020204" pitchFamily="34" charset="0"/>
              </a:rPr>
              <a:t>cap-h2-2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altLang="ja-JP" sz="1050" i="1" dirty="0">
                <a:latin typeface="Arial" panose="020B0604020202020204" pitchFamily="34" charset="0"/>
                <a:cs typeface="Arial" panose="020B0604020202020204" pitchFamily="34" charset="0"/>
              </a:rPr>
              <a:t>crwn1/4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 mutants compared to the wild type are shown (threshold ≥ √2, FDR &lt; 0.1, </a:t>
            </a:r>
            <a:r>
              <a:rPr lang="en-GB" altLang="ja-JP" sz="1050" i="1" dirty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&lt; 0.05) (n = 3).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E4A7AB04-B6B2-1A42-87AB-E74E2214DF52}"/>
              </a:ext>
            </a:extLst>
          </p:cNvPr>
          <p:cNvSpPr/>
          <p:nvPr/>
        </p:nvSpPr>
        <p:spPr>
          <a:xfrm>
            <a:off x="4770724" y="4561116"/>
            <a:ext cx="92053" cy="92053"/>
          </a:xfrm>
          <a:prstGeom prst="rect">
            <a:avLst/>
          </a:prstGeom>
          <a:solidFill>
            <a:srgbClr val="D8A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4A75B510-DB51-B04B-BF5C-A3E891A84DB0}"/>
              </a:ext>
            </a:extLst>
          </p:cNvPr>
          <p:cNvSpPr/>
          <p:nvPr/>
        </p:nvSpPr>
        <p:spPr>
          <a:xfrm>
            <a:off x="4770724" y="4779945"/>
            <a:ext cx="92053" cy="92053"/>
          </a:xfrm>
          <a:prstGeom prst="rect">
            <a:avLst/>
          </a:prstGeom>
          <a:solidFill>
            <a:srgbClr val="C349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3C9697A5-9AB0-594E-9DC5-6D2E8668157B}"/>
              </a:ext>
            </a:extLst>
          </p:cNvPr>
          <p:cNvSpPr/>
          <p:nvPr/>
        </p:nvSpPr>
        <p:spPr>
          <a:xfrm>
            <a:off x="4770723" y="4993535"/>
            <a:ext cx="92053" cy="92053"/>
          </a:xfrm>
          <a:prstGeom prst="rect">
            <a:avLst/>
          </a:prstGeom>
          <a:solidFill>
            <a:srgbClr val="4BA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A7595CD1-82B1-AE42-98D7-999C264216E1}"/>
              </a:ext>
            </a:extLst>
          </p:cNvPr>
          <p:cNvSpPr/>
          <p:nvPr/>
        </p:nvSpPr>
        <p:spPr>
          <a:xfrm>
            <a:off x="4810220" y="4499420"/>
            <a:ext cx="67358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√2 </a:t>
            </a: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≤ to &lt; 2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ADA4005E-82E5-4547-9FDE-A0BD9EA59A68}"/>
              </a:ext>
            </a:extLst>
          </p:cNvPr>
          <p:cNvSpPr/>
          <p:nvPr/>
        </p:nvSpPr>
        <p:spPr>
          <a:xfrm>
            <a:off x="4810220" y="4720554"/>
            <a:ext cx="61747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ja-JP" altLang="en-US" sz="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≤</a:t>
            </a:r>
            <a:r>
              <a:rPr kumimoji="0" lang="en-US" altLang="ja-JP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to &lt; 4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357A1006-7D15-6943-AFA4-E272CDC61DFD}"/>
              </a:ext>
            </a:extLst>
          </p:cNvPr>
          <p:cNvSpPr/>
          <p:nvPr/>
        </p:nvSpPr>
        <p:spPr>
          <a:xfrm>
            <a:off x="4810612" y="4933779"/>
            <a:ext cx="3273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ja-JP" altLang="en-US" sz="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≤</a:t>
            </a:r>
            <a:endParaRPr kumimoji="0" lang="ja-JP" altLang="en-US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757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FDE9AB9-D095-9241-9CEF-C4B7FC96202B}"/>
              </a:ext>
            </a:extLst>
          </p:cNvPr>
          <p:cNvSpPr txBox="1"/>
          <p:nvPr/>
        </p:nvSpPr>
        <p:spPr>
          <a:xfrm>
            <a:off x="1" y="6251327"/>
            <a:ext cx="626427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S7. Gene expressions in response to DNA damage induction are comparable between the wild type and the defective in centromere positioning.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, Altered gene expression in wild-type roots (n = 4) after one and three hours of DNA damage treatments. 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, Comparison of gene expression in response to DNA damage treatments between wild-type and mutant plants. The levels of respective gene expression are shown as log2 values (</a:t>
            </a:r>
            <a:r>
              <a:rPr lang="en-GB" altLang="ja-JP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altLang="ja-JP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 (n = 4).</a:t>
            </a:r>
            <a:endParaRPr lang="ja-JP" altLang="ja-JP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01CD670-381C-5446-9A80-1794F630E8DD}"/>
              </a:ext>
            </a:extLst>
          </p:cNvPr>
          <p:cNvSpPr txBox="1"/>
          <p:nvPr/>
        </p:nvSpPr>
        <p:spPr>
          <a:xfrm>
            <a:off x="0" y="0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Fig.S7</a:t>
            </a:r>
            <a:endParaRPr kumimoji="1" lang="ja-JP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図 32" descr="グラフ, 散布図&#10;&#10;自動的に生成された説明">
            <a:extLst>
              <a:ext uri="{FF2B5EF4-FFF2-40B4-BE49-F238E27FC236}">
                <a16:creationId xmlns:a16="http://schemas.microsoft.com/office/drawing/2014/main" id="{9365C4D4-E9AF-B24C-8BAF-FC04C1565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128" y="4877191"/>
            <a:ext cx="1306005" cy="1221587"/>
          </a:xfrm>
          <a:prstGeom prst="rect">
            <a:avLst/>
          </a:prstGeom>
        </p:spPr>
      </p:pic>
      <p:pic>
        <p:nvPicPr>
          <p:cNvPr id="37" name="図 36" descr="グラフ, 散布図&#10;&#10;自動的に生成された説明">
            <a:extLst>
              <a:ext uri="{FF2B5EF4-FFF2-40B4-BE49-F238E27FC236}">
                <a16:creationId xmlns:a16="http://schemas.microsoft.com/office/drawing/2014/main" id="{AFEEC271-E47A-F342-8BB3-5AAD9ABFE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128" y="3741568"/>
            <a:ext cx="1306005" cy="1221587"/>
          </a:xfrm>
          <a:prstGeom prst="rect">
            <a:avLst/>
          </a:prstGeom>
        </p:spPr>
      </p:pic>
      <p:pic>
        <p:nvPicPr>
          <p:cNvPr id="46" name="図 45" descr="グラフ, 散布図&#10;&#10;自動的に生成された説明">
            <a:extLst>
              <a:ext uri="{FF2B5EF4-FFF2-40B4-BE49-F238E27FC236}">
                <a16:creationId xmlns:a16="http://schemas.microsoft.com/office/drawing/2014/main" id="{D3EDC1DB-08B7-AB40-8172-52D64D8EE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9118" y="3742161"/>
            <a:ext cx="1304737" cy="1220400"/>
          </a:xfrm>
          <a:prstGeom prst="rect">
            <a:avLst/>
          </a:prstGeom>
        </p:spPr>
      </p:pic>
      <p:pic>
        <p:nvPicPr>
          <p:cNvPr id="50" name="図 49" descr="グラフ, 散布図&#10;&#10;自動的に生成された説明">
            <a:extLst>
              <a:ext uri="{FF2B5EF4-FFF2-40B4-BE49-F238E27FC236}">
                <a16:creationId xmlns:a16="http://schemas.microsoft.com/office/drawing/2014/main" id="{7752B077-E617-504A-8D3F-EE15C8F145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9118" y="4877784"/>
            <a:ext cx="1304737" cy="1220400"/>
          </a:xfrm>
          <a:prstGeom prst="rect">
            <a:avLst/>
          </a:prstGeom>
        </p:spPr>
      </p:pic>
      <p:pic>
        <p:nvPicPr>
          <p:cNvPr id="53" name="図 52" descr="グラフ, 散布図&#10;&#10;自動的に生成された説明">
            <a:extLst>
              <a:ext uri="{FF2B5EF4-FFF2-40B4-BE49-F238E27FC236}">
                <a16:creationId xmlns:a16="http://schemas.microsoft.com/office/drawing/2014/main" id="{3553367F-74BA-1142-95EE-B2F94F27A7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8599" y="3742161"/>
            <a:ext cx="1304737" cy="1220400"/>
          </a:xfrm>
          <a:prstGeom prst="rect">
            <a:avLst/>
          </a:prstGeom>
        </p:spPr>
      </p:pic>
      <p:pic>
        <p:nvPicPr>
          <p:cNvPr id="57" name="図 56" descr="グラフ, 散布図&#10;&#10;自動的に生成された説明">
            <a:extLst>
              <a:ext uri="{FF2B5EF4-FFF2-40B4-BE49-F238E27FC236}">
                <a16:creationId xmlns:a16="http://schemas.microsoft.com/office/drawing/2014/main" id="{E9FDD455-8E4B-AE4A-9EE2-D4A4551F22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8599" y="4877784"/>
            <a:ext cx="1304737" cy="1220400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883DC4F9-4E55-1744-B265-EDA31B3BD314}"/>
              </a:ext>
            </a:extLst>
          </p:cNvPr>
          <p:cNvSpPr txBox="1"/>
          <p:nvPr/>
        </p:nvSpPr>
        <p:spPr>
          <a:xfrm>
            <a:off x="2944654" y="5981559"/>
            <a:ext cx="4559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Col-0</a:t>
            </a:r>
            <a:endParaRPr lang="ja-JP" altLang="en-US" sz="800" dirty="0">
              <a:latin typeface="Arial"/>
              <a:cs typeface="Arial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4169E28-A5CD-AA49-B2C5-6C5C5FD18B9A}"/>
              </a:ext>
            </a:extLst>
          </p:cNvPr>
          <p:cNvSpPr txBox="1"/>
          <p:nvPr/>
        </p:nvSpPr>
        <p:spPr>
          <a:xfrm rot="16200000">
            <a:off x="808487" y="4179415"/>
            <a:ext cx="6080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i="1" dirty="0">
                <a:latin typeface="Arial"/>
                <a:cs typeface="Arial"/>
              </a:rPr>
              <a:t>cap-h2-2</a:t>
            </a:r>
            <a:endParaRPr lang="ja-JP" altLang="en-US" sz="800" i="1" dirty="0">
              <a:latin typeface="Arial"/>
              <a:cs typeface="Arial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346EE3D-19CA-B940-A008-E4121DA8D13A}"/>
              </a:ext>
            </a:extLst>
          </p:cNvPr>
          <p:cNvSpPr txBox="1"/>
          <p:nvPr/>
        </p:nvSpPr>
        <p:spPr>
          <a:xfrm rot="16200000">
            <a:off x="808487" y="5313533"/>
            <a:ext cx="6080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i="1" dirty="0">
                <a:latin typeface="Arial"/>
                <a:cs typeface="Arial"/>
              </a:rPr>
              <a:t>crwn1/4</a:t>
            </a:r>
            <a:endParaRPr lang="ja-JP" altLang="en-US" sz="800" i="1" dirty="0">
              <a:latin typeface="Arial"/>
              <a:cs typeface="Arial"/>
            </a:endParaRPr>
          </a:p>
        </p:txBody>
      </p:sp>
      <p:sp>
        <p:nvSpPr>
          <p:cNvPr id="64" name="テキスト ボックス 17">
            <a:extLst>
              <a:ext uri="{FF2B5EF4-FFF2-40B4-BE49-F238E27FC236}">
                <a16:creationId xmlns:a16="http://schemas.microsoft.com/office/drawing/2014/main" id="{23642C29-6D5E-E54E-B2F3-30767AC51F36}"/>
              </a:ext>
            </a:extLst>
          </p:cNvPr>
          <p:cNvSpPr txBox="1"/>
          <p:nvPr/>
        </p:nvSpPr>
        <p:spPr>
          <a:xfrm>
            <a:off x="1721672" y="3734515"/>
            <a:ext cx="264941" cy="194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/>
                <a:cs typeface="Arial"/>
              </a:rPr>
              <a:t>0 h</a:t>
            </a:r>
            <a:endParaRPr lang="ja-JP" altLang="en-US" sz="800" dirty="0">
              <a:latin typeface="Arial"/>
              <a:cs typeface="Arial"/>
            </a:endParaRPr>
          </a:p>
        </p:txBody>
      </p:sp>
      <p:sp>
        <p:nvSpPr>
          <p:cNvPr id="65" name="テキスト ボックス 17">
            <a:extLst>
              <a:ext uri="{FF2B5EF4-FFF2-40B4-BE49-F238E27FC236}">
                <a16:creationId xmlns:a16="http://schemas.microsoft.com/office/drawing/2014/main" id="{8C2B1B1D-3B50-D342-95F5-A882B7C520B3}"/>
              </a:ext>
            </a:extLst>
          </p:cNvPr>
          <p:cNvSpPr txBox="1"/>
          <p:nvPr/>
        </p:nvSpPr>
        <p:spPr>
          <a:xfrm>
            <a:off x="3002655" y="3724259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/>
                <a:cs typeface="Arial"/>
              </a:rPr>
              <a:t>1 h</a:t>
            </a:r>
            <a:endParaRPr lang="ja-JP" altLang="en-US" sz="800" dirty="0">
              <a:latin typeface="Arial"/>
              <a:cs typeface="Arial"/>
            </a:endParaRPr>
          </a:p>
        </p:txBody>
      </p:sp>
      <p:sp>
        <p:nvSpPr>
          <p:cNvPr id="66" name="テキスト ボックス 17">
            <a:extLst>
              <a:ext uri="{FF2B5EF4-FFF2-40B4-BE49-F238E27FC236}">
                <a16:creationId xmlns:a16="http://schemas.microsoft.com/office/drawing/2014/main" id="{65423B39-7981-1645-AB25-5767CD50EF9D}"/>
              </a:ext>
            </a:extLst>
          </p:cNvPr>
          <p:cNvSpPr txBox="1"/>
          <p:nvPr/>
        </p:nvSpPr>
        <p:spPr>
          <a:xfrm>
            <a:off x="4294283" y="3724259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/>
                <a:cs typeface="Arial"/>
              </a:rPr>
              <a:t>3 h</a:t>
            </a:r>
            <a:endParaRPr lang="ja-JP" altLang="en-US" sz="800" dirty="0">
              <a:latin typeface="Arial"/>
              <a:cs typeface="Arial"/>
            </a:endParaRPr>
          </a:p>
        </p:txBody>
      </p:sp>
      <p:pic>
        <p:nvPicPr>
          <p:cNvPr id="68" name="図 67" descr="グラフ, 散布図&#10;&#10;自動的に生成された説明">
            <a:extLst>
              <a:ext uri="{FF2B5EF4-FFF2-40B4-BE49-F238E27FC236}">
                <a16:creationId xmlns:a16="http://schemas.microsoft.com/office/drawing/2014/main" id="{7137A290-7C47-B341-9650-F0A56A491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8319" y="2244283"/>
            <a:ext cx="1304737" cy="1220400"/>
          </a:xfrm>
          <a:prstGeom prst="rect">
            <a:avLst/>
          </a:prstGeom>
        </p:spPr>
      </p:pic>
      <p:pic>
        <p:nvPicPr>
          <p:cNvPr id="70" name="図 69" descr="グラフ, 散布図&#10;&#10;自動的に生成された説明">
            <a:extLst>
              <a:ext uri="{FF2B5EF4-FFF2-40B4-BE49-F238E27FC236}">
                <a16:creationId xmlns:a16="http://schemas.microsoft.com/office/drawing/2014/main" id="{048BF5ED-EEE6-BF49-8B00-1B972F7294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1486" y="2244283"/>
            <a:ext cx="1304737" cy="1220400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A5EC36B1-9994-E844-93BC-EF90F6D1E411}"/>
              </a:ext>
            </a:extLst>
          </p:cNvPr>
          <p:cNvSpPr txBox="1"/>
          <p:nvPr/>
        </p:nvSpPr>
        <p:spPr>
          <a:xfrm rot="16200000">
            <a:off x="1446123" y="2702979"/>
            <a:ext cx="6080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Col-0_0h</a:t>
            </a:r>
            <a:endParaRPr lang="ja-JP" altLang="en-US" sz="800" dirty="0">
              <a:latin typeface="Arial"/>
              <a:cs typeface="Arial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8252AC32-3DB5-8147-9CAC-058A36885DD7}"/>
              </a:ext>
            </a:extLst>
          </p:cNvPr>
          <p:cNvSpPr txBox="1"/>
          <p:nvPr/>
        </p:nvSpPr>
        <p:spPr>
          <a:xfrm>
            <a:off x="2246720" y="3306771"/>
            <a:ext cx="6080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Col-0_1h</a:t>
            </a:r>
            <a:endParaRPr lang="ja-JP" altLang="en-US" sz="800" dirty="0">
              <a:latin typeface="Arial"/>
              <a:cs typeface="Arial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484918EF-FE8E-F348-9DE2-BC0A65FA8B33}"/>
              </a:ext>
            </a:extLst>
          </p:cNvPr>
          <p:cNvSpPr txBox="1"/>
          <p:nvPr/>
        </p:nvSpPr>
        <p:spPr>
          <a:xfrm>
            <a:off x="3569983" y="3302374"/>
            <a:ext cx="6080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/>
                <a:cs typeface="Arial"/>
              </a:rPr>
              <a:t>Col-0_3h</a:t>
            </a:r>
            <a:endParaRPr lang="ja-JP" altLang="en-US" sz="800" dirty="0">
              <a:latin typeface="Arial"/>
              <a:cs typeface="Arial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353EAC5-0948-9542-BE4C-FF5F333E430C}"/>
              </a:ext>
            </a:extLst>
          </p:cNvPr>
          <p:cNvSpPr txBox="1"/>
          <p:nvPr/>
        </p:nvSpPr>
        <p:spPr>
          <a:xfrm>
            <a:off x="753693" y="2105783"/>
            <a:ext cx="3588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ja-JP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DCF0736-F5D7-3649-BD73-B852C0727EC6}"/>
              </a:ext>
            </a:extLst>
          </p:cNvPr>
          <p:cNvSpPr txBox="1"/>
          <p:nvPr/>
        </p:nvSpPr>
        <p:spPr>
          <a:xfrm>
            <a:off x="753693" y="3554982"/>
            <a:ext cx="3588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ja-JP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874463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51763</TotalTime>
  <Words>866</Words>
  <Application>Microsoft Macintosh PowerPoint</Application>
  <PresentationFormat>ユーザー設定</PresentationFormat>
  <Paragraphs>294</Paragraphs>
  <Slides>7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游ゴシック</vt:lpstr>
      <vt:lpstr>Arial</vt:lpstr>
      <vt:lpstr>Calibri</vt:lpstr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坂本 卓也</dc:creator>
  <cp:lastModifiedBy>坂本　卓也</cp:lastModifiedBy>
  <cp:revision>218</cp:revision>
  <cp:lastPrinted>2021-03-02T05:04:29Z</cp:lastPrinted>
  <dcterms:created xsi:type="dcterms:W3CDTF">2017-05-23T00:40:52Z</dcterms:created>
  <dcterms:modified xsi:type="dcterms:W3CDTF">2021-08-07T11:48:48Z</dcterms:modified>
</cp:coreProperties>
</file>