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6E417C-2698-6F4A-9BB9-E8068C389F0F}" v="112" dt="2025-09-03T14:43:01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87"/>
    <p:restoredTop sz="94716"/>
  </p:normalViewPr>
  <p:slideViewPr>
    <p:cSldViewPr snapToGrid="0">
      <p:cViewPr varScale="1">
        <p:scale>
          <a:sx n="82" d="100"/>
          <a:sy n="82" d="100"/>
        </p:scale>
        <p:origin x="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96F93-5518-0949-8C1B-1E220879685F}" type="doc">
      <dgm:prSet loTypeId="urn:microsoft.com/office/officeart/2005/8/layout/vList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6B9F0303-00F6-A043-BFFC-9AC48E479BA5}">
      <dgm:prSet phldrT="[Text]"/>
      <dgm:spPr>
        <a:ln>
          <a:noFill/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</dgm:spPr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</a:p>
        <a:p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Postal employees display distinct patterns of oral health literacy due to their work routine and exposure. 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IN" dirty="0">
              <a:latin typeface="Times New Roman" panose="02020603050405020304" pitchFamily="18" charset="0"/>
              <a:cs typeface="Times New Roman" panose="02020603050405020304" pitchFamily="18" charset="0"/>
            </a:rPr>
            <a:t>The study aimed to compare oral health literacy among postal employees of Udupi taluk.</a:t>
          </a:r>
          <a:endParaRPr lang="en-GB" dirty="0"/>
        </a:p>
      </dgm:t>
    </dgm:pt>
    <dgm:pt modelId="{012E8F43-A593-674A-A342-EF35B8E29D7A}" type="parTrans" cxnId="{AC64B150-D8A2-6144-A12F-F32A9879F459}">
      <dgm:prSet/>
      <dgm:spPr/>
      <dgm:t>
        <a:bodyPr/>
        <a:lstStyle/>
        <a:p>
          <a:endParaRPr lang="en-GB"/>
        </a:p>
      </dgm:t>
    </dgm:pt>
    <dgm:pt modelId="{207EE4A9-B0D3-5A4F-A845-208178FD0D7D}" type="sibTrans" cxnId="{AC64B150-D8A2-6144-A12F-F32A9879F459}">
      <dgm:prSet/>
      <dgm:spPr/>
      <dgm:t>
        <a:bodyPr/>
        <a:lstStyle/>
        <a:p>
          <a:endParaRPr lang="en-GB"/>
        </a:p>
      </dgm:t>
    </dgm:pt>
    <dgm:pt modelId="{EC0E09FB-1011-9441-9B50-47039F8F8AE8}" type="pres">
      <dgm:prSet presAssocID="{46096F93-5518-0949-8C1B-1E220879685F}" presName="linear" presStyleCnt="0">
        <dgm:presLayoutVars>
          <dgm:animLvl val="lvl"/>
          <dgm:resizeHandles val="exact"/>
        </dgm:presLayoutVars>
      </dgm:prSet>
      <dgm:spPr/>
    </dgm:pt>
    <dgm:pt modelId="{832CF787-E916-3C40-81E1-1BF94747D85B}" type="pres">
      <dgm:prSet presAssocID="{6B9F0303-00F6-A043-BFFC-9AC48E479BA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1E51A13-8A3B-9841-A223-9DD187BD1553}" type="presOf" srcId="{46096F93-5518-0949-8C1B-1E220879685F}" destId="{EC0E09FB-1011-9441-9B50-47039F8F8AE8}" srcOrd="0" destOrd="0" presId="urn:microsoft.com/office/officeart/2005/8/layout/vList2"/>
    <dgm:cxn modelId="{05F31042-7DCF-654A-86A1-A9A640345A4F}" type="presOf" srcId="{6B9F0303-00F6-A043-BFFC-9AC48E479BA5}" destId="{832CF787-E916-3C40-81E1-1BF94747D85B}" srcOrd="0" destOrd="0" presId="urn:microsoft.com/office/officeart/2005/8/layout/vList2"/>
    <dgm:cxn modelId="{AC64B150-D8A2-6144-A12F-F32A9879F459}" srcId="{46096F93-5518-0949-8C1B-1E220879685F}" destId="{6B9F0303-00F6-A043-BFFC-9AC48E479BA5}" srcOrd="0" destOrd="0" parTransId="{012E8F43-A593-674A-A342-EF35B8E29D7A}" sibTransId="{207EE4A9-B0D3-5A4F-A845-208178FD0D7D}"/>
    <dgm:cxn modelId="{7D894A82-5E4C-1C47-B58F-34434754A1DF}" type="presParOf" srcId="{EC0E09FB-1011-9441-9B50-47039F8F8AE8}" destId="{832CF787-E916-3C40-81E1-1BF94747D85B}" srcOrd="0" destOrd="0" presId="urn:microsoft.com/office/officeart/2005/8/layout/vList2"/>
  </dgm:cxnLst>
  <dgm:bg/>
  <dgm:whole>
    <a:ln>
      <a:solidFill>
        <a:schemeClr val="dk1">
          <a:shade val="80000"/>
          <a:hueOff val="0"/>
          <a:satOff val="0"/>
          <a:lumOff val="0"/>
        </a:schemeClr>
      </a:solidFill>
      <a:extLst>
        <a:ext uri="{C807C97D-BFC1-408E-A445-0C87EB9F89A2}">
          <ask:lineSketchStyleProps xmlns:ask="http://schemas.microsoft.com/office/drawing/2018/sketchyshapes">
            <ask:type>
              <ask:lineSketchCurved/>
            </ask:type>
          </ask:lineSketchStyleProps>
        </a:ext>
      </a:extLst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096F93-5518-0949-8C1B-1E220879685F}" type="doc">
      <dgm:prSet loTypeId="urn:microsoft.com/office/officeart/2005/8/layout/vList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6B9F0303-00F6-A043-BFFC-9AC48E479BA5}">
      <dgm:prSet phldrT="[Text]" custT="1"/>
      <dgm:spPr>
        <a:ln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</dgm:spPr>
      <dgm:t>
        <a:bodyPr/>
        <a:lstStyle/>
        <a:p>
          <a:r>
            <a:rPr lang="en-IN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METHOD</a:t>
          </a:r>
        </a:p>
        <a:p>
          <a:r>
            <a:rPr lang="en-IN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 cross-sectional study was conducted among postal employees in Udupi Taluk using a standardized questionnaire to assess oral health literacy. </a:t>
          </a:r>
          <a:endParaRPr lang="en-GB" sz="2000" dirty="0"/>
        </a:p>
      </dgm:t>
    </dgm:pt>
    <dgm:pt modelId="{012E8F43-A593-674A-A342-EF35B8E29D7A}" type="parTrans" cxnId="{AC64B150-D8A2-6144-A12F-F32A9879F459}">
      <dgm:prSet/>
      <dgm:spPr/>
      <dgm:t>
        <a:bodyPr/>
        <a:lstStyle/>
        <a:p>
          <a:endParaRPr lang="en-GB"/>
        </a:p>
      </dgm:t>
    </dgm:pt>
    <dgm:pt modelId="{207EE4A9-B0D3-5A4F-A845-208178FD0D7D}" type="sibTrans" cxnId="{AC64B150-D8A2-6144-A12F-F32A9879F459}">
      <dgm:prSet/>
      <dgm:spPr/>
      <dgm:t>
        <a:bodyPr/>
        <a:lstStyle/>
        <a:p>
          <a:endParaRPr lang="en-GB"/>
        </a:p>
      </dgm:t>
    </dgm:pt>
    <dgm:pt modelId="{EC0E09FB-1011-9441-9B50-47039F8F8AE8}" type="pres">
      <dgm:prSet presAssocID="{46096F93-5518-0949-8C1B-1E220879685F}" presName="linear" presStyleCnt="0">
        <dgm:presLayoutVars>
          <dgm:animLvl val="lvl"/>
          <dgm:resizeHandles val="exact"/>
        </dgm:presLayoutVars>
      </dgm:prSet>
      <dgm:spPr/>
    </dgm:pt>
    <dgm:pt modelId="{832CF787-E916-3C40-81E1-1BF94747D85B}" type="pres">
      <dgm:prSet presAssocID="{6B9F0303-00F6-A043-BFFC-9AC48E479BA5}" presName="parentText" presStyleLbl="node1" presStyleIdx="0" presStyleCnt="1" custLinFactNeighborX="33728" custLinFactNeighborY="34981">
        <dgm:presLayoutVars>
          <dgm:chMax val="0"/>
          <dgm:bulletEnabled val="1"/>
        </dgm:presLayoutVars>
      </dgm:prSet>
      <dgm:spPr/>
    </dgm:pt>
  </dgm:ptLst>
  <dgm:cxnLst>
    <dgm:cxn modelId="{F1E51A13-8A3B-9841-A223-9DD187BD1553}" type="presOf" srcId="{46096F93-5518-0949-8C1B-1E220879685F}" destId="{EC0E09FB-1011-9441-9B50-47039F8F8AE8}" srcOrd="0" destOrd="0" presId="urn:microsoft.com/office/officeart/2005/8/layout/vList2"/>
    <dgm:cxn modelId="{05F31042-7DCF-654A-86A1-A9A640345A4F}" type="presOf" srcId="{6B9F0303-00F6-A043-BFFC-9AC48E479BA5}" destId="{832CF787-E916-3C40-81E1-1BF94747D85B}" srcOrd="0" destOrd="0" presId="urn:microsoft.com/office/officeart/2005/8/layout/vList2"/>
    <dgm:cxn modelId="{AC64B150-D8A2-6144-A12F-F32A9879F459}" srcId="{46096F93-5518-0949-8C1B-1E220879685F}" destId="{6B9F0303-00F6-A043-BFFC-9AC48E479BA5}" srcOrd="0" destOrd="0" parTransId="{012E8F43-A593-674A-A342-EF35B8E29D7A}" sibTransId="{207EE4A9-B0D3-5A4F-A845-208178FD0D7D}"/>
    <dgm:cxn modelId="{7D894A82-5E4C-1C47-B58F-34434754A1DF}" type="presParOf" srcId="{EC0E09FB-1011-9441-9B50-47039F8F8AE8}" destId="{832CF787-E916-3C40-81E1-1BF94747D85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096F93-5518-0949-8C1B-1E220879685F}" type="doc">
      <dgm:prSet loTypeId="urn:microsoft.com/office/officeart/2005/8/layout/vList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6B9F0303-00F6-A043-BFFC-9AC48E479BA5}">
      <dgm:prSet phldrT="[Text]" custT="1"/>
      <dgm:spPr>
        <a:ln>
          <a:solidFill>
            <a:schemeClr val="dk1">
              <a:shade val="80000"/>
              <a:hueOff val="0"/>
              <a:satOff val="0"/>
              <a:lumOff val="0"/>
            </a:schemeClr>
          </a:solidFill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</dgm:spPr>
      <dgm:t>
        <a:bodyPr/>
        <a:lstStyle/>
        <a:p>
          <a:r>
            <a:rPr lang="en-IN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RESULTS</a:t>
          </a:r>
        </a:p>
        <a:p>
          <a:r>
            <a:rPr lang="en-IN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No significant variation in OHL across different decades (p &gt; 0.05). </a:t>
          </a:r>
        </a:p>
        <a:p>
          <a:r>
            <a:rPr lang="en-IN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Highest OHL is observed in the 21-30 decade group (11.8 ± 1.81)</a:t>
          </a:r>
        </a:p>
        <a:p>
          <a:r>
            <a:rPr lang="en-IN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Lowest is in the 41-50 decade group (10.4 ± 2.30)</a:t>
          </a:r>
          <a:endParaRPr lang="en-GB" sz="2000" dirty="0"/>
        </a:p>
      </dgm:t>
    </dgm:pt>
    <dgm:pt modelId="{012E8F43-A593-674A-A342-EF35B8E29D7A}" type="parTrans" cxnId="{AC64B150-D8A2-6144-A12F-F32A9879F459}">
      <dgm:prSet/>
      <dgm:spPr/>
      <dgm:t>
        <a:bodyPr/>
        <a:lstStyle/>
        <a:p>
          <a:endParaRPr lang="en-GB"/>
        </a:p>
      </dgm:t>
    </dgm:pt>
    <dgm:pt modelId="{207EE4A9-B0D3-5A4F-A845-208178FD0D7D}" type="sibTrans" cxnId="{AC64B150-D8A2-6144-A12F-F32A9879F459}">
      <dgm:prSet/>
      <dgm:spPr/>
      <dgm:t>
        <a:bodyPr/>
        <a:lstStyle/>
        <a:p>
          <a:endParaRPr lang="en-GB"/>
        </a:p>
      </dgm:t>
    </dgm:pt>
    <dgm:pt modelId="{EC0E09FB-1011-9441-9B50-47039F8F8AE8}" type="pres">
      <dgm:prSet presAssocID="{46096F93-5518-0949-8C1B-1E220879685F}" presName="linear" presStyleCnt="0">
        <dgm:presLayoutVars>
          <dgm:animLvl val="lvl"/>
          <dgm:resizeHandles val="exact"/>
        </dgm:presLayoutVars>
      </dgm:prSet>
      <dgm:spPr/>
    </dgm:pt>
    <dgm:pt modelId="{832CF787-E916-3C40-81E1-1BF94747D85B}" type="pres">
      <dgm:prSet presAssocID="{6B9F0303-00F6-A043-BFFC-9AC48E479BA5}" presName="parentText" presStyleLbl="node1" presStyleIdx="0" presStyleCnt="1" custLinFactNeighborX="33728" custLinFactNeighborY="34981">
        <dgm:presLayoutVars>
          <dgm:chMax val="0"/>
          <dgm:bulletEnabled val="1"/>
        </dgm:presLayoutVars>
      </dgm:prSet>
      <dgm:spPr/>
    </dgm:pt>
  </dgm:ptLst>
  <dgm:cxnLst>
    <dgm:cxn modelId="{F1E51A13-8A3B-9841-A223-9DD187BD1553}" type="presOf" srcId="{46096F93-5518-0949-8C1B-1E220879685F}" destId="{EC0E09FB-1011-9441-9B50-47039F8F8AE8}" srcOrd="0" destOrd="0" presId="urn:microsoft.com/office/officeart/2005/8/layout/vList2"/>
    <dgm:cxn modelId="{05F31042-7DCF-654A-86A1-A9A640345A4F}" type="presOf" srcId="{6B9F0303-00F6-A043-BFFC-9AC48E479BA5}" destId="{832CF787-E916-3C40-81E1-1BF94747D85B}" srcOrd="0" destOrd="0" presId="urn:microsoft.com/office/officeart/2005/8/layout/vList2"/>
    <dgm:cxn modelId="{AC64B150-D8A2-6144-A12F-F32A9879F459}" srcId="{46096F93-5518-0949-8C1B-1E220879685F}" destId="{6B9F0303-00F6-A043-BFFC-9AC48E479BA5}" srcOrd="0" destOrd="0" parTransId="{012E8F43-A593-674A-A342-EF35B8E29D7A}" sibTransId="{207EE4A9-B0D3-5A4F-A845-208178FD0D7D}"/>
    <dgm:cxn modelId="{7D894A82-5E4C-1C47-B58F-34434754A1DF}" type="presParOf" srcId="{EC0E09FB-1011-9441-9B50-47039F8F8AE8}" destId="{832CF787-E916-3C40-81E1-1BF94747D85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096F93-5518-0949-8C1B-1E220879685F}" type="doc">
      <dgm:prSet loTypeId="urn:microsoft.com/office/officeart/2005/8/layout/vList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6B9F0303-00F6-A043-BFFC-9AC48E479BA5}">
      <dgm:prSet phldrT="[Text]" custT="1"/>
      <dgm:spPr>
        <a:ln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</dgm:spPr>
      <dgm:t>
        <a:bodyPr/>
        <a:lstStyle/>
        <a:p>
          <a:r>
            <a:rPr lang="en-IN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</a:p>
        <a:p>
          <a:r>
            <a:rPr lang="en-IN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The results suggest increased oral health awareness due to improved access to healthcare information and public health initiatives.</a:t>
          </a:r>
          <a:endParaRPr lang="en-GB" sz="2000" dirty="0"/>
        </a:p>
      </dgm:t>
    </dgm:pt>
    <dgm:pt modelId="{012E8F43-A593-674A-A342-EF35B8E29D7A}" type="parTrans" cxnId="{AC64B150-D8A2-6144-A12F-F32A9879F459}">
      <dgm:prSet/>
      <dgm:spPr/>
      <dgm:t>
        <a:bodyPr/>
        <a:lstStyle/>
        <a:p>
          <a:endParaRPr lang="en-GB"/>
        </a:p>
      </dgm:t>
    </dgm:pt>
    <dgm:pt modelId="{207EE4A9-B0D3-5A4F-A845-208178FD0D7D}" type="sibTrans" cxnId="{AC64B150-D8A2-6144-A12F-F32A9879F459}">
      <dgm:prSet/>
      <dgm:spPr/>
      <dgm:t>
        <a:bodyPr/>
        <a:lstStyle/>
        <a:p>
          <a:endParaRPr lang="en-GB"/>
        </a:p>
      </dgm:t>
    </dgm:pt>
    <dgm:pt modelId="{EC0E09FB-1011-9441-9B50-47039F8F8AE8}" type="pres">
      <dgm:prSet presAssocID="{46096F93-5518-0949-8C1B-1E220879685F}" presName="linear" presStyleCnt="0">
        <dgm:presLayoutVars>
          <dgm:animLvl val="lvl"/>
          <dgm:resizeHandles val="exact"/>
        </dgm:presLayoutVars>
      </dgm:prSet>
      <dgm:spPr/>
    </dgm:pt>
    <dgm:pt modelId="{832CF787-E916-3C40-81E1-1BF94747D85B}" type="pres">
      <dgm:prSet presAssocID="{6B9F0303-00F6-A043-BFFC-9AC48E479BA5}" presName="parentText" presStyleLbl="node1" presStyleIdx="0" presStyleCnt="1" custLinFactNeighborX="-587" custLinFactNeighborY="615">
        <dgm:presLayoutVars>
          <dgm:chMax val="0"/>
          <dgm:bulletEnabled val="1"/>
        </dgm:presLayoutVars>
      </dgm:prSet>
      <dgm:spPr/>
    </dgm:pt>
  </dgm:ptLst>
  <dgm:cxnLst>
    <dgm:cxn modelId="{F1E51A13-8A3B-9841-A223-9DD187BD1553}" type="presOf" srcId="{46096F93-5518-0949-8C1B-1E220879685F}" destId="{EC0E09FB-1011-9441-9B50-47039F8F8AE8}" srcOrd="0" destOrd="0" presId="urn:microsoft.com/office/officeart/2005/8/layout/vList2"/>
    <dgm:cxn modelId="{05F31042-7DCF-654A-86A1-A9A640345A4F}" type="presOf" srcId="{6B9F0303-00F6-A043-BFFC-9AC48E479BA5}" destId="{832CF787-E916-3C40-81E1-1BF94747D85B}" srcOrd="0" destOrd="0" presId="urn:microsoft.com/office/officeart/2005/8/layout/vList2"/>
    <dgm:cxn modelId="{AC64B150-D8A2-6144-A12F-F32A9879F459}" srcId="{46096F93-5518-0949-8C1B-1E220879685F}" destId="{6B9F0303-00F6-A043-BFFC-9AC48E479BA5}" srcOrd="0" destOrd="0" parTransId="{012E8F43-A593-674A-A342-EF35B8E29D7A}" sibTransId="{207EE4A9-B0D3-5A4F-A845-208178FD0D7D}"/>
    <dgm:cxn modelId="{7D894A82-5E4C-1C47-B58F-34434754A1DF}" type="presParOf" srcId="{EC0E09FB-1011-9441-9B50-47039F8F8AE8}" destId="{832CF787-E916-3C40-81E1-1BF94747D85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F787-E916-3C40-81E1-1BF94747D85B}">
      <dsp:nvSpPr>
        <dsp:cNvPr id="0" name=""/>
        <dsp:cNvSpPr/>
      </dsp:nvSpPr>
      <dsp:spPr>
        <a:xfrm>
          <a:off x="0" y="159114"/>
          <a:ext cx="5136024" cy="2000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INTRODUCTION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Postal employees display distinct patterns of oral health literacy due to their work routine and exposure. </a:t>
          </a:r>
          <a:endParaRPr lang="en-GB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N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study aimed to compare oral health literacy among postal employees of Udupi taluk.</a:t>
          </a:r>
          <a:endParaRPr lang="en-GB" sz="1900" kern="1200" dirty="0"/>
        </a:p>
      </dsp:txBody>
      <dsp:txXfrm>
        <a:off x="97666" y="256780"/>
        <a:ext cx="4940692" cy="1805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F787-E916-3C40-81E1-1BF94747D85B}">
      <dsp:nvSpPr>
        <dsp:cNvPr id="0" name=""/>
        <dsp:cNvSpPr/>
      </dsp:nvSpPr>
      <dsp:spPr>
        <a:xfrm>
          <a:off x="0" y="445511"/>
          <a:ext cx="5022355" cy="17111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  <a:miter lim="800000"/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METHOD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cross-sectional study was conducted among postal employees in Udupi Taluk using a standardized questionnaire to assess oral health literacy. </a:t>
          </a:r>
          <a:endParaRPr lang="en-GB" sz="2000" kern="1200" dirty="0"/>
        </a:p>
      </dsp:txBody>
      <dsp:txXfrm>
        <a:off x="83530" y="529041"/>
        <a:ext cx="4855295" cy="1544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F787-E916-3C40-81E1-1BF94747D85B}">
      <dsp:nvSpPr>
        <dsp:cNvPr id="0" name=""/>
        <dsp:cNvSpPr/>
      </dsp:nvSpPr>
      <dsp:spPr>
        <a:xfrm>
          <a:off x="0" y="258"/>
          <a:ext cx="5136024" cy="241367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</a:schemeClr>
          </a:solidFill>
          <a:prstDash val="solid"/>
          <a:miter lim="800000"/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RESULTS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 significant variation in OHL across different decades (p &gt; 0.05).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Highest OHL is observed in the 21-30 decade group (11.8 ± 1.81)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Lowest is in the 41-50 decade group (10.4 ± 2.30)</a:t>
          </a:r>
          <a:endParaRPr lang="en-GB" sz="2000" kern="1200" dirty="0"/>
        </a:p>
      </dsp:txBody>
      <dsp:txXfrm>
        <a:off x="117826" y="118084"/>
        <a:ext cx="4900372" cy="21780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CF787-E916-3C40-81E1-1BF94747D85B}">
      <dsp:nvSpPr>
        <dsp:cNvPr id="0" name=""/>
        <dsp:cNvSpPr/>
      </dsp:nvSpPr>
      <dsp:spPr>
        <a:xfrm>
          <a:off x="0" y="162878"/>
          <a:ext cx="5022355" cy="17111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  <a:miter lim="800000"/>
          <a:extLst>
            <a:ext uri="{C807C97D-BFC1-408E-A445-0C87EB9F89A2}">
              <ask:lineSketchStyleProps xmlns:ask="http://schemas.microsoft.com/office/drawing/2018/sketchyshapes">
                <ask:type>
                  <ask:lineSketchCurved/>
                </ask:type>
              </ask:lineSketchStyleProps>
            </a:ext>
          </a:extLst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CONCLUSION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results suggest increased oral health awareness due to improved access to healthcare information and public health initiatives.</a:t>
          </a:r>
          <a:endParaRPr lang="en-GB" sz="2000" kern="1200" dirty="0"/>
        </a:p>
      </dsp:txBody>
      <dsp:txXfrm>
        <a:off x="83530" y="246408"/>
        <a:ext cx="4855295" cy="1544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57D-A90B-CE44-BC5C-99FF4A581908}" type="datetimeFigureOut">
              <a:rPr lang="en-US" smtClean="0"/>
              <a:t>9/5/25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87217-BCA3-6A4B-A1AC-55914B52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1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87217-BCA3-6A4B-A1AC-55914B52CE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3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7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4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5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6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9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6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1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6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4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58372-31B5-3846-95CF-AC727AAB71B2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BDA4C-5D75-F040-A667-B51386683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0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image" Target="../media/image2.png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image" Target="../media/image1.png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93A1A8-535A-7CA1-9DA9-731CFF6E7D88}"/>
              </a:ext>
            </a:extLst>
          </p:cNvPr>
          <p:cNvSpPr txBox="1"/>
          <p:nvPr/>
        </p:nvSpPr>
        <p:spPr>
          <a:xfrm>
            <a:off x="417453" y="121281"/>
            <a:ext cx="11291617" cy="830997"/>
          </a:xfrm>
          <a:custGeom>
            <a:avLst/>
            <a:gdLst>
              <a:gd name="connsiteX0" fmla="*/ 0 w 11291617"/>
              <a:gd name="connsiteY0" fmla="*/ 0 h 830997"/>
              <a:gd name="connsiteX1" fmla="*/ 11291617 w 11291617"/>
              <a:gd name="connsiteY1" fmla="*/ 0 h 830997"/>
              <a:gd name="connsiteX2" fmla="*/ 11291617 w 11291617"/>
              <a:gd name="connsiteY2" fmla="*/ 830997 h 830997"/>
              <a:gd name="connsiteX3" fmla="*/ 0 w 11291617"/>
              <a:gd name="connsiteY3" fmla="*/ 830997 h 830997"/>
              <a:gd name="connsiteX4" fmla="*/ 0 w 11291617"/>
              <a:gd name="connsiteY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91617" h="830997" extrusionOk="0">
                <a:moveTo>
                  <a:pt x="0" y="0"/>
                </a:moveTo>
                <a:cubicBezTo>
                  <a:pt x="3209483" y="118645"/>
                  <a:pt x="7571165" y="116012"/>
                  <a:pt x="11291617" y="0"/>
                </a:cubicBezTo>
                <a:cubicBezTo>
                  <a:pt x="11293743" y="113011"/>
                  <a:pt x="11331107" y="601367"/>
                  <a:pt x="11291617" y="830997"/>
                </a:cubicBezTo>
                <a:cubicBezTo>
                  <a:pt x="7320877" y="965597"/>
                  <a:pt x="2687885" y="673801"/>
                  <a:pt x="0" y="830997"/>
                </a:cubicBezTo>
                <a:cubicBezTo>
                  <a:pt x="-5118" y="699632"/>
                  <a:pt x="-25823" y="390388"/>
                  <a:pt x="0" y="0"/>
                </a:cubicBezTo>
                <a:close/>
              </a:path>
            </a:pathLst>
          </a:custGeom>
          <a:noFill/>
          <a:ln w="1905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Decadal comparison of Oral Health Literacy (OHL) among the Postal employees of Udupi taluk – A Cross-sectional study</a:t>
            </a:r>
            <a:r>
              <a:rPr lang="en-IN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B31764F-8C7E-A76C-0A44-0B1A416B7B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010399"/>
              </p:ext>
            </p:extLst>
          </p:nvPr>
        </p:nvGraphicFramePr>
        <p:xfrm>
          <a:off x="250289" y="1508165"/>
          <a:ext cx="5136024" cy="2318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560346E-7020-1BC0-D7FB-65783DC501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453375"/>
              </p:ext>
            </p:extLst>
          </p:nvPr>
        </p:nvGraphicFramePr>
        <p:xfrm>
          <a:off x="7042784" y="2399542"/>
          <a:ext cx="5022355" cy="2156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270CC1B1-C3E8-3DB3-2E3E-2CAE7728AD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0286814"/>
              </p:ext>
            </p:extLst>
          </p:nvPr>
        </p:nvGraphicFramePr>
        <p:xfrm>
          <a:off x="250289" y="4161182"/>
          <a:ext cx="5136024" cy="2413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B99225DD-DBB6-855B-3566-44F27FE14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364952"/>
              </p:ext>
            </p:extLst>
          </p:nvPr>
        </p:nvGraphicFramePr>
        <p:xfrm>
          <a:off x="6481609" y="4829697"/>
          <a:ext cx="5022355" cy="2015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12" name="Picture 11" descr="A cartoon of a person holding a letter&#10;&#10;AI-generated content may be incorrect.">
            <a:extLst>
              <a:ext uri="{FF2B5EF4-FFF2-40B4-BE49-F238E27FC236}">
                <a16:creationId xmlns:a16="http://schemas.microsoft.com/office/drawing/2014/main" id="{0B987128-C319-4DF1-4ACB-6C51AE1D0A24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220854" y="1318118"/>
            <a:ext cx="1283110" cy="1283110"/>
          </a:xfrm>
          <a:prstGeom prst="rect">
            <a:avLst/>
          </a:prstGeom>
        </p:spPr>
      </p:pic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A62F4D0-3834-0B38-39DD-914801269991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629318" y="1719362"/>
            <a:ext cx="1002501" cy="897024"/>
          </a:xfrm>
          <a:prstGeom prst="rect">
            <a:avLst/>
          </a:prstGeom>
        </p:spPr>
      </p:pic>
      <p:pic>
        <p:nvPicPr>
          <p:cNvPr id="16" name="Picture 1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B2666F-EBE8-D6F6-CA6D-4EEB358CD1E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992786" y="1410458"/>
            <a:ext cx="757416" cy="757416"/>
          </a:xfrm>
          <a:prstGeom prst="rect">
            <a:avLst/>
          </a:prstGeom>
        </p:spPr>
      </p:pic>
      <p:sp>
        <p:nvSpPr>
          <p:cNvPr id="17" name="Right Arrow 16">
            <a:extLst>
              <a:ext uri="{FF2B5EF4-FFF2-40B4-BE49-F238E27FC236}">
                <a16:creationId xmlns:a16="http://schemas.microsoft.com/office/drawing/2014/main" id="{A1365097-0667-4D22-F8A1-425292F73E86}"/>
              </a:ext>
            </a:extLst>
          </p:cNvPr>
          <p:cNvSpPr/>
          <p:nvPr/>
        </p:nvSpPr>
        <p:spPr>
          <a:xfrm>
            <a:off x="5547551" y="2795526"/>
            <a:ext cx="1365663" cy="633474"/>
          </a:xfrm>
          <a:custGeom>
            <a:avLst/>
            <a:gdLst>
              <a:gd name="connsiteX0" fmla="*/ 0 w 1365663"/>
              <a:gd name="connsiteY0" fmla="*/ 158369 h 633474"/>
              <a:gd name="connsiteX1" fmla="*/ 534952 w 1365663"/>
              <a:gd name="connsiteY1" fmla="*/ 158369 h 633474"/>
              <a:gd name="connsiteX2" fmla="*/ 1048926 w 1365663"/>
              <a:gd name="connsiteY2" fmla="*/ 158369 h 633474"/>
              <a:gd name="connsiteX3" fmla="*/ 1048926 w 1365663"/>
              <a:gd name="connsiteY3" fmla="*/ 0 h 633474"/>
              <a:gd name="connsiteX4" fmla="*/ 1365663 w 1365663"/>
              <a:gd name="connsiteY4" fmla="*/ 316737 h 633474"/>
              <a:gd name="connsiteX5" fmla="*/ 1048926 w 1365663"/>
              <a:gd name="connsiteY5" fmla="*/ 633474 h 633474"/>
              <a:gd name="connsiteX6" fmla="*/ 1048926 w 1365663"/>
              <a:gd name="connsiteY6" fmla="*/ 475106 h 633474"/>
              <a:gd name="connsiteX7" fmla="*/ 524463 w 1365663"/>
              <a:gd name="connsiteY7" fmla="*/ 475106 h 633474"/>
              <a:gd name="connsiteX8" fmla="*/ 0 w 1365663"/>
              <a:gd name="connsiteY8" fmla="*/ 475106 h 633474"/>
              <a:gd name="connsiteX9" fmla="*/ 0 w 1365663"/>
              <a:gd name="connsiteY9" fmla="*/ 158369 h 633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5663" h="633474" fill="none" extrusionOk="0">
                <a:moveTo>
                  <a:pt x="0" y="158369"/>
                </a:moveTo>
                <a:cubicBezTo>
                  <a:pt x="114471" y="135249"/>
                  <a:pt x="300973" y="170770"/>
                  <a:pt x="534952" y="158369"/>
                </a:cubicBezTo>
                <a:cubicBezTo>
                  <a:pt x="768931" y="145968"/>
                  <a:pt x="809628" y="208641"/>
                  <a:pt x="1048926" y="158369"/>
                </a:cubicBezTo>
                <a:cubicBezTo>
                  <a:pt x="1045176" y="114080"/>
                  <a:pt x="1062517" y="41390"/>
                  <a:pt x="1048926" y="0"/>
                </a:cubicBezTo>
                <a:cubicBezTo>
                  <a:pt x="1159934" y="87489"/>
                  <a:pt x="1228802" y="205001"/>
                  <a:pt x="1365663" y="316737"/>
                </a:cubicBezTo>
                <a:cubicBezTo>
                  <a:pt x="1296293" y="398784"/>
                  <a:pt x="1154640" y="500883"/>
                  <a:pt x="1048926" y="633474"/>
                </a:cubicBezTo>
                <a:cubicBezTo>
                  <a:pt x="1045061" y="574500"/>
                  <a:pt x="1055223" y="549672"/>
                  <a:pt x="1048926" y="475106"/>
                </a:cubicBezTo>
                <a:cubicBezTo>
                  <a:pt x="902992" y="516308"/>
                  <a:pt x="782377" y="427080"/>
                  <a:pt x="524463" y="475106"/>
                </a:cubicBezTo>
                <a:cubicBezTo>
                  <a:pt x="266549" y="523132"/>
                  <a:pt x="201917" y="469233"/>
                  <a:pt x="0" y="475106"/>
                </a:cubicBezTo>
                <a:cubicBezTo>
                  <a:pt x="-20021" y="338178"/>
                  <a:pt x="4502" y="248620"/>
                  <a:pt x="0" y="158369"/>
                </a:cubicBezTo>
                <a:close/>
              </a:path>
              <a:path w="1365663" h="633474" stroke="0" extrusionOk="0">
                <a:moveTo>
                  <a:pt x="0" y="158369"/>
                </a:moveTo>
                <a:cubicBezTo>
                  <a:pt x="120065" y="139327"/>
                  <a:pt x="345365" y="185262"/>
                  <a:pt x="513974" y="158369"/>
                </a:cubicBezTo>
                <a:cubicBezTo>
                  <a:pt x="682583" y="131476"/>
                  <a:pt x="900243" y="214367"/>
                  <a:pt x="1048926" y="158369"/>
                </a:cubicBezTo>
                <a:cubicBezTo>
                  <a:pt x="1046759" y="95734"/>
                  <a:pt x="1053594" y="38539"/>
                  <a:pt x="1048926" y="0"/>
                </a:cubicBezTo>
                <a:cubicBezTo>
                  <a:pt x="1143531" y="67793"/>
                  <a:pt x="1251060" y="237302"/>
                  <a:pt x="1365663" y="316737"/>
                </a:cubicBezTo>
                <a:cubicBezTo>
                  <a:pt x="1275084" y="440972"/>
                  <a:pt x="1140246" y="480376"/>
                  <a:pt x="1048926" y="633474"/>
                </a:cubicBezTo>
                <a:cubicBezTo>
                  <a:pt x="1040995" y="566310"/>
                  <a:pt x="1050499" y="545478"/>
                  <a:pt x="1048926" y="475106"/>
                </a:cubicBezTo>
                <a:cubicBezTo>
                  <a:pt x="932604" y="492527"/>
                  <a:pt x="653465" y="442781"/>
                  <a:pt x="545442" y="475106"/>
                </a:cubicBezTo>
                <a:cubicBezTo>
                  <a:pt x="437419" y="507431"/>
                  <a:pt x="245034" y="423753"/>
                  <a:pt x="0" y="475106"/>
                </a:cubicBezTo>
                <a:cubicBezTo>
                  <a:pt x="-25547" y="401902"/>
                  <a:pt x="7617" y="245784"/>
                  <a:pt x="0" y="158369"/>
                </a:cubicBezTo>
                <a:close/>
              </a:path>
            </a:pathLst>
          </a:custGeom>
          <a:ln w="22225">
            <a:extLst>
              <a:ext uri="{C807C97D-BFC1-408E-A445-0C87EB9F89A2}">
                <ask:lineSketchStyleProps xmlns:ask="http://schemas.microsoft.com/office/drawing/2018/sketchyshapes" sd="1219033472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7072DBB8-A29C-879B-435D-07E6489056EA}"/>
              </a:ext>
            </a:extLst>
          </p:cNvPr>
          <p:cNvSpPr/>
          <p:nvPr/>
        </p:nvSpPr>
        <p:spPr>
          <a:xfrm>
            <a:off x="5497731" y="4829697"/>
            <a:ext cx="983878" cy="267969"/>
          </a:xfrm>
          <a:custGeom>
            <a:avLst/>
            <a:gdLst>
              <a:gd name="connsiteX0" fmla="*/ 0 w 983878"/>
              <a:gd name="connsiteY0" fmla="*/ 66992 h 267969"/>
              <a:gd name="connsiteX1" fmla="*/ 433446 w 983878"/>
              <a:gd name="connsiteY1" fmla="*/ 66992 h 267969"/>
              <a:gd name="connsiteX2" fmla="*/ 849894 w 983878"/>
              <a:gd name="connsiteY2" fmla="*/ 66992 h 267969"/>
              <a:gd name="connsiteX3" fmla="*/ 849894 w 983878"/>
              <a:gd name="connsiteY3" fmla="*/ 0 h 267969"/>
              <a:gd name="connsiteX4" fmla="*/ 983878 w 983878"/>
              <a:gd name="connsiteY4" fmla="*/ 133985 h 267969"/>
              <a:gd name="connsiteX5" fmla="*/ 849894 w 983878"/>
              <a:gd name="connsiteY5" fmla="*/ 267969 h 267969"/>
              <a:gd name="connsiteX6" fmla="*/ 849894 w 983878"/>
              <a:gd name="connsiteY6" fmla="*/ 200977 h 267969"/>
              <a:gd name="connsiteX7" fmla="*/ 424947 w 983878"/>
              <a:gd name="connsiteY7" fmla="*/ 200977 h 267969"/>
              <a:gd name="connsiteX8" fmla="*/ 0 w 983878"/>
              <a:gd name="connsiteY8" fmla="*/ 200977 h 267969"/>
              <a:gd name="connsiteX9" fmla="*/ 0 w 983878"/>
              <a:gd name="connsiteY9" fmla="*/ 66992 h 26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3878" h="267969" fill="none" extrusionOk="0">
                <a:moveTo>
                  <a:pt x="0" y="66992"/>
                </a:moveTo>
                <a:cubicBezTo>
                  <a:pt x="187752" y="62729"/>
                  <a:pt x="238411" y="70108"/>
                  <a:pt x="433446" y="66992"/>
                </a:cubicBezTo>
                <a:cubicBezTo>
                  <a:pt x="628481" y="63876"/>
                  <a:pt x="725535" y="68195"/>
                  <a:pt x="849894" y="66992"/>
                </a:cubicBezTo>
                <a:cubicBezTo>
                  <a:pt x="847918" y="51472"/>
                  <a:pt x="853153" y="29359"/>
                  <a:pt x="849894" y="0"/>
                </a:cubicBezTo>
                <a:cubicBezTo>
                  <a:pt x="902472" y="51230"/>
                  <a:pt x="915185" y="71190"/>
                  <a:pt x="983878" y="133985"/>
                </a:cubicBezTo>
                <a:cubicBezTo>
                  <a:pt x="946493" y="186961"/>
                  <a:pt x="879621" y="220253"/>
                  <a:pt x="849894" y="267969"/>
                </a:cubicBezTo>
                <a:cubicBezTo>
                  <a:pt x="842076" y="239745"/>
                  <a:pt x="853194" y="231025"/>
                  <a:pt x="849894" y="200977"/>
                </a:cubicBezTo>
                <a:cubicBezTo>
                  <a:pt x="651012" y="201003"/>
                  <a:pt x="620692" y="154879"/>
                  <a:pt x="424947" y="200977"/>
                </a:cubicBezTo>
                <a:cubicBezTo>
                  <a:pt x="229202" y="247075"/>
                  <a:pt x="148758" y="199524"/>
                  <a:pt x="0" y="200977"/>
                </a:cubicBezTo>
                <a:cubicBezTo>
                  <a:pt x="-13862" y="142967"/>
                  <a:pt x="8288" y="94629"/>
                  <a:pt x="0" y="66992"/>
                </a:cubicBezTo>
                <a:close/>
              </a:path>
              <a:path w="983878" h="267969" stroke="0" extrusionOk="0">
                <a:moveTo>
                  <a:pt x="0" y="66992"/>
                </a:moveTo>
                <a:cubicBezTo>
                  <a:pt x="102095" y="62699"/>
                  <a:pt x="266000" y="90797"/>
                  <a:pt x="416448" y="66992"/>
                </a:cubicBezTo>
                <a:cubicBezTo>
                  <a:pt x="566896" y="43187"/>
                  <a:pt x="690112" y="84665"/>
                  <a:pt x="849894" y="66992"/>
                </a:cubicBezTo>
                <a:cubicBezTo>
                  <a:pt x="843333" y="47570"/>
                  <a:pt x="856819" y="28365"/>
                  <a:pt x="849894" y="0"/>
                </a:cubicBezTo>
                <a:cubicBezTo>
                  <a:pt x="915057" y="51007"/>
                  <a:pt x="911682" y="84254"/>
                  <a:pt x="983878" y="133985"/>
                </a:cubicBezTo>
                <a:cubicBezTo>
                  <a:pt x="953813" y="167338"/>
                  <a:pt x="898830" y="197072"/>
                  <a:pt x="849894" y="267969"/>
                </a:cubicBezTo>
                <a:cubicBezTo>
                  <a:pt x="843057" y="243869"/>
                  <a:pt x="854777" y="224826"/>
                  <a:pt x="849894" y="200977"/>
                </a:cubicBezTo>
                <a:cubicBezTo>
                  <a:pt x="762424" y="216102"/>
                  <a:pt x="546211" y="156380"/>
                  <a:pt x="441945" y="200977"/>
                </a:cubicBezTo>
                <a:cubicBezTo>
                  <a:pt x="337679" y="245574"/>
                  <a:pt x="194707" y="187759"/>
                  <a:pt x="0" y="200977"/>
                </a:cubicBezTo>
                <a:cubicBezTo>
                  <a:pt x="-15521" y="168746"/>
                  <a:pt x="6184" y="114712"/>
                  <a:pt x="0" y="66992"/>
                </a:cubicBezTo>
                <a:close/>
              </a:path>
            </a:pathLst>
          </a:custGeom>
          <a:ln w="22225">
            <a:extLst>
              <a:ext uri="{C807C97D-BFC1-408E-A445-0C87EB9F89A2}">
                <ask:lineSketchStyleProps xmlns:ask="http://schemas.microsoft.com/office/drawing/2018/sketchyshapes" sd="1219033472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08EC91-7EEA-8E75-1603-43A2BBF43CED}"/>
              </a:ext>
            </a:extLst>
          </p:cNvPr>
          <p:cNvSpPr txBox="1"/>
          <p:nvPr/>
        </p:nvSpPr>
        <p:spPr>
          <a:xfrm>
            <a:off x="1170967" y="975464"/>
            <a:ext cx="110210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P V Abhinaya, Ramprasad </a:t>
            </a:r>
            <a:r>
              <a:rPr lang="en-US" sz="2000" dirty="0" err="1"/>
              <a:t>Vasthare</a:t>
            </a:r>
            <a:r>
              <a:rPr lang="en-US" sz="2000" dirty="0"/>
              <a:t> P, Manjula K, Prajna P Nayak, Jishnu P, Ananya Prabhu</a:t>
            </a:r>
          </a:p>
        </p:txBody>
      </p:sp>
    </p:spTree>
    <p:extLst>
      <p:ext uri="{BB962C8B-B14F-4D97-AF65-F5344CB8AC3E}">
        <p14:creationId xmlns:p14="http://schemas.microsoft.com/office/powerpoint/2010/main" val="1762601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9bebd42-f1ff-4c3d-9688-067e3460dc1f}" enabled="0" method="" siteId="{29bebd42-f1ff-4c3d-9688-067e3460dc1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111</TotalTime>
  <Words>156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POLAVARAPU VENKATA ABHINAYA - 220309002 - MCODSMPL</dc:creator>
  <cp:lastModifiedBy>POLAVARAPU VENKATA ABHINAYA - 220309002 - MCODSMPL</cp:lastModifiedBy>
  <cp:revision>3</cp:revision>
  <dcterms:created xsi:type="dcterms:W3CDTF">2025-09-03T14:16:52Z</dcterms:created>
  <dcterms:modified xsi:type="dcterms:W3CDTF">2025-09-05T07:11:16Z</dcterms:modified>
</cp:coreProperties>
</file>