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316" r:id="rId2"/>
  </p:sldIdLst>
  <p:sldSz cx="9601200" cy="12801600" type="A3"/>
  <p:notesSz cx="6858000" cy="9144000"/>
  <p:defaultTextStyle>
    <a:defPPr>
      <a:defRPr lang="ja-JP"/>
    </a:defPPr>
    <a:lvl1pPr marL="0" algn="l" defTabSz="914357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178" algn="l" defTabSz="914357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357" algn="l" defTabSz="914357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536" algn="l" defTabSz="914357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714" algn="l" defTabSz="914357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5892" algn="l" defTabSz="914357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070" algn="l" defTabSz="914357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249" algn="l" defTabSz="914357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428" algn="l" defTabSz="914357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oru Hanamura" initials="TH" lastIdx="4" clrIdx="0">
    <p:extLst>
      <p:ext uri="{19B8F6BF-5375-455C-9EA6-DF929625EA0E}">
        <p15:presenceInfo xmlns:p15="http://schemas.microsoft.com/office/powerpoint/2012/main" userId="Toru Hanamura" providerId="None"/>
      </p:ext>
    </p:extLst>
  </p:cmAuthor>
  <p:cmAuthor id="2" name="Richer, Jennifer" initials="RJ" lastIdx="6" clrIdx="1">
    <p:extLst>
      <p:ext uri="{19B8F6BF-5375-455C-9EA6-DF929625EA0E}">
        <p15:presenceInfo xmlns:p15="http://schemas.microsoft.com/office/powerpoint/2012/main" userId="Richer, Jennifer" providerId="None"/>
      </p:ext>
    </p:extLst>
  </p:cmAuthor>
  <p:cmAuthor id="3" name="花村 徹" initials="花村" lastIdx="2" clrIdx="2">
    <p:extLst>
      <p:ext uri="{19B8F6BF-5375-455C-9EA6-DF929625EA0E}">
        <p15:presenceInfo xmlns:p15="http://schemas.microsoft.com/office/powerpoint/2012/main" userId="713ce747a82cdf4e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108"/>
    <p:restoredTop sz="92978" autoAdjust="0"/>
  </p:normalViewPr>
  <p:slideViewPr>
    <p:cSldViewPr snapToGrid="0" snapToObjects="1">
      <p:cViewPr>
        <p:scale>
          <a:sx n="73" d="100"/>
          <a:sy n="73" d="100"/>
        </p:scale>
        <p:origin x="3048" y="-392"/>
      </p:cViewPr>
      <p:guideLst/>
    </p:cSldViewPr>
  </p:slideViewPr>
  <p:notesTextViewPr>
    <p:cViewPr>
      <p:scale>
        <a:sx n="95" d="100"/>
        <a:sy n="9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82A602-B26C-764C-9708-93A17553678C}" type="datetimeFigureOut">
              <a:rPr kumimoji="1" lang="ja-JP" altLang="en-US" smtClean="0"/>
              <a:t>2021/7/9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45F9A1-8BE5-B546-9533-9E59946FDEC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870756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57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178" algn="l" defTabSz="914357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357" algn="l" defTabSz="914357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536" algn="l" defTabSz="914357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714" algn="l" defTabSz="914357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5892" algn="l" defTabSz="914357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070" algn="l" defTabSz="914357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249" algn="l" defTabSz="914357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428" algn="l" defTabSz="914357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90" y="2095078"/>
            <a:ext cx="8161020" cy="4456853"/>
          </a:xfrm>
        </p:spPr>
        <p:txBody>
          <a:bodyPr anchor="b"/>
          <a:lstStyle>
            <a:lvl1pPr algn="ctr">
              <a:defRPr sz="63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00150" y="6723804"/>
            <a:ext cx="7200900" cy="3090756"/>
          </a:xfrm>
        </p:spPr>
        <p:txBody>
          <a:bodyPr/>
          <a:lstStyle>
            <a:lvl1pPr marL="0" indent="0" algn="ctr">
              <a:buNone/>
              <a:defRPr sz="2520"/>
            </a:lvl1pPr>
            <a:lvl2pPr marL="480060" indent="0" algn="ctr">
              <a:buNone/>
              <a:defRPr sz="2100"/>
            </a:lvl2pPr>
            <a:lvl3pPr marL="960120" indent="0" algn="ctr">
              <a:buNone/>
              <a:defRPr sz="1890"/>
            </a:lvl3pPr>
            <a:lvl4pPr marL="1440180" indent="0" algn="ctr">
              <a:buNone/>
              <a:defRPr sz="1680"/>
            </a:lvl4pPr>
            <a:lvl5pPr marL="1920240" indent="0" algn="ctr">
              <a:buNone/>
              <a:defRPr sz="1680"/>
            </a:lvl5pPr>
            <a:lvl6pPr marL="2400300" indent="0" algn="ctr">
              <a:buNone/>
              <a:defRPr sz="1680"/>
            </a:lvl6pPr>
            <a:lvl7pPr marL="2880360" indent="0" algn="ctr">
              <a:buNone/>
              <a:defRPr sz="1680"/>
            </a:lvl7pPr>
            <a:lvl8pPr marL="3360420" indent="0" algn="ctr">
              <a:buNone/>
              <a:defRPr sz="1680"/>
            </a:lvl8pPr>
            <a:lvl9pPr marL="3840480" indent="0" algn="ctr">
              <a:buNone/>
              <a:defRPr sz="168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A99A-FF6A-744E-AD7B-15F802665C1C}" type="datetimeFigureOut">
              <a:rPr kumimoji="1" lang="ja-JP" altLang="en-US" smtClean="0"/>
              <a:t>2021/7/9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BB2E1-5714-8240-ACCA-B9E71ED7A3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A99A-FF6A-744E-AD7B-15F802665C1C}" type="datetimeFigureOut">
              <a:rPr kumimoji="1" lang="ja-JP" altLang="en-US" smtClean="0"/>
              <a:t>2021/7/9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BB2E1-5714-8240-ACCA-B9E71ED7A3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082" y="3191514"/>
            <a:ext cx="8281035" cy="5325109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5082" y="8567000"/>
            <a:ext cx="8281035" cy="2800349"/>
          </a:xfrm>
        </p:spPr>
        <p:txBody>
          <a:bodyPr/>
          <a:lstStyle>
            <a:lvl1pPr marL="0" indent="0">
              <a:buNone/>
              <a:defRPr sz="2520">
                <a:solidFill>
                  <a:schemeClr val="tx1"/>
                </a:solidFill>
              </a:defRPr>
            </a:lvl1pPr>
            <a:lvl2pPr marL="48006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96012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3pPr>
            <a:lvl4pPr marL="14401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19202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4003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28803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3604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A99A-FF6A-744E-AD7B-15F802665C1C}" type="datetimeFigureOut">
              <a:rPr kumimoji="1" lang="ja-JP" altLang="en-US" smtClean="0"/>
              <a:t>2021/7/9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BB2E1-5714-8240-ACCA-B9E71ED7A3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0083" y="3407833"/>
            <a:ext cx="4080510" cy="812249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0608" y="3407833"/>
            <a:ext cx="4080510" cy="812249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A99A-FF6A-744E-AD7B-15F802665C1C}" type="datetimeFigureOut">
              <a:rPr kumimoji="1" lang="ja-JP" altLang="en-US" smtClean="0"/>
              <a:t>2021/7/9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BB2E1-5714-8240-ACCA-B9E71ED7A3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681570"/>
            <a:ext cx="8281035" cy="2474384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1334" y="3138171"/>
            <a:ext cx="4061757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1334" y="4676140"/>
            <a:ext cx="4061757" cy="687789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0608" y="3138171"/>
            <a:ext cx="4081761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60608" y="4676140"/>
            <a:ext cx="4081761" cy="687789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A99A-FF6A-744E-AD7B-15F802665C1C}" type="datetimeFigureOut">
              <a:rPr kumimoji="1" lang="ja-JP" altLang="en-US" smtClean="0"/>
              <a:t>2021/7/9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BB2E1-5714-8240-ACCA-B9E71ED7A3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A99A-FF6A-744E-AD7B-15F802665C1C}" type="datetimeFigureOut">
              <a:rPr kumimoji="1" lang="ja-JP" altLang="en-US" smtClean="0"/>
              <a:t>2021/7/9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BB2E1-5714-8240-ACCA-B9E71ED7A3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A99A-FF6A-744E-AD7B-15F802665C1C}" type="datetimeFigureOut">
              <a:rPr kumimoji="1" lang="ja-JP" altLang="en-US" smtClean="0"/>
              <a:t>2021/7/9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BB2E1-5714-8240-ACCA-B9E71ED7A3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1760" y="1843196"/>
            <a:ext cx="4860608" cy="9097433"/>
          </a:xfrm>
        </p:spPr>
        <p:txBody>
          <a:bodyPr/>
          <a:lstStyle>
            <a:lvl1pPr>
              <a:defRPr sz="3360"/>
            </a:lvl1pPr>
            <a:lvl2pPr>
              <a:defRPr sz="2940"/>
            </a:lvl2pPr>
            <a:lvl3pPr>
              <a:defRPr sz="252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A99A-FF6A-744E-AD7B-15F802665C1C}" type="datetimeFigureOut">
              <a:rPr kumimoji="1" lang="ja-JP" altLang="en-US" smtClean="0"/>
              <a:t>2021/7/9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BB2E1-5714-8240-ACCA-B9E71ED7A3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81760" y="1843196"/>
            <a:ext cx="4860608" cy="9097433"/>
          </a:xfrm>
        </p:spPr>
        <p:txBody>
          <a:bodyPr anchor="t"/>
          <a:lstStyle>
            <a:lvl1pPr marL="0" indent="0">
              <a:buNone/>
              <a:defRPr sz="3360"/>
            </a:lvl1pPr>
            <a:lvl2pPr marL="480060" indent="0">
              <a:buNone/>
              <a:defRPr sz="2940"/>
            </a:lvl2pPr>
            <a:lvl3pPr marL="960120" indent="0">
              <a:buNone/>
              <a:defRPr sz="2520"/>
            </a:lvl3pPr>
            <a:lvl4pPr marL="1440180" indent="0">
              <a:buNone/>
              <a:defRPr sz="2100"/>
            </a:lvl4pPr>
            <a:lvl5pPr marL="1920240" indent="0">
              <a:buNone/>
              <a:defRPr sz="2100"/>
            </a:lvl5pPr>
            <a:lvl6pPr marL="2400300" indent="0">
              <a:buNone/>
              <a:defRPr sz="2100"/>
            </a:lvl6pPr>
            <a:lvl7pPr marL="2880360" indent="0">
              <a:buNone/>
              <a:defRPr sz="2100"/>
            </a:lvl7pPr>
            <a:lvl8pPr marL="3360420" indent="0">
              <a:buNone/>
              <a:defRPr sz="2100"/>
            </a:lvl8pPr>
            <a:lvl9pPr marL="3840480" indent="0">
              <a:buNone/>
              <a:defRPr sz="2100"/>
            </a:lvl9pPr>
          </a:lstStyle>
          <a:p>
            <a:r>
              <a:rPr lang="ja-JP" altLang="en-US"/>
              <a:t>プレースホルダーまでドラッグするかアイコンをクリックして図を追加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A99A-FF6A-744E-AD7B-15F802665C1C}" type="datetimeFigureOut">
              <a:rPr kumimoji="1" lang="ja-JP" altLang="en-US" smtClean="0"/>
              <a:t>2021/7/9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BB2E1-5714-8240-ACCA-B9E71ED7A3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A99A-FF6A-744E-AD7B-15F802665C1C}" type="datetimeFigureOut">
              <a:rPr kumimoji="1" lang="ja-JP" altLang="en-US" smtClean="0"/>
              <a:t>2021/7/9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BB2E1-5714-8240-ACCA-B9E71ED7A3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0859" y="681567"/>
            <a:ext cx="2070259" cy="10848764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0083" y="681567"/>
            <a:ext cx="6090761" cy="10848764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A99A-FF6A-744E-AD7B-15F802665C1C}" type="datetimeFigureOut">
              <a:rPr kumimoji="1" lang="ja-JP" altLang="en-US" smtClean="0"/>
              <a:t>2021/7/9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BB2E1-5714-8240-ACCA-B9E71ED7A3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0083" y="681570"/>
            <a:ext cx="8281035" cy="24743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083" y="3407833"/>
            <a:ext cx="8281035" cy="81224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0083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BDA99A-FF6A-744E-AD7B-15F802665C1C}" type="datetimeFigureOut">
              <a:rPr kumimoji="1" lang="ja-JP" altLang="en-US" smtClean="0"/>
              <a:t>2021/7/9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80398" y="11865189"/>
            <a:ext cx="3240405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80848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2BB2E1-5714-8240-ACCA-B9E71ED7A3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72336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60120" rtl="0" eaLnBrk="1" latinLnBrk="0" hangingPunct="1">
        <a:lnSpc>
          <a:spcPct val="90000"/>
        </a:lnSpc>
        <a:spcBef>
          <a:spcPct val="0"/>
        </a:spcBef>
        <a:buNone/>
        <a:defRPr kumimoji="1" sz="46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0030" indent="-240030" algn="l" defTabSz="960120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kumimoji="1" sz="2940" kern="1200">
          <a:solidFill>
            <a:schemeClr val="tx1"/>
          </a:solidFill>
          <a:latin typeface="+mn-lt"/>
          <a:ea typeface="+mn-ea"/>
          <a:cs typeface="+mn-cs"/>
        </a:defRPr>
      </a:lvl1pPr>
      <a:lvl2pPr marL="7200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001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802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216027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64033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31203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40805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0120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algn="l" defTabSz="960120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60120" algn="l" defTabSz="960120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algn="l" defTabSz="960120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40" algn="l" defTabSz="960120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400300" algn="l" defTabSz="960120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80360" algn="l" defTabSz="960120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60420" algn="l" defTabSz="960120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40480" algn="l" defTabSz="960120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 2">
            <a:extLst>
              <a:ext uri="{FF2B5EF4-FFF2-40B4-BE49-F238E27FC236}">
                <a16:creationId xmlns:a16="http://schemas.microsoft.com/office/drawing/2014/main" id="{4E10FCE7-E561-CB41-B3FF-BD05849969D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29745"/>
              </p:ext>
            </p:extLst>
          </p:nvPr>
        </p:nvGraphicFramePr>
        <p:xfrm>
          <a:off x="728330" y="647331"/>
          <a:ext cx="8144539" cy="9981900"/>
        </p:xfrm>
        <a:graphic>
          <a:graphicData uri="http://schemas.openxmlformats.org/drawingml/2006/table">
            <a:tbl>
              <a:tblPr/>
              <a:tblGrid>
                <a:gridCol w="3154659">
                  <a:extLst>
                    <a:ext uri="{9D8B030D-6E8A-4147-A177-3AD203B41FA5}">
                      <a16:colId xmlns:a16="http://schemas.microsoft.com/office/drawing/2014/main" val="667223787"/>
                    </a:ext>
                  </a:extLst>
                </a:gridCol>
                <a:gridCol w="1199490">
                  <a:extLst>
                    <a:ext uri="{9D8B030D-6E8A-4147-A177-3AD203B41FA5}">
                      <a16:colId xmlns:a16="http://schemas.microsoft.com/office/drawing/2014/main" val="3631165594"/>
                    </a:ext>
                  </a:extLst>
                </a:gridCol>
                <a:gridCol w="2267037">
                  <a:extLst>
                    <a:ext uri="{9D8B030D-6E8A-4147-A177-3AD203B41FA5}">
                      <a16:colId xmlns:a16="http://schemas.microsoft.com/office/drawing/2014/main" val="2474504386"/>
                    </a:ext>
                  </a:extLst>
                </a:gridCol>
                <a:gridCol w="1523353">
                  <a:extLst>
                    <a:ext uri="{9D8B030D-6E8A-4147-A177-3AD203B41FA5}">
                      <a16:colId xmlns:a16="http://schemas.microsoft.com/office/drawing/2014/main" val="4156313752"/>
                    </a:ext>
                  </a:extLst>
                </a:gridCol>
              </a:tblGrid>
              <a:tr h="180481"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Supplementary table 5. Comparison of proliferative response to DHT between cell lines</a:t>
                      </a:r>
                    </a:p>
                  </a:txBody>
                  <a:tcPr marL="8460" marR="8460" marT="84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0869913"/>
                  </a:ext>
                </a:extLst>
              </a:tr>
              <a:tr h="18048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Mixed-effect analysis</a:t>
                      </a:r>
                    </a:p>
                  </a:txBody>
                  <a:tcPr marL="8460" marR="8460" marT="846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ja-JP" alt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Yu Gothic" panose="020B0400000000000000" pitchFamily="34" charset="-128"/>
                      </a:endParaRPr>
                    </a:p>
                  </a:txBody>
                  <a:tcPr marL="8460" marR="8460" marT="846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ja-JP" alt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Yu Gothic" panose="020B0400000000000000" pitchFamily="34" charset="-128"/>
                      </a:endParaRPr>
                    </a:p>
                  </a:txBody>
                  <a:tcPr marL="8460" marR="8460" marT="846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ja-JP" alt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Yu Gothic" panose="020B0400000000000000" pitchFamily="34" charset="-128"/>
                      </a:endParaRPr>
                    </a:p>
                  </a:txBody>
                  <a:tcPr marL="8460" marR="8460" marT="846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40638038"/>
                  </a:ext>
                </a:extLst>
              </a:tr>
              <a:tr h="18048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Fixed effects</a:t>
                      </a:r>
                    </a:p>
                  </a:txBody>
                  <a:tcPr marL="8460" marR="8460" marT="84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P value</a:t>
                      </a:r>
                    </a:p>
                  </a:txBody>
                  <a:tcPr marL="8460" marR="8460" marT="84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　</a:t>
                      </a:r>
                    </a:p>
                  </a:txBody>
                  <a:tcPr marL="8460" marR="8460" marT="84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　</a:t>
                      </a:r>
                    </a:p>
                  </a:txBody>
                  <a:tcPr marL="8460" marR="8460" marT="84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15303377"/>
                  </a:ext>
                </a:extLst>
              </a:tr>
              <a:tr h="18048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Cell lines</a:t>
                      </a:r>
                    </a:p>
                  </a:txBody>
                  <a:tcPr marL="8460" marR="8460" marT="846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&lt;0.0001</a:t>
                      </a:r>
                    </a:p>
                  </a:txBody>
                  <a:tcPr marL="8460" marR="8460" marT="846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ja-JP" alt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Yu Gothic" panose="020B0400000000000000" pitchFamily="34" charset="-128"/>
                      </a:endParaRPr>
                    </a:p>
                  </a:txBody>
                  <a:tcPr marL="8460" marR="8460" marT="846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ja-JP" alt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Yu Gothic" panose="020B0400000000000000" pitchFamily="34" charset="-128"/>
                      </a:endParaRPr>
                    </a:p>
                  </a:txBody>
                  <a:tcPr marL="8460" marR="8460" marT="846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6177857"/>
                  </a:ext>
                </a:extLst>
              </a:tr>
              <a:tr h="18048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Dose</a:t>
                      </a:r>
                    </a:p>
                  </a:txBody>
                  <a:tcPr marL="8460" marR="8460" marT="84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&lt;0.0001</a:t>
                      </a:r>
                    </a:p>
                  </a:txBody>
                  <a:tcPr marL="8460" marR="8460" marT="84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ja-JP" alt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Yu Gothic" panose="020B0400000000000000" pitchFamily="34" charset="-128"/>
                      </a:endParaRPr>
                    </a:p>
                  </a:txBody>
                  <a:tcPr marL="8460" marR="8460" marT="84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ja-JP" alt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Yu Gothic" panose="020B0400000000000000" pitchFamily="34" charset="-128"/>
                      </a:endParaRPr>
                    </a:p>
                  </a:txBody>
                  <a:tcPr marL="8460" marR="8460" marT="84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63656734"/>
                  </a:ext>
                </a:extLst>
              </a:tr>
              <a:tr h="18048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cell lines x Dose</a:t>
                      </a:r>
                    </a:p>
                  </a:txBody>
                  <a:tcPr marL="8460" marR="8460" marT="84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&lt;0.0001</a:t>
                      </a:r>
                    </a:p>
                  </a:txBody>
                  <a:tcPr marL="8460" marR="8460" marT="84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　</a:t>
                      </a:r>
                    </a:p>
                  </a:txBody>
                  <a:tcPr marL="8460" marR="8460" marT="84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　</a:t>
                      </a:r>
                    </a:p>
                  </a:txBody>
                  <a:tcPr marL="8460" marR="8460" marT="84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81789307"/>
                  </a:ext>
                </a:extLst>
              </a:tr>
              <a:tr h="180481"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　</a:t>
                      </a:r>
                    </a:p>
                  </a:txBody>
                  <a:tcPr marL="8460" marR="8460" marT="846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　</a:t>
                      </a:r>
                    </a:p>
                  </a:txBody>
                  <a:tcPr marL="8460" marR="8460" marT="846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　</a:t>
                      </a:r>
                    </a:p>
                  </a:txBody>
                  <a:tcPr marL="8460" marR="8460" marT="846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　</a:t>
                      </a:r>
                    </a:p>
                  </a:txBody>
                  <a:tcPr marL="8460" marR="8460" marT="846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29091668"/>
                  </a:ext>
                </a:extLst>
              </a:tr>
              <a:tr h="18048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Mjultipole comperison</a:t>
                      </a:r>
                    </a:p>
                  </a:txBody>
                  <a:tcPr marL="8460" marR="8460" marT="846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ja-JP" alt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Yu Gothic" panose="020B0400000000000000" pitchFamily="34" charset="-128"/>
                      </a:endParaRPr>
                    </a:p>
                  </a:txBody>
                  <a:tcPr marL="8460" marR="8460" marT="846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ja-JP" alt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Yu Gothic" panose="020B0400000000000000" pitchFamily="34" charset="-128"/>
                      </a:endParaRPr>
                    </a:p>
                  </a:txBody>
                  <a:tcPr marL="8460" marR="8460" marT="846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ja-JP" alt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Yu Gothic" panose="020B0400000000000000" pitchFamily="34" charset="-128"/>
                      </a:endParaRPr>
                    </a:p>
                  </a:txBody>
                  <a:tcPr marL="8460" marR="8460" marT="846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35325990"/>
                  </a:ext>
                </a:extLst>
              </a:tr>
              <a:tr h="18048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Tukey's multiple comparisons test</a:t>
                      </a:r>
                    </a:p>
                  </a:txBody>
                  <a:tcPr marL="8460" marR="8460" marT="84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Mean Diff.</a:t>
                      </a:r>
                    </a:p>
                  </a:txBody>
                  <a:tcPr marL="8460" marR="8460" marT="84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95.00% CI of diff.</a:t>
                      </a:r>
                    </a:p>
                  </a:txBody>
                  <a:tcPr marL="8460" marR="8460" marT="84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Adjusted P Value</a:t>
                      </a:r>
                    </a:p>
                  </a:txBody>
                  <a:tcPr marL="8460" marR="8460" marT="84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67374984"/>
                  </a:ext>
                </a:extLst>
              </a:tr>
              <a:tr h="18048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MDA-MB-453 vs. HCC2185</a:t>
                      </a:r>
                    </a:p>
                  </a:txBody>
                  <a:tcPr marL="8460" marR="8460" marT="846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0.3884</a:t>
                      </a:r>
                    </a:p>
                  </a:txBody>
                  <a:tcPr marL="8460" marR="8460" marT="846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0.1493 to 0.6276</a:t>
                      </a:r>
                    </a:p>
                  </a:txBody>
                  <a:tcPr marL="8460" marR="8460" marT="846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0.0005</a:t>
                      </a:r>
                    </a:p>
                  </a:txBody>
                  <a:tcPr marL="8460" marR="8460" marT="846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51530225"/>
                  </a:ext>
                </a:extLst>
              </a:tr>
              <a:tr h="18048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MDA-MB-453 vs. BT-549</a:t>
                      </a:r>
                    </a:p>
                  </a:txBody>
                  <a:tcPr marL="8460" marR="8460" marT="84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0.1936</a:t>
                      </a:r>
                    </a:p>
                  </a:txBody>
                  <a:tcPr marL="8460" marR="8460" marT="84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0.04547 to 0.3418</a:t>
                      </a:r>
                    </a:p>
                  </a:txBody>
                  <a:tcPr marL="8460" marR="8460" marT="84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0.0054</a:t>
                      </a:r>
                    </a:p>
                  </a:txBody>
                  <a:tcPr marL="8460" marR="8460" marT="84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94397710"/>
                  </a:ext>
                </a:extLst>
              </a:tr>
              <a:tr h="18048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MDA-MB-453 vs. MDA-MB-468</a:t>
                      </a:r>
                    </a:p>
                  </a:txBody>
                  <a:tcPr marL="8460" marR="8460" marT="84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0.2115</a:t>
                      </a:r>
                    </a:p>
                  </a:txBody>
                  <a:tcPr marL="8460" marR="8460" marT="84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0.06852 to 0.3545</a:t>
                      </a:r>
                    </a:p>
                  </a:txBody>
                  <a:tcPr marL="8460" marR="8460" marT="84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0.0015</a:t>
                      </a:r>
                    </a:p>
                  </a:txBody>
                  <a:tcPr marL="8460" marR="8460" marT="84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8889588"/>
                  </a:ext>
                </a:extLst>
              </a:tr>
              <a:tr h="18048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MDA-MB-453 vs. BT-474</a:t>
                      </a:r>
                    </a:p>
                  </a:txBody>
                  <a:tcPr marL="8460" marR="8460" marT="84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0.2882</a:t>
                      </a:r>
                    </a:p>
                  </a:txBody>
                  <a:tcPr marL="8460" marR="8460" marT="84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0.1240 to 0.4523</a:t>
                      </a:r>
                    </a:p>
                  </a:txBody>
                  <a:tcPr marL="8460" marR="8460" marT="84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0.0002</a:t>
                      </a:r>
                    </a:p>
                  </a:txBody>
                  <a:tcPr marL="8460" marR="8460" marT="84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25628221"/>
                  </a:ext>
                </a:extLst>
              </a:tr>
              <a:tr h="18048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MDA-MB-453 vs. ZR-75-1</a:t>
                      </a:r>
                    </a:p>
                  </a:txBody>
                  <a:tcPr marL="8460" marR="8460" marT="84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0.06921</a:t>
                      </a:r>
                    </a:p>
                  </a:txBody>
                  <a:tcPr marL="8460" marR="8460" marT="84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-0.05651 to 0.1949</a:t>
                      </a:r>
                    </a:p>
                  </a:txBody>
                  <a:tcPr marL="8460" marR="8460" marT="84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0.6116</a:t>
                      </a:r>
                    </a:p>
                  </a:txBody>
                  <a:tcPr marL="8460" marR="8460" marT="84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93269896"/>
                  </a:ext>
                </a:extLst>
              </a:tr>
              <a:tr h="18048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MDA-MB-453 vs. SK-BR-3</a:t>
                      </a:r>
                    </a:p>
                  </a:txBody>
                  <a:tcPr marL="8460" marR="8460" marT="84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0.1629</a:t>
                      </a:r>
                    </a:p>
                  </a:txBody>
                  <a:tcPr marL="8460" marR="8460" marT="84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0.05976 to 0.2661</a:t>
                      </a:r>
                    </a:p>
                  </a:txBody>
                  <a:tcPr marL="8460" marR="8460" marT="84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0.0007</a:t>
                      </a:r>
                    </a:p>
                  </a:txBody>
                  <a:tcPr marL="8460" marR="8460" marT="84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75337598"/>
                  </a:ext>
                </a:extLst>
              </a:tr>
              <a:tr h="18048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MDA-MB-453 vs. MCF7</a:t>
                      </a:r>
                    </a:p>
                  </a:txBody>
                  <a:tcPr marL="8460" marR="8460" marT="84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0.2118</a:t>
                      </a:r>
                    </a:p>
                  </a:txBody>
                  <a:tcPr marL="8460" marR="8460" marT="84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0.05666 to 0.3669</a:t>
                      </a:r>
                    </a:p>
                  </a:txBody>
                  <a:tcPr marL="8460" marR="8460" marT="84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0.0035</a:t>
                      </a:r>
                    </a:p>
                  </a:txBody>
                  <a:tcPr marL="8460" marR="8460" marT="84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95319224"/>
                  </a:ext>
                </a:extLst>
              </a:tr>
              <a:tr h="18048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MDA-MB-453 vs. T-47D</a:t>
                      </a:r>
                    </a:p>
                  </a:txBody>
                  <a:tcPr marL="8460" marR="8460" marT="84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-0.1411</a:t>
                      </a:r>
                    </a:p>
                  </a:txBody>
                  <a:tcPr marL="8460" marR="8460" marT="84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-0.4070 to 0.1248</a:t>
                      </a:r>
                    </a:p>
                  </a:txBody>
                  <a:tcPr marL="8460" marR="8460" marT="84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0.6466</a:t>
                      </a:r>
                    </a:p>
                  </a:txBody>
                  <a:tcPr marL="8460" marR="8460" marT="84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88181027"/>
                  </a:ext>
                </a:extLst>
              </a:tr>
              <a:tr h="18048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HCC2185 vs. BT-549</a:t>
                      </a:r>
                    </a:p>
                  </a:txBody>
                  <a:tcPr marL="8460" marR="8460" marT="84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-0.1948</a:t>
                      </a:r>
                    </a:p>
                  </a:txBody>
                  <a:tcPr marL="8460" marR="8460" marT="84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-0.3668 to -0.02288</a:t>
                      </a:r>
                    </a:p>
                  </a:txBody>
                  <a:tcPr marL="8460" marR="8460" marT="84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0.0194</a:t>
                      </a:r>
                    </a:p>
                  </a:txBody>
                  <a:tcPr marL="8460" marR="8460" marT="84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44819504"/>
                  </a:ext>
                </a:extLst>
              </a:tr>
              <a:tr h="18048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HCC2185 vs. MDA-MB-468</a:t>
                      </a:r>
                    </a:p>
                  </a:txBody>
                  <a:tcPr marL="8460" marR="8460" marT="84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-0.1769</a:t>
                      </a:r>
                    </a:p>
                  </a:txBody>
                  <a:tcPr marL="8460" marR="8460" marT="84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-0.3414 to -0.01249</a:t>
                      </a:r>
                    </a:p>
                  </a:txBody>
                  <a:tcPr marL="8460" marR="8460" marT="84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0.0293</a:t>
                      </a:r>
                    </a:p>
                  </a:txBody>
                  <a:tcPr marL="8460" marR="8460" marT="84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42692257"/>
                  </a:ext>
                </a:extLst>
              </a:tr>
              <a:tr h="18048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HCC2185 vs. BT-474</a:t>
                      </a:r>
                    </a:p>
                  </a:txBody>
                  <a:tcPr marL="8460" marR="8460" marT="84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-0.1003</a:t>
                      </a:r>
                    </a:p>
                  </a:txBody>
                  <a:tcPr marL="8460" marR="8460" marT="84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-0.2418 to 0.04130</a:t>
                      </a:r>
                    </a:p>
                  </a:txBody>
                  <a:tcPr marL="8460" marR="8460" marT="84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0.3064</a:t>
                      </a:r>
                    </a:p>
                  </a:txBody>
                  <a:tcPr marL="8460" marR="8460" marT="84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06024708"/>
                  </a:ext>
                </a:extLst>
              </a:tr>
              <a:tr h="18048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HCC2185 vs. ZR-75-1</a:t>
                      </a:r>
                    </a:p>
                  </a:txBody>
                  <a:tcPr marL="8460" marR="8460" marT="84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-0.3192</a:t>
                      </a:r>
                    </a:p>
                  </a:txBody>
                  <a:tcPr marL="8460" marR="8460" marT="84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-0.5235 to -0.1150</a:t>
                      </a:r>
                    </a:p>
                  </a:txBody>
                  <a:tcPr marL="8460" marR="8460" marT="84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0.0008</a:t>
                      </a:r>
                    </a:p>
                  </a:txBody>
                  <a:tcPr marL="8460" marR="8460" marT="84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21818400"/>
                  </a:ext>
                </a:extLst>
              </a:tr>
              <a:tr h="18048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HCC2185 vs. SK-BR-3</a:t>
                      </a:r>
                    </a:p>
                  </a:txBody>
                  <a:tcPr marL="8460" marR="8460" marT="84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-0.2255</a:t>
                      </a:r>
                    </a:p>
                  </a:txBody>
                  <a:tcPr marL="8460" marR="8460" marT="84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-0.3882 to -0.06283</a:t>
                      </a:r>
                    </a:p>
                  </a:txBody>
                  <a:tcPr marL="8460" marR="8460" marT="84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0.003</a:t>
                      </a:r>
                    </a:p>
                  </a:txBody>
                  <a:tcPr marL="8460" marR="8460" marT="84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13512681"/>
                  </a:ext>
                </a:extLst>
              </a:tr>
              <a:tr h="18048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HCC2185 vs. MCF7</a:t>
                      </a:r>
                    </a:p>
                  </a:txBody>
                  <a:tcPr marL="8460" marR="8460" marT="84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-0.1766</a:t>
                      </a:r>
                    </a:p>
                  </a:txBody>
                  <a:tcPr marL="8460" marR="8460" marT="84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-0.3346 to -0.01870</a:t>
                      </a:r>
                    </a:p>
                  </a:txBody>
                  <a:tcPr marL="8460" marR="8460" marT="84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0.0215</a:t>
                      </a:r>
                    </a:p>
                  </a:txBody>
                  <a:tcPr marL="8460" marR="8460" marT="84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43254445"/>
                  </a:ext>
                </a:extLst>
              </a:tr>
              <a:tr h="18048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HCC2185 vs. T-47D</a:t>
                      </a:r>
                    </a:p>
                  </a:txBody>
                  <a:tcPr marL="8460" marR="8460" marT="84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-0.5295</a:t>
                      </a:r>
                    </a:p>
                  </a:txBody>
                  <a:tcPr marL="8460" marR="8460" marT="84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-0.9216 to -0.1375</a:t>
                      </a:r>
                    </a:p>
                  </a:txBody>
                  <a:tcPr marL="8460" marR="8460" marT="84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0.0041</a:t>
                      </a:r>
                    </a:p>
                  </a:txBody>
                  <a:tcPr marL="8460" marR="8460" marT="84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35228142"/>
                  </a:ext>
                </a:extLst>
              </a:tr>
              <a:tr h="18048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BT-549 vs. MDA-MB-468</a:t>
                      </a:r>
                    </a:p>
                  </a:txBody>
                  <a:tcPr marL="8460" marR="8460" marT="84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0.01789</a:t>
                      </a:r>
                    </a:p>
                  </a:txBody>
                  <a:tcPr marL="8460" marR="8460" marT="84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-0.04845 to 0.08424</a:t>
                      </a:r>
                    </a:p>
                  </a:txBody>
                  <a:tcPr marL="8460" marR="8460" marT="84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0.9873</a:t>
                      </a:r>
                    </a:p>
                  </a:txBody>
                  <a:tcPr marL="8460" marR="8460" marT="84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24512737"/>
                  </a:ext>
                </a:extLst>
              </a:tr>
              <a:tr h="18048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BT-549 vs. BT-474</a:t>
                      </a:r>
                    </a:p>
                  </a:txBody>
                  <a:tcPr marL="8460" marR="8460" marT="84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0.09456</a:t>
                      </a:r>
                    </a:p>
                  </a:txBody>
                  <a:tcPr marL="8460" marR="8460" marT="84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-0.008838 to 0.1980</a:t>
                      </a:r>
                    </a:p>
                  </a:txBody>
                  <a:tcPr marL="8460" marR="8460" marT="84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0.0893</a:t>
                      </a:r>
                    </a:p>
                  </a:txBody>
                  <a:tcPr marL="8460" marR="8460" marT="84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8039048"/>
                  </a:ext>
                </a:extLst>
              </a:tr>
              <a:tr h="18048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BT-549 vs. ZR-75-1</a:t>
                      </a:r>
                    </a:p>
                  </a:txBody>
                  <a:tcPr marL="8460" marR="8460" marT="84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-0.1244</a:t>
                      </a:r>
                    </a:p>
                  </a:txBody>
                  <a:tcPr marL="8460" marR="8460" marT="84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-0.2388 to -0.009985</a:t>
                      </a:r>
                    </a:p>
                  </a:txBody>
                  <a:tcPr marL="8460" marR="8460" marT="84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0.027</a:t>
                      </a:r>
                    </a:p>
                  </a:txBody>
                  <a:tcPr marL="8460" marR="8460" marT="84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37529157"/>
                  </a:ext>
                </a:extLst>
              </a:tr>
              <a:tr h="18048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BT-549 vs. SK-BR-3</a:t>
                      </a:r>
                    </a:p>
                  </a:txBody>
                  <a:tcPr marL="8460" marR="8460" marT="84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-0.03068</a:t>
                      </a:r>
                    </a:p>
                  </a:txBody>
                  <a:tcPr marL="8460" marR="8460" marT="84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-0.1129 to 0.05155</a:t>
                      </a:r>
                    </a:p>
                  </a:txBody>
                  <a:tcPr marL="8460" marR="8460" marT="84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0.9197</a:t>
                      </a:r>
                    </a:p>
                  </a:txBody>
                  <a:tcPr marL="8460" marR="8460" marT="84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21884227"/>
                  </a:ext>
                </a:extLst>
              </a:tr>
              <a:tr h="18048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BT-549 vs. MCF7</a:t>
                      </a:r>
                    </a:p>
                  </a:txBody>
                  <a:tcPr marL="8460" marR="8460" marT="84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0.01819</a:t>
                      </a:r>
                    </a:p>
                  </a:txBody>
                  <a:tcPr marL="8460" marR="8460" marT="84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-0.08027 to 0.1166</a:t>
                      </a:r>
                    </a:p>
                  </a:txBody>
                  <a:tcPr marL="8460" marR="8460" marT="84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0.999</a:t>
                      </a:r>
                    </a:p>
                  </a:txBody>
                  <a:tcPr marL="8460" marR="8460" marT="84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33378270"/>
                  </a:ext>
                </a:extLst>
              </a:tr>
              <a:tr h="18048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BT-549 vs. T-47D</a:t>
                      </a:r>
                    </a:p>
                  </a:txBody>
                  <a:tcPr marL="8460" marR="8460" marT="84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-0.3347</a:t>
                      </a:r>
                    </a:p>
                  </a:txBody>
                  <a:tcPr marL="8460" marR="8460" marT="84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-0.6254 to -0.04398</a:t>
                      </a:r>
                    </a:p>
                  </a:txBody>
                  <a:tcPr marL="8460" marR="8460" marT="84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0.0173</a:t>
                      </a:r>
                    </a:p>
                  </a:txBody>
                  <a:tcPr marL="8460" marR="8460" marT="84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68841141"/>
                  </a:ext>
                </a:extLst>
              </a:tr>
              <a:tr h="18048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MDA-MB-468 vs. BT-474</a:t>
                      </a:r>
                    </a:p>
                  </a:txBody>
                  <a:tcPr marL="8460" marR="8460" marT="84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0.07667</a:t>
                      </a:r>
                    </a:p>
                  </a:txBody>
                  <a:tcPr marL="8460" marR="8460" marT="84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-0.01349 to 0.1668</a:t>
                      </a:r>
                    </a:p>
                  </a:txBody>
                  <a:tcPr marL="8460" marR="8460" marT="84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0.135</a:t>
                      </a:r>
                    </a:p>
                  </a:txBody>
                  <a:tcPr marL="8460" marR="8460" marT="84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74395139"/>
                  </a:ext>
                </a:extLst>
              </a:tr>
              <a:tr h="18048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MDA-MB-468 vs. ZR-75-1</a:t>
                      </a:r>
                    </a:p>
                  </a:txBody>
                  <a:tcPr marL="8460" marR="8460" marT="84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-0.1423</a:t>
                      </a:r>
                    </a:p>
                  </a:txBody>
                  <a:tcPr marL="8460" marR="8460" marT="84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-0.2476 to -0.03696</a:t>
                      </a:r>
                    </a:p>
                  </a:txBody>
                  <a:tcPr marL="8460" marR="8460" marT="84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0.0039</a:t>
                      </a:r>
                    </a:p>
                  </a:txBody>
                  <a:tcPr marL="8460" marR="8460" marT="84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54691424"/>
                  </a:ext>
                </a:extLst>
              </a:tr>
              <a:tr h="18048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MDA-MB-468 vs. SK-BR-3</a:t>
                      </a:r>
                    </a:p>
                  </a:txBody>
                  <a:tcPr marL="8460" marR="8460" marT="84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-0.04857</a:t>
                      </a:r>
                    </a:p>
                  </a:txBody>
                  <a:tcPr marL="8460" marR="8460" marT="84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-0.1273 to 0.03012</a:t>
                      </a:r>
                    </a:p>
                  </a:txBody>
                  <a:tcPr marL="8460" marR="8460" marT="84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0.4722</a:t>
                      </a:r>
                    </a:p>
                  </a:txBody>
                  <a:tcPr marL="8460" marR="8460" marT="84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54965901"/>
                  </a:ext>
                </a:extLst>
              </a:tr>
              <a:tr h="18048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MDA-MB-468 vs. MCF7</a:t>
                      </a:r>
                    </a:p>
                  </a:txBody>
                  <a:tcPr marL="8460" marR="8460" marT="84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0.0002919</a:t>
                      </a:r>
                    </a:p>
                  </a:txBody>
                  <a:tcPr marL="8460" marR="8460" marT="84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-0.09811 to 0.09870</a:t>
                      </a:r>
                    </a:p>
                  </a:txBody>
                  <a:tcPr marL="8460" marR="8460" marT="84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&gt;0.9999</a:t>
                      </a:r>
                    </a:p>
                  </a:txBody>
                  <a:tcPr marL="8460" marR="8460" marT="84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3456005"/>
                  </a:ext>
                </a:extLst>
              </a:tr>
              <a:tr h="18048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MDA-MB-468 vs. T-47D</a:t>
                      </a:r>
                    </a:p>
                  </a:txBody>
                  <a:tcPr marL="8460" marR="8460" marT="84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-0.3526</a:t>
                      </a:r>
                    </a:p>
                  </a:txBody>
                  <a:tcPr marL="8460" marR="8460" marT="84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-0.6621 to -0.04309</a:t>
                      </a:r>
                    </a:p>
                  </a:txBody>
                  <a:tcPr marL="8460" marR="8460" marT="84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0.0188</a:t>
                      </a:r>
                    </a:p>
                  </a:txBody>
                  <a:tcPr marL="8460" marR="8460" marT="84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69386090"/>
                  </a:ext>
                </a:extLst>
              </a:tr>
              <a:tr h="18048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BT-474 vs. ZR-75-1</a:t>
                      </a:r>
                    </a:p>
                  </a:txBody>
                  <a:tcPr marL="8460" marR="8460" marT="84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-0.219</a:t>
                      </a:r>
                    </a:p>
                  </a:txBody>
                  <a:tcPr marL="8460" marR="8460" marT="84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-0.3434 to -0.09458</a:t>
                      </a:r>
                    </a:p>
                  </a:txBody>
                  <a:tcPr marL="8460" marR="8460" marT="84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0.0002</a:t>
                      </a:r>
                    </a:p>
                  </a:txBody>
                  <a:tcPr marL="8460" marR="8460" marT="84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87558762"/>
                  </a:ext>
                </a:extLst>
              </a:tr>
              <a:tr h="18048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BT-474 vs. SK-BR-3</a:t>
                      </a:r>
                    </a:p>
                  </a:txBody>
                  <a:tcPr marL="8460" marR="8460" marT="84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-0.1252</a:t>
                      </a:r>
                    </a:p>
                  </a:txBody>
                  <a:tcPr marL="8460" marR="8460" marT="84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-0.2152 to -0.03531</a:t>
                      </a:r>
                    </a:p>
                  </a:txBody>
                  <a:tcPr marL="8460" marR="8460" marT="84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0.0028</a:t>
                      </a:r>
                    </a:p>
                  </a:txBody>
                  <a:tcPr marL="8460" marR="8460" marT="84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99869669"/>
                  </a:ext>
                </a:extLst>
              </a:tr>
              <a:tr h="18048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BT-474 vs. MCF7</a:t>
                      </a:r>
                    </a:p>
                  </a:txBody>
                  <a:tcPr marL="8460" marR="8460" marT="84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-0.07638</a:t>
                      </a:r>
                    </a:p>
                  </a:txBody>
                  <a:tcPr marL="8460" marR="8460" marT="84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-0.1736 to 0.02082</a:t>
                      </a:r>
                    </a:p>
                  </a:txBody>
                  <a:tcPr marL="8460" marR="8460" marT="84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0.1996</a:t>
                      </a:r>
                    </a:p>
                  </a:txBody>
                  <a:tcPr marL="8460" marR="8460" marT="84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3836931"/>
                  </a:ext>
                </a:extLst>
              </a:tr>
              <a:tr h="18048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BT-474 vs. T-47D</a:t>
                      </a:r>
                    </a:p>
                  </a:txBody>
                  <a:tcPr marL="8460" marR="8460" marT="84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-0.4293</a:t>
                      </a:r>
                    </a:p>
                  </a:txBody>
                  <a:tcPr marL="8460" marR="8460" marT="84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-0.7452 to -0.1133</a:t>
                      </a:r>
                    </a:p>
                  </a:txBody>
                  <a:tcPr marL="8460" marR="8460" marT="84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0.0038</a:t>
                      </a:r>
                    </a:p>
                  </a:txBody>
                  <a:tcPr marL="8460" marR="8460" marT="84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19084393"/>
                  </a:ext>
                </a:extLst>
              </a:tr>
              <a:tr h="18048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ZR-75-1 vs. SK-BR-3</a:t>
                      </a:r>
                    </a:p>
                  </a:txBody>
                  <a:tcPr marL="8460" marR="8460" marT="84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0.09373</a:t>
                      </a:r>
                    </a:p>
                  </a:txBody>
                  <a:tcPr marL="8460" marR="8460" marT="84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0.009612 to 0.1778</a:t>
                      </a:r>
                    </a:p>
                  </a:txBody>
                  <a:tcPr marL="8460" marR="8460" marT="84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0.0222</a:t>
                      </a:r>
                    </a:p>
                  </a:txBody>
                  <a:tcPr marL="8460" marR="8460" marT="84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86550694"/>
                  </a:ext>
                </a:extLst>
              </a:tr>
              <a:tr h="18048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ZR-75-1 vs. MCF7</a:t>
                      </a:r>
                    </a:p>
                  </a:txBody>
                  <a:tcPr marL="8460" marR="8460" marT="84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0.1426</a:t>
                      </a:r>
                    </a:p>
                  </a:txBody>
                  <a:tcPr marL="8460" marR="8460" marT="84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0.04977 to 0.2354</a:t>
                      </a:r>
                    </a:p>
                  </a:txBody>
                  <a:tcPr marL="8460" marR="8460" marT="84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0.001</a:t>
                      </a:r>
                    </a:p>
                  </a:txBody>
                  <a:tcPr marL="8460" marR="8460" marT="84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89632634"/>
                  </a:ext>
                </a:extLst>
              </a:tr>
              <a:tr h="18048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ZR-75-1 vs. T-47D</a:t>
                      </a:r>
                    </a:p>
                  </a:txBody>
                  <a:tcPr marL="8460" marR="8460" marT="84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-0.2103</a:t>
                      </a:r>
                    </a:p>
                  </a:txBody>
                  <a:tcPr marL="8460" marR="8460" marT="84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-0.4569 to 0.03628</a:t>
                      </a:r>
                    </a:p>
                  </a:txBody>
                  <a:tcPr marL="8460" marR="8460" marT="84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0.1314</a:t>
                      </a:r>
                    </a:p>
                  </a:txBody>
                  <a:tcPr marL="8460" marR="8460" marT="84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59203448"/>
                  </a:ext>
                </a:extLst>
              </a:tr>
              <a:tr h="18048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SK-BR-3 vs. MCF7</a:t>
                      </a:r>
                    </a:p>
                  </a:txBody>
                  <a:tcPr marL="8460" marR="8460" marT="84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0.04886</a:t>
                      </a:r>
                    </a:p>
                  </a:txBody>
                  <a:tcPr marL="8460" marR="8460" marT="84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-0.02708 to 0.1248</a:t>
                      </a:r>
                    </a:p>
                  </a:txBody>
                  <a:tcPr marL="8460" marR="8460" marT="84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0.4208</a:t>
                      </a:r>
                    </a:p>
                  </a:txBody>
                  <a:tcPr marL="8460" marR="8460" marT="84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76346481"/>
                  </a:ext>
                </a:extLst>
              </a:tr>
              <a:tr h="18048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SK-BR-3 vs. T-47D</a:t>
                      </a:r>
                    </a:p>
                  </a:txBody>
                  <a:tcPr marL="8460" marR="8460" marT="84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-0.304</a:t>
                      </a:r>
                    </a:p>
                  </a:txBody>
                  <a:tcPr marL="8460" marR="8460" marT="84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-0.5826 to -0.02542</a:t>
                      </a:r>
                    </a:p>
                  </a:txBody>
                  <a:tcPr marL="8460" marR="8460" marT="84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0.0265</a:t>
                      </a:r>
                    </a:p>
                  </a:txBody>
                  <a:tcPr marL="8460" marR="8460" marT="84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6872919"/>
                  </a:ext>
                </a:extLst>
              </a:tr>
              <a:tr h="18048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MCF7 vs. T-47D</a:t>
                      </a:r>
                    </a:p>
                  </a:txBody>
                  <a:tcPr marL="8460" marR="8460" marT="84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-0.3529</a:t>
                      </a:r>
                    </a:p>
                  </a:txBody>
                  <a:tcPr marL="8460" marR="8460" marT="84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-0.6129 to -0.09288</a:t>
                      </a:r>
                    </a:p>
                  </a:txBody>
                  <a:tcPr marL="8460" marR="8460" marT="84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0.0039</a:t>
                      </a:r>
                    </a:p>
                  </a:txBody>
                  <a:tcPr marL="8460" marR="8460" marT="84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465808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27622105"/>
      </p:ext>
    </p:extLst>
  </p:cSld>
  <p:clrMapOvr>
    <a:masterClrMapping/>
  </p:clrMapOvr>
</p:sld>
</file>

<file path=ppt/theme/theme1.xml><?xml version="1.0" encoding="utf-8"?>
<a:theme xmlns:a="http://schemas.openxmlformats.org/drawingml/2006/main" name="ホワイト">
  <a:themeElements>
    <a:clrScheme name="ホワイ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ホワイ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ホワイ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Yu Gothic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Yu Gothic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16919</TotalTime>
  <Words>447</Words>
  <Application>Microsoft Macintosh PowerPoint</Application>
  <PresentationFormat>A3 297x420 mm</PresentationFormat>
  <Paragraphs>167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Yu Gothic</vt:lpstr>
      <vt:lpstr>Arial</vt:lpstr>
      <vt:lpstr>Calibri</vt:lpstr>
      <vt:lpstr>Calibri Light</vt:lpstr>
      <vt:lpstr>ホワイト</vt:lpstr>
      <vt:lpstr>PowerPoint プレゼンテーション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subject/>
  <dc:creator>花村 徹</dc:creator>
  <cp:keywords/>
  <dc:description/>
  <cp:lastModifiedBy>花村 徹</cp:lastModifiedBy>
  <cp:revision>648</cp:revision>
  <cp:lastPrinted>2019-11-15T20:26:41Z</cp:lastPrinted>
  <dcterms:created xsi:type="dcterms:W3CDTF">2019-06-11T17:31:31Z</dcterms:created>
  <dcterms:modified xsi:type="dcterms:W3CDTF">2021-07-09T02:38:13Z</dcterms:modified>
  <cp:category/>
</cp:coreProperties>
</file>