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112474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4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391" autoAdjust="0"/>
    <p:restoredTop sz="94660"/>
  </p:normalViewPr>
  <p:slideViewPr>
    <p:cSldViewPr snapToGrid="0" showGuides="1">
      <p:cViewPr>
        <p:scale>
          <a:sx n="115" d="100"/>
          <a:sy n="115" d="100"/>
        </p:scale>
        <p:origin x="-712" y="-524"/>
      </p:cViewPr>
      <p:guideLst>
        <p:guide orient="horz" pos="354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40727"/>
            <a:ext cx="10363200" cy="3915775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907510"/>
            <a:ext cx="9144000" cy="2715526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937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15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804052"/>
            <a:ext cx="10515600" cy="4678621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7526935"/>
            <a:ext cx="10515600" cy="2460376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330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994110"/>
            <a:ext cx="5181600" cy="71363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994110"/>
            <a:ext cx="5181600" cy="71363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96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98824"/>
            <a:ext cx="10515600" cy="217398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757185"/>
            <a:ext cx="5157787" cy="135125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4108439"/>
            <a:ext cx="5157787" cy="604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757185"/>
            <a:ext cx="5183188" cy="135125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4108439"/>
            <a:ext cx="5183188" cy="604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35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382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720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49829"/>
            <a:ext cx="3932237" cy="2624402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619425"/>
            <a:ext cx="6172200" cy="7992971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374231"/>
            <a:ext cx="3932237" cy="6251181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818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49829"/>
            <a:ext cx="3932237" cy="2624402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619425"/>
            <a:ext cx="6172200" cy="7992971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374231"/>
            <a:ext cx="3932237" cy="6251181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329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925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98822"/>
            <a:ext cx="2628900" cy="95316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98822"/>
            <a:ext cx="7734300" cy="95316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23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98824"/>
            <a:ext cx="10515600" cy="21739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994110"/>
            <a:ext cx="10515600" cy="7136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0424711"/>
            <a:ext cx="2743200" cy="598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F3334-7313-4948-9682-BAD5B116D14C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0424711"/>
            <a:ext cx="4114800" cy="598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0424711"/>
            <a:ext cx="2743200" cy="598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393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D7D7CC-95C5-4842-86AE-D4FB0B3BA9CF}"/>
              </a:ext>
            </a:extLst>
          </p:cNvPr>
          <p:cNvSpPr/>
          <p:nvPr/>
        </p:nvSpPr>
        <p:spPr>
          <a:xfrm>
            <a:off x="1433565" y="970196"/>
            <a:ext cx="93248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Table S1. </a:t>
            </a:r>
            <a:r>
              <a:rPr lang="en-US" sz="120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Media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for genetic transformation of embryonic axes, direct organogenesis, elongation and rooting of pea shoots. RM1, CM-L, CM-S, RM2, RM3, RM4, EM, RM5 were modified from </a:t>
            </a:r>
            <a:r>
              <a:rPr lang="en-US" sz="1200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Nadolska-Orczyk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et al (1994) with some modifications.</a:t>
            </a:r>
          </a:p>
          <a:p>
            <a:pPr algn="just"/>
            <a:endParaRPr lang="en-US" sz="1200" b="1" dirty="0"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5359A3-E252-460C-9386-62A0DADB22DF}"/>
              </a:ext>
            </a:extLst>
          </p:cNvPr>
          <p:cNvSpPr/>
          <p:nvPr/>
        </p:nvSpPr>
        <p:spPr>
          <a:xfrm>
            <a:off x="1678684" y="10143837"/>
            <a:ext cx="93248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aseline="300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a</a:t>
            </a:r>
            <a:r>
              <a:rPr lang="en-US" sz="14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pH of 5.8, </a:t>
            </a:r>
            <a:r>
              <a:rPr lang="en-US" sz="1400" baseline="300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b</a:t>
            </a:r>
            <a:r>
              <a:rPr lang="en-US" sz="14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2g/L of </a:t>
            </a:r>
            <a:r>
              <a:rPr lang="en-US" sz="1400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Gelrite</a:t>
            </a:r>
            <a:endParaRPr lang="en-US" sz="1400" dirty="0"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  <a:p>
            <a:pPr algn="just"/>
            <a:endParaRPr lang="en-US" sz="1400" dirty="0"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065568B-D1DD-4B80-B8C7-78C77E57AA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754070"/>
              </p:ext>
            </p:extLst>
          </p:nvPr>
        </p:nvGraphicFramePr>
        <p:xfrm>
          <a:off x="1740284" y="1983152"/>
          <a:ext cx="9263270" cy="8160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8752">
                  <a:extLst>
                    <a:ext uri="{9D8B030D-6E8A-4147-A177-3AD203B41FA5}">
                      <a16:colId xmlns:a16="http://schemas.microsoft.com/office/drawing/2014/main" val="2277780464"/>
                    </a:ext>
                  </a:extLst>
                </a:gridCol>
                <a:gridCol w="1028326">
                  <a:extLst>
                    <a:ext uri="{9D8B030D-6E8A-4147-A177-3AD203B41FA5}">
                      <a16:colId xmlns:a16="http://schemas.microsoft.com/office/drawing/2014/main" val="1911777606"/>
                    </a:ext>
                  </a:extLst>
                </a:gridCol>
                <a:gridCol w="1853396">
                  <a:extLst>
                    <a:ext uri="{9D8B030D-6E8A-4147-A177-3AD203B41FA5}">
                      <a16:colId xmlns:a16="http://schemas.microsoft.com/office/drawing/2014/main" val="2012655300"/>
                    </a:ext>
                  </a:extLst>
                </a:gridCol>
                <a:gridCol w="1030014">
                  <a:extLst>
                    <a:ext uri="{9D8B030D-6E8A-4147-A177-3AD203B41FA5}">
                      <a16:colId xmlns:a16="http://schemas.microsoft.com/office/drawing/2014/main" val="594937726"/>
                    </a:ext>
                  </a:extLst>
                </a:gridCol>
                <a:gridCol w="889495">
                  <a:extLst>
                    <a:ext uri="{9D8B030D-6E8A-4147-A177-3AD203B41FA5}">
                      <a16:colId xmlns:a16="http://schemas.microsoft.com/office/drawing/2014/main" val="3926552248"/>
                    </a:ext>
                  </a:extLst>
                </a:gridCol>
                <a:gridCol w="1254615">
                  <a:extLst>
                    <a:ext uri="{9D8B030D-6E8A-4147-A177-3AD203B41FA5}">
                      <a16:colId xmlns:a16="http://schemas.microsoft.com/office/drawing/2014/main" val="2238793412"/>
                    </a:ext>
                  </a:extLst>
                </a:gridCol>
                <a:gridCol w="819807">
                  <a:extLst>
                    <a:ext uri="{9D8B030D-6E8A-4147-A177-3AD203B41FA5}">
                      <a16:colId xmlns:a16="http://schemas.microsoft.com/office/drawing/2014/main" val="744820115"/>
                    </a:ext>
                  </a:extLst>
                </a:gridCol>
                <a:gridCol w="1198865">
                  <a:extLst>
                    <a:ext uri="{9D8B030D-6E8A-4147-A177-3AD203B41FA5}">
                      <a16:colId xmlns:a16="http://schemas.microsoft.com/office/drawing/2014/main" val="342792363"/>
                    </a:ext>
                  </a:extLst>
                </a:gridCol>
              </a:tblGrid>
              <a:tr h="250190"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Stage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Media name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Media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Explants /plate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Cultivation Time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214215"/>
                  </a:ext>
                </a:extLst>
              </a:tr>
              <a:tr h="10067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MS and Hormones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Timentin</a:t>
                      </a:r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(mg/L)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Geneticin (mg/L)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Carbohydrate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556773"/>
                  </a:ext>
                </a:extLst>
              </a:tr>
              <a:tr h="49403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Shoot Regeneration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RM1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MS + 5 mg/L IBA + 0.5 mg/L BAP </a:t>
                      </a:r>
                      <a:r>
                        <a:rPr lang="es-ES" sz="1600" u="none" strike="noStrike" kern="1200" baseline="300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</a:t>
                      </a:r>
                      <a:endParaRPr lang="es-ES" sz="1600" u="none" strike="noStrike" kern="1200" baseline="30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g/L sucrose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days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51024"/>
                  </a:ext>
                </a:extLst>
              </a:tr>
              <a:tr h="737870"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Transformation of explants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CM-L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MS + 5 mg/L IBA + 0.5 mg/L BAP + 200uM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Acetosyringone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u="none" strike="noStrike" kern="1200" baseline="300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 g/L sucrose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hour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545742"/>
                  </a:ext>
                </a:extLst>
              </a:tr>
              <a:tr h="7378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CM-S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MS + 5 mg/L IBA + 0.5 mg/L BAP + 200uM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Acetosyringone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u="none" strike="noStrike" kern="1200" baseline="300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</a:t>
                      </a:r>
                      <a:endParaRPr lang="en-US" sz="1600" u="none" strike="noStrike" kern="1200" baseline="30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g/L sucrose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days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415767"/>
                  </a:ext>
                </a:extLst>
              </a:tr>
              <a:tr h="494030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Shoot Regeneration and Selection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RM2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MS + 5 mg/L IBA + 0.5 mg/L BAP </a:t>
                      </a:r>
                      <a:r>
                        <a:rPr lang="es-ES" sz="1600" u="none" strike="noStrike" kern="1200" baseline="300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</a:t>
                      </a:r>
                      <a:endParaRPr lang="es-ES" sz="1600" u="none" strike="noStrike" kern="1200" baseline="30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g/L sucrose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days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868845"/>
                  </a:ext>
                </a:extLst>
              </a:tr>
              <a:tr h="4940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RM3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MS + 5 mg/L IBA + 0.5 mg/L BAP </a:t>
                      </a:r>
                      <a:r>
                        <a:rPr lang="es-ES" sz="1600" u="none" strike="noStrike" kern="1200" baseline="300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</a:t>
                      </a:r>
                      <a:endParaRPr lang="es-ES" sz="1600" u="none" strike="noStrike" kern="1200" baseline="30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g/L sucrose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days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38624"/>
                  </a:ext>
                </a:extLst>
              </a:tr>
              <a:tr h="4940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RM4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MS + 5 mg/L IBA + 0.5 mg/L BAP </a:t>
                      </a:r>
                      <a:r>
                        <a:rPr lang="es-ES" sz="1600" u="none" strike="noStrike" kern="1200" baseline="300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</a:t>
                      </a:r>
                      <a:endParaRPr lang="es-ES" sz="1600" u="none" strike="noStrike" kern="1200" baseline="30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g/L sucrose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days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244788"/>
                  </a:ext>
                </a:extLst>
              </a:tr>
              <a:tr h="4940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RM4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MS + 5 mg/L IBA + 0.5 mg/L BAP </a:t>
                      </a:r>
                      <a:r>
                        <a:rPr lang="es-ES" sz="1600" u="none" strike="noStrike" kern="1200" baseline="300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</a:t>
                      </a:r>
                      <a:endParaRPr lang="es-ES" sz="1600" u="none" strike="noStrike" kern="1200" baseline="30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g/L sucrose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days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38935"/>
                  </a:ext>
                </a:extLst>
              </a:tr>
              <a:tr h="494030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Shoot Elongation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1/2 MS + 0.1 mg/L IAA </a:t>
                      </a:r>
                      <a:r>
                        <a:rPr lang="pt-BR" sz="1600" u="none" strike="noStrike" kern="1200" baseline="300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g/L sucrose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days (Round 1)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161525"/>
                  </a:ext>
                </a:extLst>
              </a:tr>
              <a:tr h="4940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1/2 MS + 0.1 mg/L IAA </a:t>
                      </a:r>
                      <a:r>
                        <a:rPr lang="pt-BR" sz="1600" u="none" strike="noStrike" kern="1200" baseline="300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g/L sucrose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days (Round 2)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457089"/>
                  </a:ext>
                </a:extLst>
              </a:tr>
              <a:tr h="4940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RM5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MS + 5 mg/L IBA + 0.5 mg/L BAP </a:t>
                      </a:r>
                      <a:r>
                        <a:rPr lang="es-ES" sz="1600" u="none" strike="noStrike" kern="1200" baseline="300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</a:t>
                      </a:r>
                      <a:endParaRPr lang="es-ES" sz="1600" u="none" strike="noStrike" kern="1200" baseline="30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g/L sucrose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days (Round 1)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413766"/>
                  </a:ext>
                </a:extLst>
              </a:tr>
              <a:tr h="4940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RM5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MS + 5 mg/L IBA + 0.5 mg/L BAP </a:t>
                      </a:r>
                      <a:r>
                        <a:rPr lang="es-ES" sz="1600" u="none" strike="noStrike" kern="1200" baseline="300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</a:t>
                      </a:r>
                      <a:endParaRPr lang="es-ES" sz="1600" u="none" strike="noStrike" kern="1200" baseline="30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g/L sucrose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days (Round 2)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978718"/>
                  </a:ext>
                </a:extLst>
              </a:tr>
              <a:tr h="49403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Rooting of shoots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RtM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MS </a:t>
                      </a:r>
                      <a:r>
                        <a:rPr lang="en-US" sz="1600" u="none" strike="noStrike" kern="1200" baseline="300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</a:t>
                      </a:r>
                      <a:endParaRPr lang="en-US" sz="1600" u="none" strike="noStrike" kern="1200" baseline="300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g/L glucose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4-Jan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1-2 months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15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643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40</TotalTime>
  <Words>420</Words>
  <Application>Microsoft Office PowerPoint</Application>
  <PresentationFormat>Custom</PresentationFormat>
  <Paragraphs>99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 Dhingra</dc:creator>
  <cp:lastModifiedBy>Amit Dhingra</cp:lastModifiedBy>
  <cp:revision>9</cp:revision>
  <dcterms:created xsi:type="dcterms:W3CDTF">2020-04-18T19:26:33Z</dcterms:created>
  <dcterms:modified xsi:type="dcterms:W3CDTF">2025-10-12T15:50:04Z</dcterms:modified>
</cp:coreProperties>
</file>