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80" r:id="rId2"/>
    <p:sldId id="281" r:id="rId3"/>
    <p:sldId id="268" r:id="rId4"/>
    <p:sldId id="278" r:id="rId5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ies, J.J.C. de (MM)" initials="V(" lastIdx="4" clrIdx="0">
    <p:extLst>
      <p:ext uri="{19B8F6BF-5375-455C-9EA6-DF929625EA0E}">
        <p15:presenceInfo xmlns:p15="http://schemas.microsoft.com/office/powerpoint/2012/main" userId="S::j.j.c.de_vries@lumc.nl::79a1169d-2a48-4b31-9406-f8618ce875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21" autoAdjust="0"/>
    <p:restoredTop sz="96357" autoAdjust="0"/>
  </p:normalViewPr>
  <p:slideViewPr>
    <p:cSldViewPr snapToGrid="0">
      <p:cViewPr>
        <p:scale>
          <a:sx n="148" d="100"/>
          <a:sy n="148" d="100"/>
        </p:scale>
        <p:origin x="798" y="-20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CEBED-CD47-4012-A18E-7A150DF0A0A5}" type="datetimeFigureOut">
              <a:rPr lang="nl-NL" smtClean="0"/>
              <a:t>03-08-2021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8B06-3A43-44FD-A108-26BA244D1DD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80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20" indent="0" algn="ctr">
              <a:buNone/>
              <a:defRPr sz="1385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5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0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4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0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0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7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D76749AD-D18A-4FD5-8F2A-9AA7C47257DB}"/>
              </a:ext>
            </a:extLst>
          </p:cNvPr>
          <p:cNvSpPr txBox="1"/>
          <p:nvPr/>
        </p:nvSpPr>
        <p:spPr>
          <a:xfrm>
            <a:off x="1636709" y="1121605"/>
            <a:ext cx="2081120" cy="302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/>
              <a:t>b</a:t>
            </a:r>
            <a:endParaRPr lang="en-US" sz="1100" b="1">
              <a:cs typeface="Calibri"/>
            </a:endParaRPr>
          </a:p>
        </p:txBody>
      </p:sp>
      <p:pic>
        <p:nvPicPr>
          <p:cNvPr id="28" name="Picture 28" descr="Chart, radar chart&#10;&#10;Description automatically generated">
            <a:extLst>
              <a:ext uri="{FF2B5EF4-FFF2-40B4-BE49-F238E27FC236}">
                <a16:creationId xmlns:a16="http://schemas.microsoft.com/office/drawing/2014/main" id="{61E544BA-DF14-4F64-9552-4557E657D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63" y="1341232"/>
            <a:ext cx="1049643" cy="87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D6FF8-6BC2-41A4-A045-2A822176D81E}"/>
              </a:ext>
            </a:extLst>
          </p:cNvPr>
          <p:cNvSpPr txBox="1"/>
          <p:nvPr/>
        </p:nvSpPr>
        <p:spPr>
          <a:xfrm>
            <a:off x="459512" y="48160"/>
            <a:ext cx="5908674" cy="121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data Fig. 1.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Absolute counts of circulating leukocyte subsets in relation to the time to viral clearance.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kinetics of circulating leukocyte subsets (measured as cells/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L) in relation to the time post onset of symptoms, per patient.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values grouped by the time to viral clearance: ≤ 21 (blue)/ &gt; 21 (red) days.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values grouped by the time to viral clearance: ≤ 21 (blue)/ &gt; 21 (red) days; N=45 patients, 133 samples.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maximum values grouped by non-ICU (blue)/ ICU (red) patients.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89154-0238-4206-8145-8A827B7701F1}"/>
              </a:ext>
            </a:extLst>
          </p:cNvPr>
          <p:cNvSpPr txBox="1"/>
          <p:nvPr/>
        </p:nvSpPr>
        <p:spPr>
          <a:xfrm>
            <a:off x="459512" y="1128580"/>
            <a:ext cx="2081120" cy="302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 dirty="0"/>
              <a:t>a</a:t>
            </a:r>
            <a:endParaRPr lang="en-US" sz="1100" b="1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49B5FA-9ECE-473E-BD98-D47755B6CB0B}"/>
              </a:ext>
            </a:extLst>
          </p:cNvPr>
          <p:cNvSpPr txBox="1"/>
          <p:nvPr/>
        </p:nvSpPr>
        <p:spPr>
          <a:xfrm>
            <a:off x="2804923" y="1077015"/>
            <a:ext cx="2081120" cy="302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b="1" dirty="0"/>
              <a:t>c</a:t>
            </a:r>
            <a:endParaRPr lang="en-US" sz="1100" b="1" dirty="0">
              <a:cs typeface="Calibri"/>
            </a:endParaRPr>
          </a:p>
        </p:txBody>
      </p:sp>
      <p:sp>
        <p:nvSpPr>
          <p:cNvPr id="78" name="TextBox 1">
            <a:extLst>
              <a:ext uri="{FF2B5EF4-FFF2-40B4-BE49-F238E27FC236}">
                <a16:creationId xmlns:a16="http://schemas.microsoft.com/office/drawing/2014/main" id="{82FAE39C-BD2B-4304-AE20-EA97445FF7EF}"/>
              </a:ext>
            </a:extLst>
          </p:cNvPr>
          <p:cNvSpPr txBox="1"/>
          <p:nvPr/>
        </p:nvSpPr>
        <p:spPr>
          <a:xfrm>
            <a:off x="3909969" y="1121291"/>
            <a:ext cx="2081120" cy="302647"/>
          </a:xfrm>
          <a:prstGeom prst="rect">
            <a:avLst/>
          </a:prstGeom>
          <a:noFill/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>
                <a:cs typeface="Calibri"/>
              </a:rPr>
              <a:t>d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72D88798-9B83-48AF-9B17-9917B571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1347784"/>
            <a:ext cx="1101424" cy="8748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ADDA9E1-3679-404C-A02D-291A022A7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3260030"/>
            <a:ext cx="1112517" cy="874800"/>
          </a:xfrm>
          <a:prstGeom prst="rect">
            <a:avLst/>
          </a:prstGeom>
        </p:spPr>
      </p:pic>
      <p:pic>
        <p:nvPicPr>
          <p:cNvPr id="9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11B57E06-9464-4DAE-9853-3024C4920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00" y="6080577"/>
            <a:ext cx="1099839" cy="874800"/>
          </a:xfrm>
          <a:prstGeom prst="rect">
            <a:avLst/>
          </a:prstGeom>
        </p:spPr>
      </p:pic>
      <p:pic>
        <p:nvPicPr>
          <p:cNvPr id="14" name="Picture 14" descr="Chart, radar chart&#10;&#10;Description automatically generated">
            <a:extLst>
              <a:ext uri="{FF2B5EF4-FFF2-40B4-BE49-F238E27FC236}">
                <a16:creationId xmlns:a16="http://schemas.microsoft.com/office/drawing/2014/main" id="{AD43EC19-B897-4E63-B237-4A2248ADC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941" y="1342588"/>
            <a:ext cx="1058949" cy="874800"/>
          </a:xfrm>
          <a:prstGeom prst="rect">
            <a:avLst/>
          </a:prstGeom>
        </p:spPr>
      </p:pic>
      <p:pic>
        <p:nvPicPr>
          <p:cNvPr id="15" name="Picture 15" descr="Chart, radar chart&#10;&#10;Description automatically generated">
            <a:extLst>
              <a:ext uri="{FF2B5EF4-FFF2-40B4-BE49-F238E27FC236}">
                <a16:creationId xmlns:a16="http://schemas.microsoft.com/office/drawing/2014/main" id="{9408B1A5-2030-45CB-85A1-D79F577E3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941" y="3255065"/>
            <a:ext cx="1068879" cy="874800"/>
          </a:xfrm>
          <a:prstGeom prst="rect">
            <a:avLst/>
          </a:prstGeom>
        </p:spPr>
      </p:pic>
      <p:pic>
        <p:nvPicPr>
          <p:cNvPr id="27" name="Picture 27" descr="Chart, radar chart&#10;&#10;Description automatically generated">
            <a:extLst>
              <a:ext uri="{FF2B5EF4-FFF2-40B4-BE49-F238E27FC236}">
                <a16:creationId xmlns:a16="http://schemas.microsoft.com/office/drawing/2014/main" id="{C7A292AE-201B-498F-AF19-583C615EA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8934" y="3255065"/>
            <a:ext cx="1058365" cy="874800"/>
          </a:xfrm>
          <a:prstGeom prst="rect">
            <a:avLst/>
          </a:prstGeom>
        </p:spPr>
      </p:pic>
      <p:pic>
        <p:nvPicPr>
          <p:cNvPr id="38" name="Picture 38" descr="Chart, radar chart&#10;&#10;Description automatically generated">
            <a:extLst>
              <a:ext uri="{FF2B5EF4-FFF2-40B4-BE49-F238E27FC236}">
                <a16:creationId xmlns:a16="http://schemas.microsoft.com/office/drawing/2014/main" id="{15E6EA62-BE76-4B70-AEE4-35369E9D2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9751" y="1342588"/>
            <a:ext cx="1064388" cy="874800"/>
          </a:xfrm>
          <a:prstGeom prst="rect">
            <a:avLst/>
          </a:prstGeom>
        </p:spPr>
      </p:pic>
      <p:pic>
        <p:nvPicPr>
          <p:cNvPr id="39" name="Picture 39" descr="Chart&#10;&#10;Description automatically generated">
            <a:extLst>
              <a:ext uri="{FF2B5EF4-FFF2-40B4-BE49-F238E27FC236}">
                <a16:creationId xmlns:a16="http://schemas.microsoft.com/office/drawing/2014/main" id="{84AA779D-09F4-4694-ABAE-6287826D41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00" y="2301931"/>
            <a:ext cx="1099839" cy="874800"/>
          </a:xfrm>
          <a:prstGeom prst="rect">
            <a:avLst/>
          </a:prstGeom>
        </p:spPr>
      </p:pic>
      <p:pic>
        <p:nvPicPr>
          <p:cNvPr id="40" name="Picture 40" descr="Chart, radar chart&#10;&#10;Description automatically generated">
            <a:extLst>
              <a:ext uri="{FF2B5EF4-FFF2-40B4-BE49-F238E27FC236}">
                <a16:creationId xmlns:a16="http://schemas.microsoft.com/office/drawing/2014/main" id="{9C86271B-5652-4D5E-BDB0-C47371556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0190" y="2301931"/>
            <a:ext cx="1083511" cy="874800"/>
          </a:xfrm>
          <a:prstGeom prst="rect">
            <a:avLst/>
          </a:prstGeom>
        </p:spPr>
      </p:pic>
      <p:pic>
        <p:nvPicPr>
          <p:cNvPr id="41" name="Picture 41" descr="Chart, radar chart&#10;&#10;Description automatically generated">
            <a:extLst>
              <a:ext uri="{FF2B5EF4-FFF2-40B4-BE49-F238E27FC236}">
                <a16:creationId xmlns:a16="http://schemas.microsoft.com/office/drawing/2014/main" id="{94B78D80-50A2-4D24-B86D-650F4BC01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2344" y="3255065"/>
            <a:ext cx="1059505" cy="874800"/>
          </a:xfrm>
          <a:prstGeom prst="rect">
            <a:avLst/>
          </a:prstGeom>
        </p:spPr>
      </p:pic>
      <p:pic>
        <p:nvPicPr>
          <p:cNvPr id="44" name="Picture 44" descr="Chart, line chart&#10;&#10;Description automatically generated">
            <a:extLst>
              <a:ext uri="{FF2B5EF4-FFF2-40B4-BE49-F238E27FC236}">
                <a16:creationId xmlns:a16="http://schemas.microsoft.com/office/drawing/2014/main" id="{83863246-2BAE-4C9E-BD48-4286A489E3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000" y="5168062"/>
            <a:ext cx="1083991" cy="874800"/>
          </a:xfrm>
          <a:prstGeom prst="rect">
            <a:avLst/>
          </a:prstGeom>
        </p:spPr>
      </p:pic>
      <p:pic>
        <p:nvPicPr>
          <p:cNvPr id="45" name="Picture 45" descr="Chart, radar chart&#10;&#10;Description automatically generated">
            <a:extLst>
              <a:ext uri="{FF2B5EF4-FFF2-40B4-BE49-F238E27FC236}">
                <a16:creationId xmlns:a16="http://schemas.microsoft.com/office/drawing/2014/main" id="{C9E53AF9-5E4A-406A-87D7-EEFE12A443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0190" y="5161933"/>
            <a:ext cx="1068201" cy="874800"/>
          </a:xfrm>
          <a:prstGeom prst="rect">
            <a:avLst/>
          </a:prstGeom>
        </p:spPr>
      </p:pic>
      <p:pic>
        <p:nvPicPr>
          <p:cNvPr id="46" name="Picture 46">
            <a:extLst>
              <a:ext uri="{FF2B5EF4-FFF2-40B4-BE49-F238E27FC236}">
                <a16:creationId xmlns:a16="http://schemas.microsoft.com/office/drawing/2014/main" id="{2A38DDC0-661F-4535-B11E-8716573E24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0190" y="6078490"/>
            <a:ext cx="1073914" cy="874800"/>
          </a:xfrm>
          <a:prstGeom prst="rect">
            <a:avLst/>
          </a:prstGeom>
        </p:spPr>
      </p:pic>
      <p:pic>
        <p:nvPicPr>
          <p:cNvPr id="47" name="Picture 47" descr="Chart, line chart&#10;&#10;Description automatically generated">
            <a:extLst>
              <a:ext uri="{FF2B5EF4-FFF2-40B4-BE49-F238E27FC236}">
                <a16:creationId xmlns:a16="http://schemas.microsoft.com/office/drawing/2014/main" id="{11DD4A00-7264-43D3-A74F-24581B15C7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000" y="7019947"/>
            <a:ext cx="1106178" cy="874800"/>
          </a:xfrm>
          <a:prstGeom prst="rect">
            <a:avLst/>
          </a:prstGeom>
        </p:spPr>
      </p:pic>
      <p:pic>
        <p:nvPicPr>
          <p:cNvPr id="48" name="Picture 48">
            <a:extLst>
              <a:ext uri="{FF2B5EF4-FFF2-40B4-BE49-F238E27FC236}">
                <a16:creationId xmlns:a16="http://schemas.microsoft.com/office/drawing/2014/main" id="{B03F0A9D-AA80-4EB5-BDA4-B7BC8E97F7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64000" y="7020549"/>
            <a:ext cx="1062896" cy="874800"/>
          </a:xfrm>
          <a:prstGeom prst="rect">
            <a:avLst/>
          </a:prstGeom>
        </p:spPr>
      </p:pic>
      <p:pic>
        <p:nvPicPr>
          <p:cNvPr id="2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EA9DA371-21B3-41D3-BD25-89C83D14FD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1941" y="2296098"/>
            <a:ext cx="1047994" cy="874800"/>
          </a:xfrm>
          <a:prstGeom prst="rect">
            <a:avLst/>
          </a:prstGeom>
        </p:spPr>
      </p:pic>
      <p:pic>
        <p:nvPicPr>
          <p:cNvPr id="10" name="Picture 10" descr="Chart, radar chart&#10;&#10;Description automatically generated">
            <a:extLst>
              <a:ext uri="{FF2B5EF4-FFF2-40B4-BE49-F238E27FC236}">
                <a16:creationId xmlns:a16="http://schemas.microsoft.com/office/drawing/2014/main" id="{14C52C08-36FE-47F8-A29A-4245C38A73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1018" y="5158202"/>
            <a:ext cx="1072376" cy="874800"/>
          </a:xfrm>
          <a:prstGeom prst="rect">
            <a:avLst/>
          </a:prstGeom>
        </p:spPr>
      </p:pic>
      <p:pic>
        <p:nvPicPr>
          <p:cNvPr id="11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CC8964AA-7FD4-47BA-BC62-FAEF9EF2FA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4332" y="6077094"/>
            <a:ext cx="1051330" cy="874800"/>
          </a:xfrm>
          <a:prstGeom prst="rect">
            <a:avLst/>
          </a:prstGeom>
        </p:spPr>
      </p:pic>
      <p:pic>
        <p:nvPicPr>
          <p:cNvPr id="1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A6EF5B4A-3AB8-4248-A229-F2AAC558DA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10251" y="7023421"/>
            <a:ext cx="1073143" cy="874800"/>
          </a:xfrm>
          <a:prstGeom prst="rect">
            <a:avLst/>
          </a:prstGeom>
        </p:spPr>
      </p:pic>
      <p:pic>
        <p:nvPicPr>
          <p:cNvPr id="13" name="Picture 16" descr="Chart, radar chart&#10;&#10;Description automatically generated">
            <a:extLst>
              <a:ext uri="{FF2B5EF4-FFF2-40B4-BE49-F238E27FC236}">
                <a16:creationId xmlns:a16="http://schemas.microsoft.com/office/drawing/2014/main" id="{2FEE3CBE-2E61-403E-BA3D-DC19938827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22129" y="2293653"/>
            <a:ext cx="1065170" cy="874800"/>
          </a:xfrm>
          <a:prstGeom prst="rect">
            <a:avLst/>
          </a:prstGeom>
        </p:spPr>
      </p:pic>
      <p:pic>
        <p:nvPicPr>
          <p:cNvPr id="20" name="Picture 20" descr="Chart, radar chart&#10;&#10;Description automatically generated">
            <a:extLst>
              <a:ext uri="{FF2B5EF4-FFF2-40B4-BE49-F238E27FC236}">
                <a16:creationId xmlns:a16="http://schemas.microsoft.com/office/drawing/2014/main" id="{36E91C08-916B-4F9B-9BDD-393E63D05BB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30742" y="5156366"/>
            <a:ext cx="1067684" cy="874800"/>
          </a:xfrm>
          <a:prstGeom prst="rect">
            <a:avLst/>
          </a:prstGeom>
        </p:spPr>
      </p:pic>
      <p:pic>
        <p:nvPicPr>
          <p:cNvPr id="21" name="Picture 21" descr="Chart, radar chart&#10;&#10;Description automatically generated">
            <a:extLst>
              <a:ext uri="{FF2B5EF4-FFF2-40B4-BE49-F238E27FC236}">
                <a16:creationId xmlns:a16="http://schemas.microsoft.com/office/drawing/2014/main" id="{E77D9503-F8FF-42BD-ACEE-5E6D2102155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34013" y="6075108"/>
            <a:ext cx="1061143" cy="874800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E38BA499-C39C-4A08-A5E5-E528DC3072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26343" y="7019947"/>
            <a:ext cx="1060956" cy="87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EB6E6F-6965-4DC4-9CB1-C4C3DA582F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11592" y="8924418"/>
            <a:ext cx="1071802" cy="87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9E039D-04C1-4C73-9E80-CFE7AAD5ECF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65633" y="7954601"/>
            <a:ext cx="1077313" cy="87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030148-EEDF-408E-B386-C0B253539E7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1920" y="7954601"/>
            <a:ext cx="1087998" cy="87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30FD29C-8C49-433A-9899-908284838B8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6335" y="8927290"/>
            <a:ext cx="1067366" cy="874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05EEF9-C965-4EA4-BFF9-3169D424102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6393" y="8927290"/>
            <a:ext cx="1092124" cy="874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793FA7-20E3-46AA-9629-AA873F1CC36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01941" y="7954601"/>
            <a:ext cx="1073180" cy="874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94A73-5F33-4653-B2DC-AC1AE53F5F8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20205" y="8924418"/>
            <a:ext cx="1056077" cy="87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043413-A60B-459A-861F-E334F4F3580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029273" y="7954601"/>
            <a:ext cx="1058026" cy="874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60D7FC8-984A-4103-AF4D-50269DD5A77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762344" y="4224942"/>
            <a:ext cx="1065546" cy="874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B222E18-257D-4CD8-BD16-C293488C109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76000" y="4224942"/>
            <a:ext cx="1089779" cy="87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C7190-780C-4DE7-9FBF-4F881C7C2B8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01941" y="4208466"/>
            <a:ext cx="1075429" cy="87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B7DBAD-5A97-4083-9155-B31DB31F1CF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034558" y="4205715"/>
            <a:ext cx="1060052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F49CC47E-8763-4600-985A-9850E420E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59" y="1297988"/>
            <a:ext cx="1080041" cy="874800"/>
          </a:xfrm>
          <a:prstGeom prst="rect">
            <a:avLst/>
          </a:prstGeom>
        </p:spPr>
      </p:pic>
      <p:pic>
        <p:nvPicPr>
          <p:cNvPr id="6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772F8187-866C-460E-BE79-51EC2EB7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838" y="4156262"/>
            <a:ext cx="1064669" cy="874800"/>
          </a:xfrm>
          <a:prstGeom prst="rect">
            <a:avLst/>
          </a:prstGeom>
        </p:spPr>
      </p:pic>
      <p:pic>
        <p:nvPicPr>
          <p:cNvPr id="8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6FAB2E4C-3A5D-43A1-9860-C1A2049A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151" y="1290273"/>
            <a:ext cx="1054049" cy="874800"/>
          </a:xfrm>
          <a:prstGeom prst="rect">
            <a:avLst/>
          </a:prstGeom>
        </p:spPr>
      </p:pic>
      <p:pic>
        <p:nvPicPr>
          <p:cNvPr id="9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6EB9B35B-D2C5-4047-8117-CE7913DF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151" y="2257242"/>
            <a:ext cx="1060227" cy="874800"/>
          </a:xfrm>
          <a:prstGeom prst="rect">
            <a:avLst/>
          </a:prstGeom>
        </p:spPr>
      </p:pic>
      <p:pic>
        <p:nvPicPr>
          <p:cNvPr id="11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B55C9270-FE22-49BD-AD88-176742545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1" y="4155404"/>
            <a:ext cx="1053337" cy="874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EC66D3-6C3C-4083-8AC7-66743CDA9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52" y="1297077"/>
            <a:ext cx="1089712" cy="874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8633AB-27C4-4C8C-9669-5A44CFCF1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223" y="1300886"/>
            <a:ext cx="1071184" cy="874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C64BA-7B42-4FF5-9A60-4269085228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392" y="2257242"/>
            <a:ext cx="1092124" cy="874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428FEF8-421D-4B8C-B9E9-C4167477D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2910" y="2257242"/>
            <a:ext cx="1069810" cy="87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1BA012-235A-4695-BD45-0F93C06C9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073" y="3198486"/>
            <a:ext cx="1090410" cy="874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ADAC27C-B840-427C-9BC0-A01D7550E7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604"/>
          <a:stretch/>
        </p:blipFill>
        <p:spPr>
          <a:xfrm>
            <a:off x="1997030" y="3198486"/>
            <a:ext cx="1061570" cy="8695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E41465-8B55-4EBA-9C56-000513A65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0558" y="4161305"/>
            <a:ext cx="1089374" cy="874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906C34-3ACC-4A3C-8253-54C64B1666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1372" y="4157833"/>
            <a:ext cx="1067669" cy="874800"/>
          </a:xfrm>
          <a:prstGeom prst="rect">
            <a:avLst/>
          </a:prstGeom>
        </p:spPr>
      </p:pic>
      <p:pic>
        <p:nvPicPr>
          <p:cNvPr id="40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207997E4-BC53-40A0-B924-9B6F4CB5F6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6364" y="304395"/>
            <a:ext cx="1073143" cy="87480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E056FC1E-3927-4644-A91C-BADDB9D44E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51678" y="330760"/>
            <a:ext cx="1060740" cy="874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1A80B6B-7C10-41DA-9642-1D7C12A41F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325" y="309965"/>
            <a:ext cx="1099839" cy="874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F8A301-5781-466F-97A7-C64305E441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4042" y="304395"/>
            <a:ext cx="1074558" cy="874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185E95-8364-43E3-89FF-AB99F75F74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44838" y="2257242"/>
            <a:ext cx="1071492" cy="874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393A02A-E392-431E-AF77-58361072EB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43462" y="3188673"/>
            <a:ext cx="1072868" cy="874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447550A-D6AB-4C54-AD5F-429905A992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53724" y="3188673"/>
            <a:ext cx="1056648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D982BFD-3E9A-439A-B259-C00903DE38B4}"/>
              </a:ext>
            </a:extLst>
          </p:cNvPr>
          <p:cNvSpPr/>
          <p:nvPr/>
        </p:nvSpPr>
        <p:spPr>
          <a:xfrm rot="18891760">
            <a:off x="-1001845" y="420791"/>
            <a:ext cx="5950309" cy="29496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3BC6B-1ED5-43C5-B1DA-CEBC250B5C83}"/>
              </a:ext>
            </a:extLst>
          </p:cNvPr>
          <p:cNvSpPr txBox="1"/>
          <p:nvPr/>
        </p:nvSpPr>
        <p:spPr>
          <a:xfrm>
            <a:off x="498493" y="279321"/>
            <a:ext cx="5723536" cy="48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data Fig. 2.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heatmaps of the max. level of immune parameters in individual patients, per group: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viral clearance ≤ 21 days and 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b,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viral clearance &gt; 21 days.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37D99-1215-4D0A-819F-12CE15B1A45C}"/>
              </a:ext>
            </a:extLst>
          </p:cNvPr>
          <p:cNvSpPr txBox="1"/>
          <p:nvPr/>
        </p:nvSpPr>
        <p:spPr>
          <a:xfrm>
            <a:off x="908054" y="811888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a</a:t>
            </a:r>
            <a:endParaRPr lang="en-US" sz="1100" b="1">
              <a:cs typeface="Calibri"/>
            </a:endParaRPr>
          </a:p>
          <a:p>
            <a:pPr algn="l"/>
            <a:endParaRPr lang="en-US" sz="1100" b="1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EA9E6-DAF9-4AE0-BB35-A7409E1E3BBF}"/>
              </a:ext>
            </a:extLst>
          </p:cNvPr>
          <p:cNvSpPr txBox="1"/>
          <p:nvPr/>
        </p:nvSpPr>
        <p:spPr>
          <a:xfrm>
            <a:off x="912195" y="5344504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/>
              <a:t>b</a:t>
            </a:r>
            <a:endParaRPr lang="en-US" sz="1100" b="1" dirty="0">
              <a:cs typeface="Calibri"/>
            </a:endParaRPr>
          </a:p>
          <a:p>
            <a:pPr algn="l"/>
            <a:endParaRPr lang="en-US" sz="1100" b="1" dirty="0">
              <a:cs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8A827-D8C8-4BBB-9A1D-2D3761BD5A2C}"/>
              </a:ext>
            </a:extLst>
          </p:cNvPr>
          <p:cNvGrpSpPr/>
          <p:nvPr/>
        </p:nvGrpSpPr>
        <p:grpSpPr>
          <a:xfrm>
            <a:off x="942903" y="-1029860"/>
            <a:ext cx="4907515" cy="6305752"/>
            <a:chOff x="942903" y="-1029860"/>
            <a:chExt cx="4907515" cy="63057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0D4FBA-4B03-4ADA-8A86-35C6C5CE57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44016" y="916382"/>
              <a:ext cx="4406402" cy="4359510"/>
              <a:chOff x="0" y="-29495"/>
              <a:chExt cx="6876943" cy="671958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F8B86F4-8DC2-40CF-A00D-EE3C71E2A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29495"/>
                <a:ext cx="6858000" cy="352506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DE1E0CA-E945-46F7-B917-DFFBD11B5C7D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/>
              <a:srcRect t="5773"/>
              <a:stretch/>
            </p:blipFill>
            <p:spPr>
              <a:xfrm>
                <a:off x="18943" y="3344450"/>
                <a:ext cx="6858000" cy="3345643"/>
              </a:xfrm>
              <a:prstGeom prst="rect">
                <a:avLst/>
              </a:prstGeom>
            </p:spPr>
          </p:pic>
        </p:grp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8E715A8-3D70-43D7-A28B-16017EE3AC2A}"/>
                </a:ext>
              </a:extLst>
            </p:cNvPr>
            <p:cNvSpPr/>
            <p:nvPr/>
          </p:nvSpPr>
          <p:spPr>
            <a:xfrm rot="18880292">
              <a:off x="-459654" y="372697"/>
              <a:ext cx="5682175" cy="28770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23F282-BC3E-4F0F-8A3F-3391BA4FA094}"/>
              </a:ext>
            </a:extLst>
          </p:cNvPr>
          <p:cNvGrpSpPr/>
          <p:nvPr/>
        </p:nvGrpSpPr>
        <p:grpSpPr>
          <a:xfrm>
            <a:off x="859051" y="3538654"/>
            <a:ext cx="4979229" cy="6193104"/>
            <a:chOff x="859051" y="3538654"/>
            <a:chExt cx="4979229" cy="61931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EDF48-A024-4380-8A30-33EB634EBA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44016" y="5445547"/>
              <a:ext cx="4394264" cy="4286211"/>
              <a:chOff x="-9525" y="2593970"/>
              <a:chExt cx="6867525" cy="669865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6E92CBF-87F7-48C5-B1DD-7AF217518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525" y="2593970"/>
                <a:ext cx="6858000" cy="349785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57547EA-3098-4DBB-82E7-614958FEC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5928324"/>
                <a:ext cx="6858000" cy="3364302"/>
              </a:xfrm>
              <a:prstGeom prst="rect">
                <a:avLst/>
              </a:prstGeom>
            </p:spPr>
          </p:pic>
        </p:grp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BD8EDBB-F577-4850-ACA2-E6433C54242E}"/>
                </a:ext>
              </a:extLst>
            </p:cNvPr>
            <p:cNvSpPr/>
            <p:nvPr/>
          </p:nvSpPr>
          <p:spPr>
            <a:xfrm rot="18897649">
              <a:off x="-543506" y="4941211"/>
              <a:ext cx="5682175" cy="287706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2072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332C50-0779-4EC3-A922-224F0A13E289}"/>
              </a:ext>
            </a:extLst>
          </p:cNvPr>
          <p:cNvSpPr txBox="1"/>
          <p:nvPr/>
        </p:nvSpPr>
        <p:spPr>
          <a:xfrm>
            <a:off x="498493" y="279321"/>
            <a:ext cx="5723536" cy="1673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data Fig. 3. Extended data Figure 2. Leukocyte subtypes identified by flow cytometry and their expression profiles reflecting the gating strategy used.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APS (Automatic Population Separator) plots that use the information from all the parameters included in the file; B. Bi-parameter plots reflecting the expression profile for each of the markers used (Far-left: major leukocyte subsets, middle-left: major lymphocyte subsets, middle right: main T cell subsets; far-right: main B cell sunsets; DCs = dendritic cells, EM = effector memory cells, Eff = terminally differentiated effector cells, NK = natural killer, TM = transitional memory cells.</a:t>
            </a:r>
          </a:p>
          <a:p>
            <a:endParaRPr lang="en-US" sz="1100" dirty="0">
              <a:cs typeface="Calibri" panose="020F0502020204030204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4C41DC7-072E-4A56-AF1D-0EE75153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32" y="1803484"/>
            <a:ext cx="5586058" cy="30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9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3630</TotalTime>
  <Words>285</Words>
  <Application>Microsoft Office PowerPoint</Application>
  <PresentationFormat>A4 Paper (210x297 mm)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Vries, J.J.C. de (MM)</dc:creator>
  <cp:lastModifiedBy>Vries, J.J.C. de (MM)</cp:lastModifiedBy>
  <cp:revision>842</cp:revision>
  <cp:lastPrinted>2021-07-28T10:51:54Z</cp:lastPrinted>
  <dcterms:created xsi:type="dcterms:W3CDTF">2021-04-27T07:38:31Z</dcterms:created>
  <dcterms:modified xsi:type="dcterms:W3CDTF">2021-08-03T21:34:47Z</dcterms:modified>
</cp:coreProperties>
</file>