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797675" cy="9928225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036" autoAdjust="0"/>
  </p:normalViewPr>
  <p:slideViewPr>
    <p:cSldViewPr>
      <p:cViewPr varScale="1">
        <p:scale>
          <a:sx n="101" d="100"/>
          <a:sy n="101" d="100"/>
        </p:scale>
        <p:origin x="183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ilie Haarslev Schröder Marqvorsen" userId="51ddc33d-ee74-4ba2-8de2-8969ef4ddd68" providerId="ADAL" clId="{C959E286-2733-472E-911A-729550607BAE}"/>
    <pc:docChg chg="custSel modSld">
      <pc:chgData name="Emilie Haarslev Schröder Marqvorsen" userId="51ddc33d-ee74-4ba2-8de2-8969ef4ddd68" providerId="ADAL" clId="{C959E286-2733-472E-911A-729550607BAE}" dt="2025-10-23T09:11:56.580" v="13" actId="20577"/>
      <pc:docMkLst>
        <pc:docMk/>
      </pc:docMkLst>
      <pc:sldChg chg="delSp modSp mod">
        <pc:chgData name="Emilie Haarslev Schröder Marqvorsen" userId="51ddc33d-ee74-4ba2-8de2-8969ef4ddd68" providerId="ADAL" clId="{C959E286-2733-472E-911A-729550607BAE}" dt="2025-10-23T09:11:56.580" v="13" actId="20577"/>
        <pc:sldMkLst>
          <pc:docMk/>
          <pc:sldMk cId="3588549708" sldId="256"/>
        </pc:sldMkLst>
        <pc:spChg chg="mod">
          <ac:chgData name="Emilie Haarslev Schröder Marqvorsen" userId="51ddc33d-ee74-4ba2-8de2-8969ef4ddd68" providerId="ADAL" clId="{C959E286-2733-472E-911A-729550607BAE}" dt="2025-10-23T09:11:56.580" v="13" actId="20577"/>
          <ac:spMkLst>
            <pc:docMk/>
            <pc:sldMk cId="3588549708" sldId="256"/>
            <ac:spMk id="2" creationId="{00000000-0000-0000-0000-000000000000}"/>
          </ac:spMkLst>
        </pc:spChg>
        <pc:spChg chg="del">
          <ac:chgData name="Emilie Haarslev Schröder Marqvorsen" userId="51ddc33d-ee74-4ba2-8de2-8969ef4ddd68" providerId="ADAL" clId="{C959E286-2733-472E-911A-729550607BAE}" dt="2025-10-23T09:04:50.709" v="0" actId="478"/>
          <ac:spMkLst>
            <pc:docMk/>
            <pc:sldMk cId="3588549708" sldId="256"/>
            <ac:spMk id="4" creationId="{4A40B6A1-C507-5767-B8BA-D09C34B568C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653C3-750A-44C2-8E7C-E1E08D3BF8CA}" type="datetimeFigureOut">
              <a:rPr lang="da-DK" smtClean="0"/>
              <a:t>23-10-2025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3A855-F86E-4402-8D2A-15C862F1C9A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86888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653C3-750A-44C2-8E7C-E1E08D3BF8CA}" type="datetimeFigureOut">
              <a:rPr lang="da-DK" smtClean="0"/>
              <a:t>23-10-2025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3A855-F86E-4402-8D2A-15C862F1C9A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20804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653C3-750A-44C2-8E7C-E1E08D3BF8CA}" type="datetimeFigureOut">
              <a:rPr lang="da-DK" smtClean="0"/>
              <a:t>23-10-2025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3A855-F86E-4402-8D2A-15C862F1C9A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652190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69988" y="1946275"/>
            <a:ext cx="7772400" cy="4114800"/>
          </a:xfrm>
        </p:spPr>
        <p:txBody>
          <a:bodyPr/>
          <a:lstStyle/>
          <a:p>
            <a:pPr lvl="0"/>
            <a:endParaRPr lang="en-GB" noProof="0"/>
          </a:p>
        </p:txBody>
      </p:sp>
      <p:sp>
        <p:nvSpPr>
          <p:cNvPr id="4" name="Rectangle 3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5" name="Rectangle 3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Rectangle 3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124-0DE0-4667-9051-AB56D280FBCA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55121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653C3-750A-44C2-8E7C-E1E08D3BF8CA}" type="datetimeFigureOut">
              <a:rPr lang="da-DK" smtClean="0"/>
              <a:t>23-10-2025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3A855-F86E-4402-8D2A-15C862F1C9A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12406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653C3-750A-44C2-8E7C-E1E08D3BF8CA}" type="datetimeFigureOut">
              <a:rPr lang="da-DK" smtClean="0"/>
              <a:t>23-10-2025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3A855-F86E-4402-8D2A-15C862F1C9A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42354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653C3-750A-44C2-8E7C-E1E08D3BF8CA}" type="datetimeFigureOut">
              <a:rPr lang="da-DK" smtClean="0"/>
              <a:t>23-10-2025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3A855-F86E-4402-8D2A-15C862F1C9A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85563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653C3-750A-44C2-8E7C-E1E08D3BF8CA}" type="datetimeFigureOut">
              <a:rPr lang="da-DK" smtClean="0"/>
              <a:t>23-10-2025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3A855-F86E-4402-8D2A-15C862F1C9A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84330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653C3-750A-44C2-8E7C-E1E08D3BF8CA}" type="datetimeFigureOut">
              <a:rPr lang="da-DK" smtClean="0"/>
              <a:t>23-10-2025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3A855-F86E-4402-8D2A-15C862F1C9A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07154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653C3-750A-44C2-8E7C-E1E08D3BF8CA}" type="datetimeFigureOut">
              <a:rPr lang="da-DK" smtClean="0"/>
              <a:t>23-10-2025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3A855-F86E-4402-8D2A-15C862F1C9A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68825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653C3-750A-44C2-8E7C-E1E08D3BF8CA}" type="datetimeFigureOut">
              <a:rPr lang="da-DK" smtClean="0"/>
              <a:t>23-10-2025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3A855-F86E-4402-8D2A-15C862F1C9A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8246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653C3-750A-44C2-8E7C-E1E08D3BF8CA}" type="datetimeFigureOut">
              <a:rPr lang="da-DK" smtClean="0"/>
              <a:t>23-10-2025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3A855-F86E-4402-8D2A-15C862F1C9A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1883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F653C3-750A-44C2-8E7C-E1E08D3BF8CA}" type="datetimeFigureOut">
              <a:rPr lang="da-DK" smtClean="0"/>
              <a:t>23-10-2025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3A855-F86E-4402-8D2A-15C862F1C9A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6908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/>
              <a:t>Codebook </a:t>
            </a:r>
            <a:r>
              <a:rPr lang="en-US" sz="3600" dirty="0"/>
              <a:t>used in </a:t>
            </a:r>
            <a:r>
              <a:rPr lang="en-US" sz="3600"/>
              <a:t>Grounded Theories </a:t>
            </a:r>
            <a:r>
              <a:rPr lang="en-US" sz="3600" dirty="0"/>
              <a:t>I-III</a:t>
            </a:r>
            <a:br>
              <a:rPr lang="en-US" sz="3600" dirty="0"/>
            </a:br>
            <a:r>
              <a:rPr lang="en-US" sz="3600" dirty="0"/>
              <a:t>Vibeke Zoffmann</a:t>
            </a:r>
            <a:endParaRPr lang="da-DK" sz="3600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4294967295"/>
          </p:nvPr>
        </p:nvSpPr>
        <p:spPr>
          <a:xfrm>
            <a:off x="935831" y="3284984"/>
            <a:ext cx="7272337" cy="1752600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</a:rPr>
              <a:t>AI: admission interview between patient and nurse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</a:rPr>
              <a:t>CD: collegial discussion between nurse and colleague(s)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</a:rPr>
              <a:t>DI: discharge interview between patient and nurse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</a:rPr>
              <a:t>Interview 1: first interview with patient (immediately after discharge)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</a:rPr>
              <a:t>Nurse Interview: Interview with nurse shortly after the first patient interview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</a:rPr>
              <a:t>Interview 2: second interview with patient (½ year after discharge)</a:t>
            </a:r>
            <a:endParaRPr lang="da-DK" sz="2000" dirty="0">
              <a:solidFill>
                <a:schemeClr val="tx1"/>
              </a:solidFill>
            </a:endParaRP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588549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84871" name="Group 167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722874337"/>
              </p:ext>
            </p:extLst>
          </p:nvPr>
        </p:nvGraphicFramePr>
        <p:xfrm>
          <a:off x="1169988" y="1404938"/>
          <a:ext cx="7772400" cy="4664079"/>
        </p:xfrm>
        <a:graphic>
          <a:graphicData uri="http://schemas.openxmlformats.org/drawingml/2006/table">
            <a:tbl>
              <a:tblPr/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182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a-DK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Unicode MS" pitchFamily="34" charset="-128"/>
                        </a:rPr>
                        <a:t>AI 	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a-DK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Unicode MS" pitchFamily="34" charset="-128"/>
                        </a:rPr>
                        <a:t>CD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a-DK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Unicode MS" pitchFamily="34" charset="-128"/>
                        </a:rPr>
                        <a:t>DI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a-DK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Unicode MS" pitchFamily="34" charset="-128"/>
                        </a:rPr>
                        <a:t>I-1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a-DK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Unicode MS" pitchFamily="34" charset="-128"/>
                        </a:rPr>
                        <a:t>NI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a-DK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Unicode MS" pitchFamily="34" charset="-128"/>
                        </a:rPr>
                        <a:t>I-2</a:t>
                      </a:r>
                      <a:endParaRPr kumimoji="0" lang="da-DK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82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61860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609600"/>
            <a:ext cx="7772400" cy="557213"/>
          </a:xfrm>
        </p:spPr>
        <p:txBody>
          <a:bodyPr/>
          <a:lstStyle/>
          <a:p>
            <a:pPr eaLnBrk="1" hangingPunct="1"/>
            <a:r>
              <a:rPr lang="en-US" altLang="da-DK" sz="2400" dirty="0">
                <a:latin typeface="Arial" charset="0"/>
              </a:rPr>
              <a:t>Codes that are theoretically sorted</a:t>
            </a:r>
            <a:endParaRPr lang="da-DK" altLang="da-DK" sz="2400" dirty="0">
              <a:latin typeface="Arial" charset="0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69988" y="1149350"/>
            <a:ext cx="7772400" cy="4911725"/>
          </a:xfrm>
        </p:spPr>
        <p:txBody>
          <a:bodyPr/>
          <a:lstStyle/>
          <a:p>
            <a:pPr eaLnBrk="1" hangingPunct="1"/>
            <a:r>
              <a:rPr lang="en-US" altLang="da-DK" sz="1800" dirty="0">
                <a:solidFill>
                  <a:srgbClr val="0070C0"/>
                </a:solidFill>
                <a:effectLst/>
                <a:latin typeface="Arial Unicode MS" pitchFamily="34" charset="-128"/>
              </a:rPr>
              <a:t>Metaphor</a:t>
            </a:r>
          </a:p>
          <a:p>
            <a:pPr eaLnBrk="1" hangingPunct="1"/>
            <a:r>
              <a:rPr lang="en-US" altLang="da-DK" sz="1800" dirty="0">
                <a:effectLst/>
                <a:latin typeface="Arial Unicode MS" pitchFamily="34" charset="-128"/>
              </a:rPr>
              <a:t>Relationship/problem</a:t>
            </a:r>
          </a:p>
          <a:p>
            <a:pPr eaLnBrk="1" hangingPunct="1"/>
            <a:r>
              <a:rPr lang="en-US" altLang="da-DK" sz="1800" dirty="0">
                <a:effectLst/>
                <a:latin typeface="Arial Unicode MS" pitchFamily="34" charset="-128"/>
              </a:rPr>
              <a:t>Relationship/framework</a:t>
            </a:r>
          </a:p>
          <a:p>
            <a:pPr eaLnBrk="1" hangingPunct="1"/>
            <a:r>
              <a:rPr lang="en-US" altLang="da-DK" sz="1800" dirty="0">
                <a:effectLst/>
                <a:latin typeface="Arial Unicode MS" pitchFamily="34" charset="-128"/>
              </a:rPr>
              <a:t>Relationship/cohesion</a:t>
            </a:r>
          </a:p>
          <a:p>
            <a:pPr eaLnBrk="1" hangingPunct="1"/>
            <a:r>
              <a:rPr lang="en-US" altLang="da-DK" sz="1800" dirty="0">
                <a:effectLst/>
                <a:latin typeface="Arial Unicode MS" pitchFamily="34" charset="-128"/>
              </a:rPr>
              <a:t>Relationship/I-You sorted</a:t>
            </a:r>
          </a:p>
          <a:p>
            <a:pPr eaLnBrk="1" hangingPunct="1"/>
            <a:r>
              <a:rPr lang="en-US" altLang="da-DK" sz="1800" dirty="0">
                <a:solidFill>
                  <a:srgbClr val="0070C0"/>
                </a:solidFill>
                <a:effectLst/>
                <a:latin typeface="Arial Unicode MS" pitchFamily="34" charset="-128"/>
              </a:rPr>
              <a:t>Symptom-investigation-treatment circle</a:t>
            </a:r>
          </a:p>
          <a:p>
            <a:pPr eaLnBrk="1" hangingPunct="1"/>
            <a:r>
              <a:rPr lang="en-US" altLang="da-DK" sz="1800" dirty="0">
                <a:solidFill>
                  <a:srgbClr val="0070C0"/>
                </a:solidFill>
                <a:effectLst/>
                <a:latin typeface="Arial Unicode MS" pitchFamily="34" charset="-128"/>
              </a:rPr>
              <a:t>Uncentered/integral problem</a:t>
            </a:r>
          </a:p>
          <a:p>
            <a:pPr eaLnBrk="1" hangingPunct="1"/>
            <a:r>
              <a:rPr lang="en-US" altLang="da-DK" sz="1800" dirty="0">
                <a:solidFill>
                  <a:srgbClr val="0070C0"/>
                </a:solidFill>
                <a:effectLst/>
                <a:latin typeface="Arial Unicode MS" pitchFamily="34" charset="-128"/>
              </a:rPr>
              <a:t>Centering/integration problem</a:t>
            </a:r>
          </a:p>
          <a:p>
            <a:pPr eaLnBrk="1" hangingPunct="1"/>
            <a:r>
              <a:rPr lang="en-US" altLang="da-DK" sz="1800" dirty="0">
                <a:solidFill>
                  <a:srgbClr val="0070C0"/>
                </a:solidFill>
                <a:effectLst/>
                <a:latin typeface="Arial Unicode MS" pitchFamily="34" charset="-128"/>
              </a:rPr>
              <a:t>Centering/inviting</a:t>
            </a:r>
          </a:p>
          <a:p>
            <a:pPr eaLnBrk="1" hangingPunct="1"/>
            <a:r>
              <a:rPr lang="en-US" altLang="da-DK" sz="1800" dirty="0">
                <a:solidFill>
                  <a:srgbClr val="0070C0"/>
                </a:solidFill>
                <a:effectLst/>
                <a:latin typeface="Arial Unicode MS" pitchFamily="34" charset="-128"/>
              </a:rPr>
              <a:t>Uncentering/inviting</a:t>
            </a:r>
          </a:p>
          <a:p>
            <a:pPr eaLnBrk="1" hangingPunct="1"/>
            <a:r>
              <a:rPr lang="en-US" altLang="da-DK" sz="1800" dirty="0">
                <a:effectLst/>
                <a:latin typeface="Arial Unicode MS" pitchFamily="34" charset="-128"/>
              </a:rPr>
              <a:t>Pt. reaction problems</a:t>
            </a:r>
          </a:p>
          <a:p>
            <a:pPr eaLnBrk="1" hangingPunct="1"/>
            <a:r>
              <a:rPr lang="en-US" altLang="da-DK" sz="1800" dirty="0">
                <a:solidFill>
                  <a:srgbClr val="0070C0"/>
                </a:solidFill>
                <a:effectLst/>
                <a:latin typeface="Arial Unicode MS" pitchFamily="34" charset="-128"/>
              </a:rPr>
              <a:t>Employment agreement/to be defined</a:t>
            </a:r>
          </a:p>
          <a:p>
            <a:pPr eaLnBrk="1" hangingPunct="1"/>
            <a:r>
              <a:rPr lang="en-US" altLang="da-DK" sz="1800" dirty="0">
                <a:solidFill>
                  <a:srgbClr val="0070C0"/>
                </a:solidFill>
                <a:effectLst/>
                <a:latin typeface="Arial Unicode MS" pitchFamily="34" charset="-128"/>
              </a:rPr>
              <a:t>Work agreement/expected</a:t>
            </a:r>
          </a:p>
          <a:p>
            <a:pPr eaLnBrk="1" hangingPunct="1"/>
            <a:r>
              <a:rPr lang="en-US" altLang="da-DK" sz="1800" dirty="0">
                <a:solidFill>
                  <a:srgbClr val="0070C0"/>
                </a:solidFill>
                <a:effectLst/>
                <a:latin typeface="Arial Unicode MS" pitchFamily="34" charset="-128"/>
              </a:rPr>
              <a:t>Employment agreement is called</a:t>
            </a:r>
            <a:endParaRPr lang="da-DK" altLang="da-DK" sz="1800" dirty="0">
              <a:effectLst/>
              <a:latin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73338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609600"/>
            <a:ext cx="7772400" cy="581025"/>
          </a:xfrm>
        </p:spPr>
        <p:txBody>
          <a:bodyPr/>
          <a:lstStyle/>
          <a:p>
            <a:pPr eaLnBrk="1" hangingPunct="1"/>
            <a:r>
              <a:rPr lang="da-DK" altLang="da-DK" sz="2400" dirty="0">
                <a:latin typeface="Arial" charset="0"/>
              </a:rPr>
              <a:t>Codes (</a:t>
            </a:r>
            <a:r>
              <a:rPr lang="da-DK" altLang="da-DK" sz="2400" dirty="0" err="1">
                <a:latin typeface="Arial" charset="0"/>
              </a:rPr>
              <a:t>continued</a:t>
            </a:r>
            <a:r>
              <a:rPr lang="da-DK" altLang="da-DK" sz="2400" dirty="0">
                <a:latin typeface="Arial" charset="0"/>
              </a:rPr>
              <a:t>)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69988" y="1243013"/>
            <a:ext cx="7772400" cy="4818062"/>
          </a:xfrm>
        </p:spPr>
        <p:txBody>
          <a:bodyPr/>
          <a:lstStyle/>
          <a:p>
            <a:pPr eaLnBrk="1" hangingPunct="1"/>
            <a:r>
              <a:rPr lang="en-US" altLang="da-DK" sz="1800" dirty="0">
                <a:effectLst/>
                <a:latin typeface="Arial Unicode MS" pitchFamily="34" charset="-128"/>
              </a:rPr>
              <a:t>Team/uncultivated area</a:t>
            </a:r>
          </a:p>
          <a:p>
            <a:pPr eaLnBrk="1" hangingPunct="1"/>
            <a:r>
              <a:rPr lang="en-US" altLang="da-DK" sz="1800" dirty="0">
                <a:effectLst/>
                <a:latin typeface="Arial Unicode MS" pitchFamily="34" charset="-128"/>
              </a:rPr>
              <a:t>Team/ Knowledge about the patient</a:t>
            </a:r>
          </a:p>
          <a:p>
            <a:pPr eaLnBrk="1" hangingPunct="1"/>
            <a:r>
              <a:rPr lang="en-US" altLang="da-DK" sz="1800" dirty="0">
                <a:effectLst/>
                <a:latin typeface="Arial Unicode MS" pitchFamily="34" charset="-128"/>
              </a:rPr>
              <a:t>Team/cooperation</a:t>
            </a:r>
          </a:p>
          <a:p>
            <a:pPr eaLnBrk="1" hangingPunct="1"/>
            <a:r>
              <a:rPr lang="en-US" altLang="da-DK" sz="1800" dirty="0">
                <a:solidFill>
                  <a:schemeClr val="accent1"/>
                </a:solidFill>
                <a:effectLst/>
                <a:latin typeface="Arial Unicode MS" pitchFamily="34" charset="-128"/>
              </a:rPr>
              <a:t>Responsibility/taking over</a:t>
            </a:r>
          </a:p>
          <a:p>
            <a:pPr eaLnBrk="1" hangingPunct="1"/>
            <a:r>
              <a:rPr lang="en-US" altLang="da-DK" sz="1800" dirty="0">
                <a:solidFill>
                  <a:schemeClr val="accent1"/>
                </a:solidFill>
                <a:effectLst/>
                <a:latin typeface="Arial Unicode MS" pitchFamily="34" charset="-128"/>
              </a:rPr>
              <a:t>Responsibility/dilemma</a:t>
            </a:r>
          </a:p>
          <a:p>
            <a:pPr eaLnBrk="1" hangingPunct="1"/>
            <a:r>
              <a:rPr lang="en-US" altLang="da-DK" sz="1800" dirty="0">
                <a:solidFill>
                  <a:schemeClr val="accent1"/>
                </a:solidFill>
                <a:effectLst/>
                <a:latin typeface="Arial Unicode MS" pitchFamily="34" charset="-128"/>
              </a:rPr>
              <a:t>Responsibility/blame</a:t>
            </a:r>
          </a:p>
          <a:p>
            <a:pPr eaLnBrk="1" hangingPunct="1"/>
            <a:r>
              <a:rPr lang="en-US" altLang="da-DK" sz="1800" dirty="0">
                <a:solidFill>
                  <a:schemeClr val="accent1"/>
                </a:solidFill>
                <a:effectLst/>
                <a:latin typeface="Arial Unicode MS" pitchFamily="34" charset="-128"/>
              </a:rPr>
              <a:t>Responsibility/pushing away</a:t>
            </a:r>
          </a:p>
          <a:p>
            <a:pPr eaLnBrk="1" hangingPunct="1"/>
            <a:r>
              <a:rPr lang="en-US" altLang="da-DK" sz="1800" dirty="0">
                <a:solidFill>
                  <a:schemeClr val="accent1"/>
                </a:solidFill>
                <a:effectLst/>
                <a:latin typeface="Arial Unicode MS" pitchFamily="34" charset="-128"/>
              </a:rPr>
              <a:t>Responsibility/taking responsibility</a:t>
            </a:r>
          </a:p>
          <a:p>
            <a:pPr eaLnBrk="1" hangingPunct="1"/>
            <a:r>
              <a:rPr lang="en-US" altLang="da-DK" sz="1800" dirty="0">
                <a:effectLst/>
                <a:latin typeface="Arial Unicode MS" pitchFamily="34" charset="-128"/>
              </a:rPr>
              <a:t>Resistance/backwardness</a:t>
            </a:r>
          </a:p>
          <a:p>
            <a:pPr eaLnBrk="1" hangingPunct="1"/>
            <a:r>
              <a:rPr lang="en-US" altLang="da-DK" sz="1800" dirty="0">
                <a:effectLst/>
                <a:latin typeface="Arial Unicode MS" pitchFamily="34" charset="-128"/>
              </a:rPr>
              <a:t>Resistance/centering</a:t>
            </a:r>
          </a:p>
          <a:p>
            <a:pPr eaLnBrk="1" hangingPunct="1"/>
            <a:r>
              <a:rPr lang="en-US" altLang="da-DK" sz="1800" dirty="0">
                <a:effectLst/>
                <a:latin typeface="Arial Unicode MS" pitchFamily="34" charset="-128"/>
              </a:rPr>
              <a:t>Resistance/simplification</a:t>
            </a:r>
          </a:p>
          <a:p>
            <a:pPr eaLnBrk="1" hangingPunct="1"/>
            <a:r>
              <a:rPr lang="en-US" altLang="da-DK" sz="1800" dirty="0">
                <a:effectLst/>
                <a:latin typeface="Arial Unicode MS" pitchFamily="34" charset="-128"/>
              </a:rPr>
              <a:t>Resistance/disease</a:t>
            </a:r>
          </a:p>
          <a:p>
            <a:pPr eaLnBrk="1" hangingPunct="1"/>
            <a:r>
              <a:rPr lang="en-US" altLang="da-DK" sz="1800" dirty="0">
                <a:effectLst/>
                <a:latin typeface="Arial Unicode MS" pitchFamily="34" charset="-128"/>
              </a:rPr>
              <a:t>Resistance/prof</a:t>
            </a:r>
          </a:p>
          <a:p>
            <a:pPr eaLnBrk="1" hangingPunct="1"/>
            <a:r>
              <a:rPr lang="en-US" altLang="da-DK" sz="1800" dirty="0">
                <a:effectLst/>
                <a:latin typeface="Arial Unicode MS" pitchFamily="34" charset="-128"/>
              </a:rPr>
              <a:t>Resistance/change</a:t>
            </a:r>
            <a:endParaRPr lang="da-DK" altLang="da-DK" sz="1800" dirty="0">
              <a:effectLst/>
              <a:latin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547029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609600"/>
            <a:ext cx="7772400" cy="450850"/>
          </a:xfrm>
        </p:spPr>
        <p:txBody>
          <a:bodyPr/>
          <a:lstStyle/>
          <a:p>
            <a:pPr eaLnBrk="1" hangingPunct="1"/>
            <a:r>
              <a:rPr lang="da-DK" altLang="da-DK" sz="2000" dirty="0">
                <a:latin typeface="Arial" charset="0"/>
              </a:rPr>
              <a:t>Codes (</a:t>
            </a:r>
            <a:r>
              <a:rPr lang="da-DK" altLang="da-DK" sz="2000" dirty="0" err="1">
                <a:latin typeface="Arial" charset="0"/>
              </a:rPr>
              <a:t>continued</a:t>
            </a:r>
            <a:r>
              <a:rPr lang="da-DK" altLang="da-DK" sz="2000" dirty="0">
                <a:latin typeface="Arial" charset="0"/>
              </a:rPr>
              <a:t>)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69988" y="1171575"/>
            <a:ext cx="7772400" cy="4889500"/>
          </a:xfrm>
        </p:spPr>
        <p:txBody>
          <a:bodyPr/>
          <a:lstStyle/>
          <a:p>
            <a:pPr eaLnBrk="1" hangingPunct="1"/>
            <a:r>
              <a:rPr lang="en-US" altLang="da-DK" sz="1800" dirty="0">
                <a:solidFill>
                  <a:srgbClr val="0070C0"/>
                </a:solidFill>
                <a:effectLst/>
                <a:latin typeface="Arial Unicode MS" pitchFamily="34" charset="-128"/>
              </a:rPr>
              <a:t>Power/narrow interest</a:t>
            </a:r>
          </a:p>
          <a:p>
            <a:pPr eaLnBrk="1" hangingPunct="1"/>
            <a:r>
              <a:rPr lang="en-US" altLang="da-DK" sz="1800" dirty="0">
                <a:solidFill>
                  <a:srgbClr val="0070C0"/>
                </a:solidFill>
                <a:effectLst/>
                <a:latin typeface="Arial Unicode MS" pitchFamily="34" charset="-128"/>
              </a:rPr>
              <a:t>Power/get notified</a:t>
            </a:r>
          </a:p>
          <a:p>
            <a:pPr eaLnBrk="1" hangingPunct="1"/>
            <a:r>
              <a:rPr lang="en-US" altLang="da-DK" sz="1800" dirty="0">
                <a:solidFill>
                  <a:srgbClr val="0070C0"/>
                </a:solidFill>
                <a:effectLst/>
                <a:latin typeface="Arial Unicode MS" pitchFamily="34" charset="-128"/>
              </a:rPr>
              <a:t>Power/dictate</a:t>
            </a:r>
          </a:p>
          <a:p>
            <a:pPr eaLnBrk="1" hangingPunct="1"/>
            <a:r>
              <a:rPr lang="en-US" altLang="da-DK" sz="1800" dirty="0">
                <a:solidFill>
                  <a:srgbClr val="0070C0"/>
                </a:solidFill>
                <a:effectLst/>
                <a:latin typeface="Arial Unicode MS" pitchFamily="34" charset="-128"/>
              </a:rPr>
              <a:t>Power/knowledge devalued</a:t>
            </a:r>
          </a:p>
          <a:p>
            <a:pPr eaLnBrk="1" hangingPunct="1"/>
            <a:r>
              <a:rPr lang="en-US" altLang="da-DK" sz="1800" dirty="0">
                <a:solidFill>
                  <a:srgbClr val="0070C0"/>
                </a:solidFill>
                <a:effectLst/>
                <a:latin typeface="Arial Unicode MS" pitchFamily="34" charset="-128"/>
              </a:rPr>
              <a:t>Power/look that closes</a:t>
            </a:r>
          </a:p>
          <a:p>
            <a:pPr eaLnBrk="1" hangingPunct="1"/>
            <a:r>
              <a:rPr lang="en-US" altLang="da-DK" sz="1800" dirty="0">
                <a:solidFill>
                  <a:srgbClr val="0070C0"/>
                </a:solidFill>
                <a:effectLst/>
                <a:latin typeface="Arial Unicode MS" pitchFamily="34" charset="-128"/>
              </a:rPr>
              <a:t>Power/inflicted suffering</a:t>
            </a:r>
          </a:p>
          <a:p>
            <a:pPr eaLnBrk="1" hangingPunct="1"/>
            <a:r>
              <a:rPr lang="en-US" altLang="da-DK" sz="1800" dirty="0">
                <a:solidFill>
                  <a:srgbClr val="0070C0"/>
                </a:solidFill>
                <a:effectLst/>
                <a:latin typeface="Arial Unicode MS" pitchFamily="34" charset="-128"/>
              </a:rPr>
              <a:t>Power/knowledge is sought</a:t>
            </a:r>
          </a:p>
          <a:p>
            <a:pPr eaLnBrk="1" hangingPunct="1"/>
            <a:r>
              <a:rPr lang="en-US" altLang="da-DK" sz="1800" dirty="0">
                <a:effectLst/>
                <a:latin typeface="Arial Unicode MS" pitchFamily="34" charset="-128"/>
              </a:rPr>
              <a:t>Reluctance/tacit knowledge</a:t>
            </a:r>
          </a:p>
          <a:p>
            <a:pPr eaLnBrk="1" hangingPunct="1"/>
            <a:r>
              <a:rPr lang="en-US" altLang="da-DK" sz="1800" dirty="0">
                <a:effectLst/>
                <a:latin typeface="Arial Unicode MS" pitchFamily="34" charset="-128"/>
              </a:rPr>
              <a:t>Reluctance/words oblige</a:t>
            </a:r>
          </a:p>
          <a:p>
            <a:pPr eaLnBrk="1" hangingPunct="1"/>
            <a:r>
              <a:rPr lang="en-US" altLang="da-DK" sz="1800" dirty="0">
                <a:effectLst/>
                <a:latin typeface="Arial Unicode MS" pitchFamily="34" charset="-128"/>
              </a:rPr>
              <a:t>Reluctance/frustration</a:t>
            </a:r>
          </a:p>
          <a:p>
            <a:pPr eaLnBrk="1" hangingPunct="1"/>
            <a:r>
              <a:rPr lang="en-US" altLang="da-DK" sz="1800" dirty="0">
                <a:effectLst/>
                <a:latin typeface="Arial Unicode MS" pitchFamily="34" charset="-128"/>
              </a:rPr>
              <a:t>Reluctance/patient vulnerable</a:t>
            </a:r>
          </a:p>
          <a:p>
            <a:pPr eaLnBrk="1" hangingPunct="1"/>
            <a:r>
              <a:rPr lang="en-US" altLang="da-DK" sz="1800" dirty="0">
                <a:effectLst/>
                <a:latin typeface="Arial Unicode MS" pitchFamily="34" charset="-128"/>
              </a:rPr>
              <a:t>Reluctance/against patient</a:t>
            </a:r>
          </a:p>
          <a:p>
            <a:pPr eaLnBrk="1" hangingPunct="1"/>
            <a:r>
              <a:rPr lang="en-US" altLang="da-DK" sz="1800" dirty="0">
                <a:solidFill>
                  <a:srgbClr val="0070C0"/>
                </a:solidFill>
                <a:effectLst/>
                <a:latin typeface="Arial Unicode MS" pitchFamily="34" charset="-128"/>
              </a:rPr>
              <a:t>Valuation</a:t>
            </a:r>
            <a:endParaRPr lang="da-DK" altLang="da-DK" sz="1800" dirty="0">
              <a:solidFill>
                <a:srgbClr val="0070C0"/>
              </a:solidFill>
              <a:effectLst/>
              <a:latin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574835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609600"/>
            <a:ext cx="7772400" cy="39211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da-DK" altLang="da-DK" sz="2000" dirty="0">
                <a:latin typeface="Arial" charset="0"/>
              </a:rPr>
              <a:t>Codes (</a:t>
            </a:r>
            <a:r>
              <a:rPr lang="da-DK" altLang="da-DK" sz="2000" dirty="0" err="1">
                <a:latin typeface="Arial" charset="0"/>
              </a:rPr>
              <a:t>continued</a:t>
            </a:r>
            <a:r>
              <a:rPr lang="da-DK" altLang="da-DK" sz="2000" dirty="0">
                <a:latin typeface="Arial" charset="0"/>
              </a:rPr>
              <a:t>)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69988" y="1160463"/>
            <a:ext cx="7772400" cy="490061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da-DK" sz="1800" dirty="0">
                <a:effectLst/>
                <a:latin typeface="Arial Unicode MS" pitchFamily="34" charset="-128"/>
              </a:rPr>
              <a:t>Perception/confirmed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da-DK" sz="1800" dirty="0">
                <a:effectLst/>
                <a:latin typeface="Arial Unicode MS" pitchFamily="34" charset="-128"/>
              </a:rPr>
              <a:t>Perception/doubtful</a:t>
            </a:r>
          </a:p>
          <a:p>
            <a:pPr eaLnBrk="1" hangingPunct="1">
              <a:lnSpc>
                <a:spcPct val="90000"/>
              </a:lnSpc>
            </a:pPr>
            <a:r>
              <a:rPr lang="en-US" altLang="da-DK" sz="1800" dirty="0">
                <a:effectLst/>
                <a:latin typeface="Arial Unicode MS" pitchFamily="34" charset="-128"/>
              </a:rPr>
              <a:t>Opinion/justified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da-DK" sz="1800" dirty="0">
                <a:effectLst/>
                <a:latin typeface="Arial Unicode MS" pitchFamily="34" charset="-128"/>
              </a:rPr>
              <a:t>Perception/norm is modified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da-DK" sz="1800" dirty="0">
                <a:effectLst/>
                <a:latin typeface="Arial Unicode MS" pitchFamily="34" charset="-128"/>
              </a:rPr>
              <a:t>Perception/lack of knowledge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da-DK" sz="1800" dirty="0">
                <a:effectLst/>
                <a:latin typeface="Arial Unicode MS" pitchFamily="34" charset="-128"/>
              </a:rPr>
              <a:t>Perception/expressed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da-DK" sz="1800" dirty="0">
                <a:effectLst/>
                <a:latin typeface="Arial Unicode MS" pitchFamily="34" charset="-128"/>
              </a:rPr>
              <a:t>Perception/perceived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da-DK" sz="1800" dirty="0">
                <a:effectLst/>
                <a:latin typeface="Arial Unicode MS" pitchFamily="34" charset="-128"/>
              </a:rPr>
              <a:t>Perception/approved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da-DK" sz="1800" dirty="0">
                <a:solidFill>
                  <a:schemeClr val="accent1"/>
                </a:solidFill>
                <a:effectLst/>
                <a:latin typeface="Arial Unicode MS" pitchFamily="34" charset="-128"/>
              </a:rPr>
              <a:t>Plan/reservation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da-DK" sz="1800" dirty="0">
                <a:solidFill>
                  <a:schemeClr val="accent1"/>
                </a:solidFill>
                <a:effectLst/>
                <a:latin typeface="Arial Unicode MS" pitchFamily="34" charset="-128"/>
              </a:rPr>
              <a:t>Plan/disagreement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da-DK" sz="1800" dirty="0">
                <a:solidFill>
                  <a:schemeClr val="accent1"/>
                </a:solidFill>
                <a:effectLst/>
                <a:latin typeface="Arial Unicode MS" pitchFamily="34" charset="-128"/>
              </a:rPr>
              <a:t>Plan/concrete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da-DK" sz="1800" dirty="0">
                <a:effectLst/>
                <a:latin typeface="Arial Unicode MS" pitchFamily="34" charset="-128"/>
              </a:rPr>
              <a:t>Time/boredom</a:t>
            </a:r>
          </a:p>
          <a:p>
            <a:pPr eaLnBrk="1" hangingPunct="1">
              <a:lnSpc>
                <a:spcPct val="90000"/>
              </a:lnSpc>
            </a:pPr>
            <a:r>
              <a:rPr lang="en-US" altLang="da-DK" sz="1800" dirty="0">
                <a:effectLst/>
                <a:latin typeface="Arial Unicode MS" pitchFamily="34" charset="-128"/>
              </a:rPr>
              <a:t>Time/work is repeated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da-DK" sz="1800" dirty="0">
                <a:effectLst/>
                <a:latin typeface="Arial Unicode MS" pitchFamily="34" charset="-128"/>
              </a:rPr>
              <a:t>Time/to think</a:t>
            </a:r>
          </a:p>
          <a:p>
            <a:pPr eaLnBrk="1" hangingPunct="1">
              <a:lnSpc>
                <a:spcPct val="90000"/>
              </a:lnSpc>
            </a:pPr>
            <a:r>
              <a:rPr lang="en-US" altLang="da-DK" sz="1800" dirty="0">
                <a:effectLst/>
                <a:latin typeface="Arial Unicode MS" pitchFamily="34" charset="-128"/>
              </a:rPr>
              <a:t>Powers/others' problems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da-DK" sz="1800" dirty="0">
                <a:effectLst/>
                <a:latin typeface="Arial Unicode MS" pitchFamily="34" charset="-128"/>
              </a:rPr>
              <a:t>Powers/leftovers</a:t>
            </a:r>
            <a:endParaRPr lang="da-DK" altLang="da-DK" sz="1800" dirty="0">
              <a:effectLst/>
              <a:latin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187596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609600"/>
            <a:ext cx="7772400" cy="522288"/>
          </a:xfrm>
        </p:spPr>
        <p:txBody>
          <a:bodyPr/>
          <a:lstStyle/>
          <a:p>
            <a:pPr eaLnBrk="1" hangingPunct="1"/>
            <a:r>
              <a:rPr lang="da-DK" altLang="da-DK" sz="2400" dirty="0">
                <a:latin typeface="Arial" charset="0"/>
              </a:rPr>
              <a:t>Codes (</a:t>
            </a:r>
            <a:r>
              <a:rPr lang="da-DK" altLang="da-DK" sz="2400" dirty="0" err="1">
                <a:latin typeface="Arial" charset="0"/>
              </a:rPr>
              <a:t>continued</a:t>
            </a:r>
            <a:r>
              <a:rPr lang="da-DK" altLang="da-DK" sz="2400" dirty="0">
                <a:latin typeface="Arial" charset="0"/>
              </a:rPr>
              <a:t>)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69988" y="1254125"/>
            <a:ext cx="7772400" cy="4806950"/>
          </a:xfrm>
        </p:spPr>
        <p:txBody>
          <a:bodyPr/>
          <a:lstStyle/>
          <a:p>
            <a:pPr eaLnBrk="1" hangingPunct="1"/>
            <a:r>
              <a:rPr lang="en-US" altLang="da-DK" sz="1800" dirty="0">
                <a:solidFill>
                  <a:srgbClr val="0070C0"/>
                </a:solidFill>
                <a:effectLst/>
                <a:latin typeface="Arial Unicode MS" pitchFamily="34" charset="-128"/>
              </a:rPr>
              <a:t>Pt's patient picture</a:t>
            </a:r>
          </a:p>
          <a:p>
            <a:pPr eaLnBrk="1" hangingPunct="1"/>
            <a:r>
              <a:rPr lang="en-US" altLang="da-DK" sz="1800" dirty="0">
                <a:solidFill>
                  <a:srgbClr val="0070C0"/>
                </a:solidFill>
                <a:effectLst/>
                <a:latin typeface="Arial Unicode MS" pitchFamily="34" charset="-128"/>
              </a:rPr>
              <a:t>Prof's patient image</a:t>
            </a:r>
          </a:p>
          <a:p>
            <a:pPr eaLnBrk="1" hangingPunct="1"/>
            <a:r>
              <a:rPr lang="en-US" altLang="da-DK" sz="1800" dirty="0">
                <a:solidFill>
                  <a:srgbClr val="0070C0"/>
                </a:solidFill>
                <a:effectLst/>
                <a:latin typeface="Arial Unicode MS" pitchFamily="34" charset="-128"/>
              </a:rPr>
              <a:t>Pt/Prof's patient image</a:t>
            </a:r>
          </a:p>
          <a:p>
            <a:pPr eaLnBrk="1" hangingPunct="1"/>
            <a:r>
              <a:rPr lang="en-US" altLang="da-DK" sz="1800" dirty="0">
                <a:solidFill>
                  <a:srgbClr val="0070C0"/>
                </a:solidFill>
                <a:effectLst/>
                <a:latin typeface="Arial Unicode MS" pitchFamily="34" charset="-128"/>
              </a:rPr>
              <a:t>Prof's prof picture</a:t>
            </a:r>
          </a:p>
          <a:p>
            <a:pPr eaLnBrk="1" hangingPunct="1"/>
            <a:r>
              <a:rPr lang="en-US" altLang="da-DK" sz="1800" dirty="0">
                <a:solidFill>
                  <a:srgbClr val="0070C0"/>
                </a:solidFill>
                <a:effectLst/>
                <a:latin typeface="Arial Unicode MS" pitchFamily="34" charset="-128"/>
              </a:rPr>
              <a:t>Pt's professional picture</a:t>
            </a:r>
          </a:p>
          <a:p>
            <a:pPr eaLnBrk="1" hangingPunct="1"/>
            <a:r>
              <a:rPr lang="en-US" altLang="da-DK" sz="1800" dirty="0">
                <a:solidFill>
                  <a:srgbClr val="0070C0"/>
                </a:solidFill>
                <a:effectLst/>
                <a:latin typeface="Arial Unicode MS" pitchFamily="34" charset="-128"/>
              </a:rPr>
              <a:t>Prof/</a:t>
            </a:r>
            <a:r>
              <a:rPr lang="en-US" altLang="da-DK" sz="1800" dirty="0" err="1">
                <a:solidFill>
                  <a:srgbClr val="0070C0"/>
                </a:solidFill>
                <a:effectLst/>
                <a:latin typeface="Arial Unicode MS" pitchFamily="34" charset="-128"/>
              </a:rPr>
              <a:t>pt's</a:t>
            </a:r>
            <a:r>
              <a:rPr lang="en-US" altLang="da-DK" sz="1800" dirty="0">
                <a:solidFill>
                  <a:srgbClr val="0070C0"/>
                </a:solidFill>
                <a:effectLst/>
                <a:latin typeface="Arial Unicode MS" pitchFamily="34" charset="-128"/>
              </a:rPr>
              <a:t> prof picture</a:t>
            </a:r>
          </a:p>
          <a:p>
            <a:pPr eaLnBrk="1" hangingPunct="1"/>
            <a:r>
              <a:rPr lang="en-US" altLang="da-DK" sz="1800" dirty="0">
                <a:effectLst/>
                <a:latin typeface="Arial Unicode MS" pitchFamily="34" charset="-128"/>
              </a:rPr>
              <a:t>benefit/</a:t>
            </a:r>
            <a:r>
              <a:rPr lang="en-US" altLang="da-DK" sz="1800" dirty="0">
                <a:latin typeface="Arial Unicode MS" pitchFamily="34" charset="-128"/>
              </a:rPr>
              <a:t>lac</a:t>
            </a:r>
            <a:r>
              <a:rPr lang="en-US" altLang="da-DK" sz="1800" dirty="0">
                <a:effectLst/>
                <a:latin typeface="Arial Unicode MS" pitchFamily="34" charset="-128"/>
              </a:rPr>
              <a:t>king</a:t>
            </a:r>
          </a:p>
          <a:p>
            <a:pPr eaLnBrk="1" hangingPunct="1"/>
            <a:r>
              <a:rPr lang="en-US" altLang="da-DK" sz="1800" dirty="0">
                <a:effectLst/>
                <a:latin typeface="Arial Unicode MS" pitchFamily="34" charset="-128"/>
              </a:rPr>
              <a:t>benefit/welfare/regulation</a:t>
            </a:r>
          </a:p>
          <a:p>
            <a:pPr eaLnBrk="1" hangingPunct="1"/>
            <a:r>
              <a:rPr lang="en-US" altLang="da-DK" sz="1800" dirty="0">
                <a:effectLst/>
                <a:latin typeface="Arial Unicode MS" pitchFamily="34" charset="-128"/>
              </a:rPr>
              <a:t>benefit/relationship</a:t>
            </a:r>
          </a:p>
          <a:p>
            <a:pPr eaLnBrk="1" hangingPunct="1"/>
            <a:r>
              <a:rPr lang="en-US" altLang="da-DK" sz="1800" dirty="0">
                <a:effectLst/>
                <a:latin typeface="Arial Unicode MS" pitchFamily="34" charset="-128"/>
              </a:rPr>
              <a:t>benefit/suffering</a:t>
            </a:r>
          </a:p>
          <a:p>
            <a:pPr eaLnBrk="1" hangingPunct="1"/>
            <a:r>
              <a:rPr lang="en-US" altLang="da-DK" sz="1800" dirty="0">
                <a:effectLst/>
                <a:latin typeface="Arial Unicode MS" pitchFamily="34" charset="-128"/>
              </a:rPr>
              <a:t>benefit/get something to think about</a:t>
            </a:r>
          </a:p>
          <a:p>
            <a:pPr eaLnBrk="1" hangingPunct="1"/>
            <a:r>
              <a:rPr lang="en-US" altLang="da-DK" sz="1800" dirty="0">
                <a:effectLst/>
                <a:latin typeface="Arial Unicode MS" pitchFamily="34" charset="-128"/>
              </a:rPr>
              <a:t>benefit/problem solving</a:t>
            </a:r>
          </a:p>
          <a:p>
            <a:pPr eaLnBrk="1" hangingPunct="1"/>
            <a:r>
              <a:rPr lang="en-US" altLang="da-DK" sz="1800">
                <a:effectLst/>
                <a:latin typeface="Arial Unicode MS" pitchFamily="34" charset="-128"/>
              </a:rPr>
              <a:t>benefit/</a:t>
            </a:r>
            <a:r>
              <a:rPr lang="en-US" altLang="da-DK" sz="1800" dirty="0">
                <a:effectLst/>
                <a:latin typeface="Arial Unicode MS" pitchFamily="34" charset="-128"/>
              </a:rPr>
              <a:t>knowledge-physic-practical</a:t>
            </a:r>
          </a:p>
          <a:p>
            <a:pPr eaLnBrk="1" hangingPunct="1"/>
            <a:r>
              <a:rPr lang="en-US" altLang="da-DK" sz="1800" dirty="0">
                <a:solidFill>
                  <a:srgbClr val="0070C0"/>
                </a:solidFill>
                <a:effectLst/>
                <a:latin typeface="Arial Unicode MS" pitchFamily="34" charset="-128"/>
              </a:rPr>
              <a:t>Options</a:t>
            </a:r>
            <a:endParaRPr lang="da-DK" altLang="da-DK" sz="1800" dirty="0">
              <a:effectLst/>
              <a:latin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31860881"/>
      </p:ext>
    </p:extLst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354</Words>
  <Application>Microsoft Office PowerPoint</Application>
  <PresentationFormat>Skærmshow (4:3)</PresentationFormat>
  <Paragraphs>89</Paragraphs>
  <Slides>7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3" baseType="lpstr">
      <vt:lpstr>Arial Unicode MS</vt:lpstr>
      <vt:lpstr>Arial</vt:lpstr>
      <vt:lpstr>Calibri</vt:lpstr>
      <vt:lpstr>Times New Roman</vt:lpstr>
      <vt:lpstr>Wingdings</vt:lpstr>
      <vt:lpstr>Kontortema</vt:lpstr>
      <vt:lpstr>Codebook used in Grounded Theories I-III Vibeke Zoffmann</vt:lpstr>
      <vt:lpstr>PowerPoint-præsentation</vt:lpstr>
      <vt:lpstr>Codes that are theoretically sorted</vt:lpstr>
      <vt:lpstr>Codes (continued)</vt:lpstr>
      <vt:lpstr>Codes (continued)</vt:lpstr>
      <vt:lpstr>Codes (continued)</vt:lpstr>
      <vt:lpstr>Codes (continued)</vt:lpstr>
    </vt:vector>
  </TitlesOfParts>
  <Company>Region Hovedstaden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Koder anvendt i Grounded theory</dc:title>
  <dc:creator>Vibeke Zoffmann</dc:creator>
  <cp:lastModifiedBy>Emilie Haarslev Schröder Marqvorsen</cp:lastModifiedBy>
  <cp:revision>11</cp:revision>
  <cp:lastPrinted>2022-08-11T12:53:50Z</cp:lastPrinted>
  <dcterms:created xsi:type="dcterms:W3CDTF">2018-05-05T11:50:36Z</dcterms:created>
  <dcterms:modified xsi:type="dcterms:W3CDTF">2025-10-23T09:11:56Z</dcterms:modified>
</cp:coreProperties>
</file>