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altLang="ja-JP" sz="3000" dirty="0">
                <a:solidFill>
                  <a:schemeClr val="bg1"/>
                </a:solidFill>
              </a:rPr>
              <a:t>Risk factors for unscheduled removal of vascular access while undergoing pediatric continuous blood purification </a:t>
            </a:r>
            <a:r>
              <a:rPr lang="en-US" altLang="ja-JP" sz="2800" dirty="0">
                <a:solidFill>
                  <a:schemeClr val="bg1"/>
                </a:solidFill>
              </a:rPr>
              <a:t>(CBP)</a:t>
            </a:r>
            <a:r>
              <a:rPr lang="ja-JP" altLang="ja-JP" sz="2800">
                <a:solidFill>
                  <a:schemeClr val="bg1"/>
                </a:solidFill>
              </a:rPr>
              <a:t> 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838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altLang="ja-JP" dirty="0">
                <a:solidFill>
                  <a:schemeClr val="bg1"/>
                </a:solidFill>
              </a:rPr>
              <a:t>o characterize unscheduled vascular access </a:t>
            </a:r>
            <a:r>
              <a:rPr lang="en-US" altLang="ja-JP" sz="1600" dirty="0">
                <a:solidFill>
                  <a:schemeClr val="bg1"/>
                </a:solidFill>
              </a:rPr>
              <a:t>(VA) </a:t>
            </a:r>
            <a:r>
              <a:rPr lang="en-US" altLang="ja-JP" dirty="0">
                <a:solidFill>
                  <a:schemeClr val="bg1"/>
                </a:solidFill>
              </a:rPr>
              <a:t>removal in pediatric CBP and to evaluate associated factors</a:t>
            </a:r>
            <a:r>
              <a:rPr lang="ja-JP" altLang="ja-JP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Azuma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altLang="ja-JP" dirty="0">
                <a:solidFill>
                  <a:schemeClr val="bg1"/>
                </a:solidFill>
              </a:rPr>
              <a:t>Unscheduled VA removal occurred in 13% of pediatric CBP cases, with longer catheter duration and femoral VA identified as independent risk factors.</a:t>
            </a:r>
            <a:r>
              <a:rPr lang="ja-JP" altLang="ja-JP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E17722E-76A0-FC53-522F-07E1288BC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528" y="2232369"/>
            <a:ext cx="5643498" cy="3327249"/>
          </a:xfrm>
          <a:prstGeom prst="rect">
            <a:avLst/>
          </a:prstGeom>
        </p:spPr>
      </p:pic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D37032BD-1821-59D9-902D-4C63CE6C7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579904"/>
              </p:ext>
            </p:extLst>
          </p:nvPr>
        </p:nvGraphicFramePr>
        <p:xfrm>
          <a:off x="164309" y="3790168"/>
          <a:ext cx="6093271" cy="1703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9379">
                  <a:extLst>
                    <a:ext uri="{9D8B030D-6E8A-4147-A177-3AD203B41FA5}">
                      <a16:colId xmlns:a16="http://schemas.microsoft.com/office/drawing/2014/main" val="1837010506"/>
                    </a:ext>
                  </a:extLst>
                </a:gridCol>
                <a:gridCol w="1148473">
                  <a:extLst>
                    <a:ext uri="{9D8B030D-6E8A-4147-A177-3AD203B41FA5}">
                      <a16:colId xmlns:a16="http://schemas.microsoft.com/office/drawing/2014/main" val="1730378238"/>
                    </a:ext>
                  </a:extLst>
                </a:gridCol>
                <a:gridCol w="1148473">
                  <a:extLst>
                    <a:ext uri="{9D8B030D-6E8A-4147-A177-3AD203B41FA5}">
                      <a16:colId xmlns:a16="http://schemas.microsoft.com/office/drawing/2014/main" val="4273236419"/>
                    </a:ext>
                  </a:extLst>
                </a:gridCol>
                <a:gridCol w="1148473">
                  <a:extLst>
                    <a:ext uri="{9D8B030D-6E8A-4147-A177-3AD203B41FA5}">
                      <a16:colId xmlns:a16="http://schemas.microsoft.com/office/drawing/2014/main" val="4056385125"/>
                    </a:ext>
                  </a:extLst>
                </a:gridCol>
                <a:gridCol w="1148473">
                  <a:extLst>
                    <a:ext uri="{9D8B030D-6E8A-4147-A177-3AD203B41FA5}">
                      <a16:colId xmlns:a16="http://schemas.microsoft.com/office/drawing/2014/main" val="2319996304"/>
                    </a:ext>
                  </a:extLst>
                </a:gridCol>
              </a:tblGrid>
              <a:tr h="25400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Factor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Univariate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Multivariable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870926"/>
                  </a:ext>
                </a:extLst>
              </a:tr>
              <a:tr h="254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Odds ratio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95% CIs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Odds ratio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95% CIs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649937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VA days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1.03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1.01 - 1.04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1.07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1.01 - 1.14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7957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Age (month)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>
                          <a:effectLst/>
                          <a:latin typeface="+mn-lt"/>
                        </a:rPr>
                        <a:t>0.99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0.98 - 1.00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19201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VA at Femoral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5.22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1.37 - 19.8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5.62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1.43 - 22.1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07386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VA size (Fr)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0.79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u="none" strike="noStrike" dirty="0">
                          <a:effectLst/>
                          <a:latin typeface="+mn-lt"/>
                        </a:rPr>
                        <a:t>0.60 - 1.05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+mn-lt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+mn-lt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441721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969F7-D82F-6427-53DC-7ABE8906AE7B}"/>
              </a:ext>
            </a:extLst>
          </p:cNvPr>
          <p:cNvSpPr txBox="1"/>
          <p:nvPr/>
        </p:nvSpPr>
        <p:spPr>
          <a:xfrm>
            <a:off x="437829" y="2209002"/>
            <a:ext cx="2291879" cy="727374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>
            <a:noAutofit/>
          </a:bodyPr>
          <a:lstStyle/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Pediatric patients</a:t>
            </a:r>
          </a:p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with CBP (N</a:t>
            </a:r>
            <a:r>
              <a:rPr kumimoji="1" lang="en-US" altLang="ja-JP" dirty="0">
                <a:cs typeface="Times New Roman" panose="02020603050405020304" pitchFamily="18" charset="0"/>
              </a:rPr>
              <a:t> 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=</a:t>
            </a:r>
            <a:r>
              <a:rPr kumimoji="1" lang="en-US" altLang="ja-JP" dirty="0">
                <a:cs typeface="Times New Roman" panose="02020603050405020304" pitchFamily="18" charset="0"/>
              </a:rPr>
              <a:t> 22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2)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03CC81B-2D09-4162-13BC-F8F0EEAC0A06}"/>
              </a:ext>
            </a:extLst>
          </p:cNvPr>
          <p:cNvCxnSpPr>
            <a:cxnSpLocks/>
          </p:cNvCxnSpPr>
          <p:nvPr/>
        </p:nvCxnSpPr>
        <p:spPr>
          <a:xfrm flipV="1">
            <a:off x="2741943" y="2603342"/>
            <a:ext cx="36000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15F8D4-453C-9C27-128F-04F40D6D7BD5}"/>
              </a:ext>
            </a:extLst>
          </p:cNvPr>
          <p:cNvSpPr txBox="1"/>
          <p:nvPr/>
        </p:nvSpPr>
        <p:spPr>
          <a:xfrm>
            <a:off x="3480915" y="1886508"/>
            <a:ext cx="2615075" cy="646331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Planned VA removal</a:t>
            </a:r>
          </a:p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n</a:t>
            </a:r>
            <a:r>
              <a:rPr kumimoji="1" lang="en-US" altLang="ja-JP" dirty="0">
                <a:cs typeface="Times New Roman" panose="02020603050405020304" pitchFamily="18" charset="0"/>
              </a:rPr>
              <a:t> 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=</a:t>
            </a:r>
            <a:r>
              <a:rPr kumimoji="1" lang="en-US" altLang="ja-JP" dirty="0">
                <a:cs typeface="Times New Roman" panose="02020603050405020304" pitchFamily="18" charset="0"/>
              </a:rPr>
              <a:t> 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194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894555-90CD-3849-6272-342A9A663E7F}"/>
              </a:ext>
            </a:extLst>
          </p:cNvPr>
          <p:cNvSpPr txBox="1"/>
          <p:nvPr/>
        </p:nvSpPr>
        <p:spPr>
          <a:xfrm>
            <a:off x="3473542" y="2619837"/>
            <a:ext cx="2622455" cy="646331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Unscheduled VA removal</a:t>
            </a:r>
          </a:p>
          <a:p>
            <a:pPr algn="ctr" defTabSz="342900">
              <a:defRPr/>
            </a:pP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n</a:t>
            </a:r>
            <a:r>
              <a:rPr kumimoji="1" lang="en-US" altLang="ja-JP" dirty="0">
                <a:cs typeface="Times New Roman" panose="02020603050405020304" pitchFamily="18" charset="0"/>
              </a:rPr>
              <a:t> 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=</a:t>
            </a:r>
            <a:r>
              <a:rPr kumimoji="1" lang="en-US" altLang="ja-JP" dirty="0">
                <a:cs typeface="Times New Roman" panose="02020603050405020304" pitchFamily="18" charset="0"/>
              </a:rPr>
              <a:t> </a:t>
            </a:r>
            <a:r>
              <a:rPr kumimoji="1" lang="en-US" altLang="ja-JP" kern="0" dirty="0">
                <a:solidFill>
                  <a:prstClr val="black"/>
                </a:solidFill>
                <a:ea typeface="メイリオ" panose="020B0604030504040204" pitchFamily="50" charset="-128"/>
                <a:cs typeface="Times New Roman" panose="02020603050405020304" pitchFamily="18" charset="0"/>
              </a:rPr>
              <a:t>28 (13%)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55194153-C10A-996F-2D5D-743BFD1B6947}"/>
              </a:ext>
            </a:extLst>
          </p:cNvPr>
          <p:cNvCxnSpPr>
            <a:cxnSpLocks/>
          </p:cNvCxnSpPr>
          <p:nvPr/>
        </p:nvCxnSpPr>
        <p:spPr>
          <a:xfrm flipV="1">
            <a:off x="3094743" y="2209002"/>
            <a:ext cx="36000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60010FE-B537-65B5-7B81-E43ABFEC431D}"/>
              </a:ext>
            </a:extLst>
          </p:cNvPr>
          <p:cNvCxnSpPr>
            <a:cxnSpLocks/>
          </p:cNvCxnSpPr>
          <p:nvPr/>
        </p:nvCxnSpPr>
        <p:spPr>
          <a:xfrm flipV="1">
            <a:off x="3100724" y="2936376"/>
            <a:ext cx="36000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8DE1683-8D6B-AA71-9925-2C3AADA72994}"/>
              </a:ext>
            </a:extLst>
          </p:cNvPr>
          <p:cNvCxnSpPr>
            <a:cxnSpLocks/>
          </p:cNvCxnSpPr>
          <p:nvPr/>
        </p:nvCxnSpPr>
        <p:spPr>
          <a:xfrm rot="5400000" flipV="1">
            <a:off x="2740724" y="2576376"/>
            <a:ext cx="72000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F56179F-08A4-DCD7-5B8D-5F5EC0A08D4F}"/>
              </a:ext>
            </a:extLst>
          </p:cNvPr>
          <p:cNvSpPr txBox="1"/>
          <p:nvPr/>
        </p:nvSpPr>
        <p:spPr>
          <a:xfrm>
            <a:off x="151391" y="3390585"/>
            <a:ext cx="399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Risk factors for unscheduled VA removal 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B82B214-26F5-95AB-94D6-4F72AB8E10D8}"/>
              </a:ext>
            </a:extLst>
          </p:cNvPr>
          <p:cNvSpPr txBox="1"/>
          <p:nvPr/>
        </p:nvSpPr>
        <p:spPr>
          <a:xfrm>
            <a:off x="6616175" y="1758951"/>
            <a:ext cx="540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Temporal trend in daily risk of unscheduled VA removal</a:t>
            </a:r>
            <a:r>
              <a:rPr lang="ja-JP" altLang="ja-JP"/>
              <a:t>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4549</TotalTime>
  <Words>170</Words>
  <Application>Microsoft Macintosh PowerPoint</Application>
  <PresentationFormat>ワイド画面</PresentationFormat>
  <Paragraphs>38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Times New Roman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健太郎 井手</cp:lastModifiedBy>
  <cp:revision>68</cp:revision>
  <dcterms:created xsi:type="dcterms:W3CDTF">2019-06-13T12:30:18Z</dcterms:created>
  <dcterms:modified xsi:type="dcterms:W3CDTF">2025-10-05T00:34:59Z</dcterms:modified>
</cp:coreProperties>
</file>