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36"/>
    <p:restoredTop sz="94643"/>
  </p:normalViewPr>
  <p:slideViewPr>
    <p:cSldViewPr snapToGrid="0" snapToObjects="1">
      <p:cViewPr>
        <p:scale>
          <a:sx n="109" d="100"/>
          <a:sy n="109" d="100"/>
        </p:scale>
        <p:origin x="880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7836A-713A-9A44-BC23-37D39FF91C76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586F2-0E65-A64B-B207-BFB4231B972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645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586F2-0E65-A64B-B207-BFB4231B9722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8164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B96A19-DF6E-5044-8A95-7C69D60BC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EB15D73-6158-5F46-8CC6-D1C19150B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210B2F-0CC6-9146-8E8B-96C47B05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50901E-5A5E-5C46-999B-74E302D7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7292E6-A551-1A4F-9977-4DB5B5E73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6476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21CC0D-EEA5-804B-9D0D-0999FF69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6AB162-2A9C-D34A-A0AF-3539D343A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F819D7-BA8F-744C-B34A-21922A805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B0C4BD-FCDB-3045-8D61-60F6B7D4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273D0A-9E4B-714A-9CF7-8BCFD77C9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35425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93F514-5889-1B49-AD06-B553E185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7818FC-2384-9D4A-959F-833F745E5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A3AD10-2791-5548-8C6A-36435143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A09479-CD67-D84C-B856-C7E313CF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603778-85FD-ED40-AA5D-397A6848A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0115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47D4F7-FAE5-D84A-8B56-43B1FB77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F426EA-4C99-0E46-891D-284ADB537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0C0D35-EAB0-9045-AB90-706A15D4E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F9982A2-E5DD-A045-9454-9AE80457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48A238F-699F-A64D-B225-F56F9CA12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E72C1F-B798-9D4E-9CC7-691C023D8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337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8AACAB-31EB-6047-A836-2106AF04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C71006-1C25-C44C-80CC-FE61A9C03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390013-E286-2E4A-8C86-D327D5980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8CEC30F-9BDD-1148-9BF2-A875598FB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EEF04F1-0EDF-884E-A797-2AACE23000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1597C45-5C55-9542-B77E-ECD230F2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CF08CDB-BAA9-4647-BAED-59846FE2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EBD29E4-D892-5544-9B74-28093893B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926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198981-3AF8-9A46-A2C3-BA08CE56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C51C2A9-4600-CA41-9CD0-42174EC08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44207CE-88B7-6C40-8168-CB738426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3AA6E1-D7EB-E147-A598-1F8A1944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4454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0FBCBA-E6F4-9B41-9FB3-FEDE5FE13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84FE60E-08F8-DE41-AC1E-A7CAE593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CC5B44-53DE-2147-894F-304741C9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017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41552C-B7FD-9041-8B15-451AE4F3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D6B9DB-6273-3141-8EE0-2A948A143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912D2B4-AEA6-6446-807F-A0D034A06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952C7D-05BC-6242-A467-4E1948092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7041D0-F03C-084D-AC62-7C4BFBA8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501A82-3B78-6844-AFAC-E6EAD477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260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62F98C-D62E-2140-A833-3766C46A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3A31EF9-61F7-E540-B1A9-F95297D79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077E84-EF8F-9C49-97D7-48FBA72F3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4B6C44D-A8D5-F241-BACB-846F675A3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0B1D44-6062-064D-B4AA-C963B333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EAFC39B-D37A-824D-BB4A-F702F090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40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FDE99C-ECB3-124E-AB0D-6E7690879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D330CED-AF09-0F4A-8B80-6764CE764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775C83-F5BB-AF43-B135-D49360F9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D1774A-45BE-6C46-8C88-7EFDD873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058FDB-2F07-6A4B-8507-CD530AC90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1129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666F084-CE89-C840-B9B5-C2D02B5FE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C468E0B-8181-4141-A860-AEEB33C51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1D7067-CE23-B847-A129-AB7301F1F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9DAA04-2027-D544-9C5F-9C93498C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7B5028-89BB-D84F-8686-614C88D7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11953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60082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82D936A-067C-2243-BCEC-41EA8D5B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7D402D-7C93-4F4D-99E7-D94F87AC6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D38424-5ED5-8C47-953B-5FDE6CC28C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58322-D4E1-354D-885E-E05994CBFC2B}" type="datetimeFigureOut">
              <a:rPr kumimoji="1" lang="ko-KR" altLang="en-US" smtClean="0"/>
              <a:t>2021. 8. 4.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BDC7D-230F-0C46-BA39-DEC93FD6A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3A9325-19B3-5D45-9631-9233BF4F8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A7E82-CF80-4949-9AB4-1205AF714CD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8913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33777.png" descr="33777.png"/>
          <p:cNvPicPr>
            <a:picLocks noChangeAspect="1"/>
          </p:cNvPicPr>
          <p:nvPr/>
        </p:nvPicPr>
        <p:blipFill>
          <a:blip r:embed="rId3"/>
          <a:srcRect l="23621" r="23621" b="14066"/>
          <a:stretch>
            <a:fillRect/>
          </a:stretch>
        </p:blipFill>
        <p:spPr>
          <a:xfrm>
            <a:off x="1588215" y="1747342"/>
            <a:ext cx="871064" cy="74489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0" name="직사각형"/>
          <p:cNvSpPr/>
          <p:nvPr/>
        </p:nvSpPr>
        <p:spPr>
          <a:xfrm>
            <a:off x="1504056" y="874386"/>
            <a:ext cx="9183888" cy="161944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51" name="직사각형"/>
          <p:cNvSpPr/>
          <p:nvPr/>
        </p:nvSpPr>
        <p:spPr>
          <a:xfrm>
            <a:off x="1504056" y="6178857"/>
            <a:ext cx="9183888" cy="161944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53" name="선"/>
          <p:cNvSpPr/>
          <p:nvPr/>
        </p:nvSpPr>
        <p:spPr>
          <a:xfrm flipV="1">
            <a:off x="7814033" y="1338490"/>
            <a:ext cx="1" cy="475738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54" name="Septic shock with AKI and long-term prognosis"/>
          <p:cNvSpPr txBox="1"/>
          <p:nvPr/>
        </p:nvSpPr>
        <p:spPr>
          <a:xfrm>
            <a:off x="1752887" y="276115"/>
            <a:ext cx="8173712" cy="440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1" algn="r">
              <a:defRPr sz="3400"/>
            </a:pPr>
            <a:r>
              <a:rPr lang="en-US" sz="2391" dirty="0" err="1">
                <a:latin typeface="Arial" panose="020B0604020202020204" pitchFamily="34" charset="0"/>
                <a:cs typeface="Arial" panose="020B0604020202020204" pitchFamily="34" charset="0"/>
              </a:rPr>
              <a:t>Myosteatosis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</a:rPr>
              <a:t> percentage and mortality in s</a:t>
            </a:r>
            <a:r>
              <a:rPr sz="2391" dirty="0">
                <a:latin typeface="Arial" panose="020B0604020202020204" pitchFamily="34" charset="0"/>
                <a:cs typeface="Arial" panose="020B0604020202020204" pitchFamily="34" charset="0"/>
              </a:rPr>
              <a:t>eptic 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endParaRPr sz="239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Frequency"/>
          <p:cNvSpPr txBox="1"/>
          <p:nvPr/>
        </p:nvSpPr>
        <p:spPr>
          <a:xfrm>
            <a:off x="1654556" y="1133156"/>
            <a:ext cx="1323825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lang="en-US" sz="1400" b="1" dirty="0"/>
              <a:t>Stuey protocol</a:t>
            </a:r>
            <a:endParaRPr sz="1400" b="1" dirty="0"/>
          </a:p>
        </p:txBody>
      </p:sp>
      <p:sp>
        <p:nvSpPr>
          <p:cNvPr id="156" name="Long-term prognosis"/>
          <p:cNvSpPr txBox="1"/>
          <p:nvPr/>
        </p:nvSpPr>
        <p:spPr>
          <a:xfrm>
            <a:off x="4416081" y="3432812"/>
            <a:ext cx="1909433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lang="en-US" sz="1400" b="1" dirty="0"/>
              <a:t>Short</a:t>
            </a:r>
            <a:r>
              <a:rPr sz="1400" b="1" dirty="0"/>
              <a:t>-term prognosis</a:t>
            </a:r>
          </a:p>
        </p:txBody>
      </p:sp>
      <p:sp>
        <p:nvSpPr>
          <p:cNvPr id="157" name="Risk factors for the…"/>
          <p:cNvSpPr txBox="1"/>
          <p:nvPr/>
        </p:nvSpPr>
        <p:spPr>
          <a:xfrm>
            <a:off x="8145707" y="1128295"/>
            <a:ext cx="2203360" cy="503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l"/>
            <a:r>
              <a:rPr sz="1400" dirty="0"/>
              <a:t>Risk factors for the </a:t>
            </a:r>
          </a:p>
          <a:p>
            <a:pPr algn="l"/>
            <a:r>
              <a:rPr lang="en-US" altLang="ko-KR" sz="1400" dirty="0"/>
              <a:t>28-day all-cause mortality</a:t>
            </a:r>
            <a:endParaRPr sz="1400" dirty="0"/>
          </a:p>
        </p:txBody>
      </p:sp>
      <p:sp>
        <p:nvSpPr>
          <p:cNvPr id="173" name="Septic shock…"/>
          <p:cNvSpPr txBox="1"/>
          <p:nvPr/>
        </p:nvSpPr>
        <p:spPr>
          <a:xfrm>
            <a:off x="2459279" y="1799297"/>
            <a:ext cx="1767562" cy="769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ctr">
              <a:defRPr sz="1800"/>
            </a:pPr>
            <a:r>
              <a:rPr sz="1266" dirty="0"/>
              <a:t>Septic shock</a:t>
            </a:r>
            <a:r>
              <a:rPr lang="en-US" sz="1266" dirty="0"/>
              <a:t> patients </a:t>
            </a:r>
          </a:p>
          <a:p>
            <a:pPr algn="ctr">
              <a:defRPr sz="1800"/>
            </a:pPr>
            <a:r>
              <a:rPr lang="en-US" sz="1266" dirty="0"/>
              <a:t>performed CT</a:t>
            </a:r>
            <a:endParaRPr sz="1266" dirty="0"/>
          </a:p>
          <a:p>
            <a:pPr algn="ctr">
              <a:defRPr sz="4000"/>
            </a:pPr>
            <a:r>
              <a:rPr lang="en-US" sz="2000" dirty="0"/>
              <a:t>896</a:t>
            </a:r>
            <a:endParaRPr sz="2000" dirty="0"/>
          </a:p>
        </p:txBody>
      </p:sp>
      <p:sp>
        <p:nvSpPr>
          <p:cNvPr id="163" name="화살표"/>
          <p:cNvSpPr/>
          <p:nvPr/>
        </p:nvSpPr>
        <p:spPr>
          <a:xfrm rot="16200000">
            <a:off x="7958650" y="3211689"/>
            <a:ext cx="375317" cy="238625"/>
          </a:xfrm>
          <a:prstGeom prst="rightArrow">
            <a:avLst>
              <a:gd name="adj1" fmla="val 34364"/>
              <a:gd name="adj2" fmla="val 63219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64" name="Age"/>
          <p:cNvSpPr txBox="1"/>
          <p:nvPr/>
        </p:nvSpPr>
        <p:spPr>
          <a:xfrm>
            <a:off x="8493489" y="3204246"/>
            <a:ext cx="2007217" cy="2777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numCol="1" anchor="ctr">
            <a:spAutoFit/>
          </a:bodyPr>
          <a:lstStyle>
            <a:lvl1pPr algn="l">
              <a:defRPr sz="1900"/>
            </a:lvl1pPr>
          </a:lstStyle>
          <a:p>
            <a:pPr algn="ctr"/>
            <a:r>
              <a:rPr lang="en-US" sz="1336" dirty="0" err="1"/>
              <a:t>Myosteatosis</a:t>
            </a:r>
            <a:r>
              <a:rPr lang="en-US" sz="1336" dirty="0"/>
              <a:t> percentage</a:t>
            </a:r>
            <a:endParaRPr sz="1336" dirty="0"/>
          </a:p>
        </p:txBody>
      </p:sp>
      <p:sp>
        <p:nvSpPr>
          <p:cNvPr id="184" name="OR…"/>
          <p:cNvSpPr txBox="1"/>
          <p:nvPr/>
        </p:nvSpPr>
        <p:spPr>
          <a:xfrm>
            <a:off x="8602210" y="3481951"/>
            <a:ext cx="1680509" cy="3968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numCol="1" anchor="ctr">
            <a:spAutoFit/>
          </a:bodyPr>
          <a:lstStyle/>
          <a:p>
            <a:pPr algn="ctr">
              <a:defRPr sz="1500"/>
            </a:pPr>
            <a:r>
              <a:rPr lang="en-US" sz="1055" dirty="0"/>
              <a:t>Adjusted Odds Ratio</a:t>
            </a:r>
            <a:endParaRPr sz="1055" dirty="0"/>
          </a:p>
          <a:p>
            <a:pPr algn="ctr">
              <a:defRPr sz="1500"/>
            </a:pPr>
            <a:r>
              <a:rPr sz="1055" dirty="0"/>
              <a:t>(95% C</a:t>
            </a:r>
            <a:r>
              <a:rPr lang="en-US" sz="1055" dirty="0"/>
              <a:t>onfidence </a:t>
            </a:r>
            <a:r>
              <a:rPr sz="1055" dirty="0"/>
              <a:t>I</a:t>
            </a:r>
            <a:r>
              <a:rPr lang="en-US" sz="1055" dirty="0"/>
              <a:t>nterval</a:t>
            </a:r>
            <a:r>
              <a:rPr sz="1055" dirty="0"/>
              <a:t>)</a:t>
            </a:r>
          </a:p>
        </p:txBody>
      </p:sp>
      <p:sp>
        <p:nvSpPr>
          <p:cNvPr id="186" name="2.274…"/>
          <p:cNvSpPr txBox="1"/>
          <p:nvPr/>
        </p:nvSpPr>
        <p:spPr>
          <a:xfrm>
            <a:off x="8329272" y="3891045"/>
            <a:ext cx="1836230" cy="687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numCol="1" anchor="ctr">
            <a:spAutoFit/>
          </a:bodyPr>
          <a:lstStyle/>
          <a:p>
            <a:pPr algn="ctr">
              <a:defRPr sz="27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rPr lang="en-US" altLang="ko-KR" sz="2000" dirty="0"/>
              <a:t>1.02</a:t>
            </a:r>
          </a:p>
          <a:p>
            <a:pPr algn="ctr">
              <a:defRPr sz="27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rPr lang="en-US" altLang="ko-KR" sz="2000" dirty="0"/>
              <a:t>(1.01 – 1.03)</a:t>
            </a:r>
            <a:endParaRPr sz="2000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6F7DC6B-C591-DB45-90B3-211FDB910DF7}"/>
              </a:ext>
            </a:extLst>
          </p:cNvPr>
          <p:cNvGrpSpPr/>
          <p:nvPr/>
        </p:nvGrpSpPr>
        <p:grpSpPr>
          <a:xfrm>
            <a:off x="4891179" y="5050243"/>
            <a:ext cx="2339035" cy="882486"/>
            <a:chOff x="1807267" y="3863310"/>
            <a:chExt cx="2339035" cy="882486"/>
          </a:xfrm>
        </p:grpSpPr>
        <p:pic>
          <p:nvPicPr>
            <p:cNvPr id="147" name="images-8.png" descr="images-8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7267" y="3927845"/>
              <a:ext cx="744793" cy="7447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0" name="Expire…"/>
            <p:cNvSpPr txBox="1"/>
            <p:nvPr/>
          </p:nvSpPr>
          <p:spPr>
            <a:xfrm>
              <a:off x="2499183" y="3863310"/>
              <a:ext cx="1647119" cy="8824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800"/>
              </a:pPr>
              <a:r>
                <a:rPr lang="en-US" sz="1266" dirty="0"/>
                <a:t>28-day non-survivors</a:t>
              </a:r>
              <a:endParaRPr sz="1266" dirty="0"/>
            </a:p>
            <a:p>
              <a:pPr algn="ctr">
                <a:defRPr sz="3200"/>
              </a:pPr>
              <a:r>
                <a:rPr lang="en-US" altLang="ko-KR" sz="2000" dirty="0"/>
                <a:t>146</a:t>
              </a:r>
            </a:p>
            <a:p>
              <a:pPr algn="ctr">
                <a:defRPr sz="3200"/>
              </a:pPr>
              <a:r>
                <a:rPr lang="en-US" altLang="ko-KR" sz="2000" dirty="0"/>
                <a:t>(16.3%)</a:t>
              </a:r>
              <a:endParaRPr sz="200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3E1C80F-27C1-344E-A497-472233C1B2D6}"/>
              </a:ext>
            </a:extLst>
          </p:cNvPr>
          <p:cNvGrpSpPr/>
          <p:nvPr/>
        </p:nvGrpSpPr>
        <p:grpSpPr>
          <a:xfrm>
            <a:off x="5049865" y="3874533"/>
            <a:ext cx="2092268" cy="882486"/>
            <a:chOff x="1885596" y="2655718"/>
            <a:chExt cx="2092268" cy="882486"/>
          </a:xfrm>
        </p:grpSpPr>
        <p:sp>
          <p:nvSpPr>
            <p:cNvPr id="9" name="웃는 얼굴[S] 8">
              <a:extLst>
                <a:ext uri="{FF2B5EF4-FFF2-40B4-BE49-F238E27FC236}">
                  <a16:creationId xmlns:a16="http://schemas.microsoft.com/office/drawing/2014/main" id="{5357A631-EAF5-3B47-B2E5-7196F4FAE1B9}"/>
                </a:ext>
              </a:extLst>
            </p:cNvPr>
            <p:cNvSpPr/>
            <p:nvPr/>
          </p:nvSpPr>
          <p:spPr>
            <a:xfrm>
              <a:off x="1885596" y="2812887"/>
              <a:ext cx="585635" cy="583173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63" name="Expire…">
              <a:extLst>
                <a:ext uri="{FF2B5EF4-FFF2-40B4-BE49-F238E27FC236}">
                  <a16:creationId xmlns:a16="http://schemas.microsoft.com/office/drawing/2014/main" id="{86344E59-525B-AF48-9FD6-41215494D43D}"/>
                </a:ext>
              </a:extLst>
            </p:cNvPr>
            <p:cNvSpPr txBox="1"/>
            <p:nvPr/>
          </p:nvSpPr>
          <p:spPr>
            <a:xfrm>
              <a:off x="2685010" y="2655718"/>
              <a:ext cx="1292854" cy="8824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800"/>
              </a:pPr>
              <a:r>
                <a:rPr lang="en-US" sz="1266" dirty="0"/>
                <a:t>28-day survivors</a:t>
              </a:r>
              <a:endParaRPr sz="1266" dirty="0"/>
            </a:p>
            <a:p>
              <a:pPr algn="ctr">
                <a:defRPr sz="3200"/>
              </a:pPr>
              <a:r>
                <a:rPr lang="en-US" altLang="ko-KR" sz="2000" dirty="0"/>
                <a:t>750 </a:t>
              </a:r>
            </a:p>
            <a:p>
              <a:pPr algn="ctr">
                <a:defRPr sz="3200"/>
              </a:pPr>
              <a:r>
                <a:rPr lang="en-US" altLang="ko-KR" sz="2000" dirty="0"/>
                <a:t>(83.7%)</a:t>
              </a:r>
              <a:endParaRPr sz="2000" dirty="0"/>
            </a:p>
          </p:txBody>
        </p:sp>
      </p:grpSp>
      <p:pic>
        <p:nvPicPr>
          <p:cNvPr id="51" name="그림 50">
            <a:extLst>
              <a:ext uri="{FF2B5EF4-FFF2-40B4-BE49-F238E27FC236}">
                <a16:creationId xmlns:a16="http://schemas.microsoft.com/office/drawing/2014/main" id="{275449BA-E617-D84B-B7DF-74E29CC84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627" y="1931346"/>
            <a:ext cx="1096285" cy="1121780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7CA2A6CE-1585-454C-82ED-C3CF76A86400}"/>
              </a:ext>
            </a:extLst>
          </p:cNvPr>
          <p:cNvGrpSpPr/>
          <p:nvPr/>
        </p:nvGrpSpPr>
        <p:grpSpPr>
          <a:xfrm>
            <a:off x="4822096" y="1510011"/>
            <a:ext cx="2145374" cy="914400"/>
            <a:chOff x="1777412" y="3950562"/>
            <a:chExt cx="2145374" cy="914400"/>
          </a:xfrm>
        </p:grpSpPr>
        <p:pic>
          <p:nvPicPr>
            <p:cNvPr id="15" name="그래픽 14" descr="근육질의 팔">
              <a:extLst>
                <a:ext uri="{FF2B5EF4-FFF2-40B4-BE49-F238E27FC236}">
                  <a16:creationId xmlns:a16="http://schemas.microsoft.com/office/drawing/2014/main" id="{C568E4CE-DECA-1342-ABD8-0E597E5FE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77412" y="3950562"/>
              <a:ext cx="914400" cy="914400"/>
            </a:xfrm>
            <a:prstGeom prst="rect">
              <a:avLst/>
            </a:prstGeom>
          </p:spPr>
        </p:pic>
        <p:sp>
          <p:nvSpPr>
            <p:cNvPr id="52" name="Expire…">
              <a:extLst>
                <a:ext uri="{FF2B5EF4-FFF2-40B4-BE49-F238E27FC236}">
                  <a16:creationId xmlns:a16="http://schemas.microsoft.com/office/drawing/2014/main" id="{A5408147-05FC-B543-A4C5-251BFB3CDDCF}"/>
                </a:ext>
              </a:extLst>
            </p:cNvPr>
            <p:cNvSpPr txBox="1"/>
            <p:nvPr/>
          </p:nvSpPr>
          <p:spPr>
            <a:xfrm>
              <a:off x="2999456" y="3966518"/>
              <a:ext cx="923330" cy="8824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800"/>
              </a:pPr>
              <a:r>
                <a:rPr lang="en-US" sz="1266" dirty="0"/>
                <a:t>Normal</a:t>
              </a:r>
              <a:endParaRPr sz="1266" dirty="0"/>
            </a:p>
            <a:p>
              <a:pPr algn="ctr">
                <a:defRPr sz="3200"/>
              </a:pPr>
              <a:r>
                <a:rPr lang="en-US" altLang="ko-KR" sz="2000" dirty="0"/>
                <a:t>164</a:t>
              </a:r>
            </a:p>
            <a:p>
              <a:pPr algn="ctr">
                <a:defRPr sz="3200"/>
              </a:pPr>
              <a:r>
                <a:rPr lang="en-US" altLang="ko-KR" sz="2000" dirty="0"/>
                <a:t>(18.3%)</a:t>
              </a:r>
              <a:endParaRPr sz="2000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F4EFEA4-494C-6540-B358-A6027F1B6D07}"/>
              </a:ext>
            </a:extLst>
          </p:cNvPr>
          <p:cNvGrpSpPr/>
          <p:nvPr/>
        </p:nvGrpSpPr>
        <p:grpSpPr>
          <a:xfrm>
            <a:off x="4720729" y="2387693"/>
            <a:ext cx="2381275" cy="1121780"/>
            <a:chOff x="1654556" y="5022979"/>
            <a:chExt cx="2381275" cy="1121780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63EA1113-C988-2C48-8414-2D767CF83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4556" y="5022979"/>
              <a:ext cx="1096285" cy="1121780"/>
            </a:xfrm>
            <a:prstGeom prst="rect">
              <a:avLst/>
            </a:prstGeom>
          </p:spPr>
        </p:pic>
        <p:sp>
          <p:nvSpPr>
            <p:cNvPr id="53" name="Expire…">
              <a:extLst>
                <a:ext uri="{FF2B5EF4-FFF2-40B4-BE49-F238E27FC236}">
                  <a16:creationId xmlns:a16="http://schemas.microsoft.com/office/drawing/2014/main" id="{2DEE307D-D43F-314A-A68D-55B148230F3B}"/>
                </a:ext>
              </a:extLst>
            </p:cNvPr>
            <p:cNvSpPr txBox="1"/>
            <p:nvPr/>
          </p:nvSpPr>
          <p:spPr>
            <a:xfrm>
              <a:off x="3007087" y="5091924"/>
              <a:ext cx="1028744" cy="8824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800"/>
              </a:pPr>
              <a:r>
                <a:rPr lang="en-US" sz="1266" dirty="0" err="1"/>
                <a:t>Myosteatosis</a:t>
              </a:r>
              <a:endParaRPr sz="1266" dirty="0"/>
            </a:p>
            <a:p>
              <a:pPr algn="ctr">
                <a:defRPr sz="3200"/>
              </a:pPr>
              <a:r>
                <a:rPr lang="en-US" altLang="ko-KR" sz="2000" dirty="0"/>
                <a:t>732</a:t>
              </a:r>
            </a:p>
            <a:p>
              <a:pPr algn="ctr">
                <a:defRPr sz="3200"/>
              </a:pPr>
              <a:r>
                <a:rPr lang="en-US" altLang="ko-KR" sz="2000" dirty="0"/>
                <a:t>(81.7%)</a:t>
              </a:r>
              <a:endParaRPr sz="2000" dirty="0"/>
            </a:p>
          </p:txBody>
        </p:sp>
      </p:grpSp>
      <p:sp>
        <p:nvSpPr>
          <p:cNvPr id="55" name="선">
            <a:extLst>
              <a:ext uri="{FF2B5EF4-FFF2-40B4-BE49-F238E27FC236}">
                <a16:creationId xmlns:a16="http://schemas.microsoft.com/office/drawing/2014/main" id="{977607F8-CA0C-444F-99C7-0048D5AD7D97}"/>
              </a:ext>
            </a:extLst>
          </p:cNvPr>
          <p:cNvSpPr/>
          <p:nvPr/>
        </p:nvSpPr>
        <p:spPr>
          <a:xfrm flipV="1">
            <a:off x="4307359" y="1379806"/>
            <a:ext cx="1" cy="475738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56" name="Frequency">
            <a:extLst>
              <a:ext uri="{FF2B5EF4-FFF2-40B4-BE49-F238E27FC236}">
                <a16:creationId xmlns:a16="http://schemas.microsoft.com/office/drawing/2014/main" id="{396DBA2D-8EB1-0044-9CC0-4797F99673BD}"/>
              </a:ext>
            </a:extLst>
          </p:cNvPr>
          <p:cNvSpPr txBox="1"/>
          <p:nvPr/>
        </p:nvSpPr>
        <p:spPr>
          <a:xfrm>
            <a:off x="4410637" y="1139337"/>
            <a:ext cx="2363532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lang="en-US" sz="1400" b="1" dirty="0"/>
              <a:t>Frequency of </a:t>
            </a:r>
            <a:r>
              <a:rPr lang="en-US" sz="1400" b="1" dirty="0" err="1"/>
              <a:t>myosteatosis</a:t>
            </a:r>
            <a:endParaRPr sz="1400" b="1" dirty="0"/>
          </a:p>
        </p:txBody>
      </p:sp>
      <p:sp>
        <p:nvSpPr>
          <p:cNvPr id="20" name="아래쪽 화살표[D] 19">
            <a:extLst>
              <a:ext uri="{FF2B5EF4-FFF2-40B4-BE49-F238E27FC236}">
                <a16:creationId xmlns:a16="http://schemas.microsoft.com/office/drawing/2014/main" id="{6700BEA7-719F-7746-A096-0B06072756E4}"/>
              </a:ext>
            </a:extLst>
          </p:cNvPr>
          <p:cNvSpPr/>
          <p:nvPr/>
        </p:nvSpPr>
        <p:spPr>
          <a:xfrm>
            <a:off x="2543910" y="2758937"/>
            <a:ext cx="262900" cy="3825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US" altLang="en-US"/>
          </a:p>
        </p:txBody>
      </p:sp>
      <p:pic>
        <p:nvPicPr>
          <p:cNvPr id="59" name="이미지" descr="이미지">
            <a:extLst>
              <a:ext uri="{FF2B5EF4-FFF2-40B4-BE49-F238E27FC236}">
                <a16:creationId xmlns:a16="http://schemas.microsoft.com/office/drawing/2014/main" id="{46702BFC-F0D5-304A-AA23-4E8332A63A1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715" r="5165" b="3715"/>
          <a:stretch>
            <a:fillRect/>
          </a:stretch>
        </p:blipFill>
        <p:spPr>
          <a:xfrm>
            <a:off x="1582080" y="3429000"/>
            <a:ext cx="2244609" cy="1548713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Age">
            <a:extLst>
              <a:ext uri="{FF2B5EF4-FFF2-40B4-BE49-F238E27FC236}">
                <a16:creationId xmlns:a16="http://schemas.microsoft.com/office/drawing/2014/main" id="{67FA7C0D-1130-644A-97B4-7B689685487A}"/>
              </a:ext>
            </a:extLst>
          </p:cNvPr>
          <p:cNvSpPr txBox="1"/>
          <p:nvPr/>
        </p:nvSpPr>
        <p:spPr>
          <a:xfrm>
            <a:off x="1513141" y="5167847"/>
            <a:ext cx="2399952" cy="4832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numCol="1" anchor="ctr">
            <a:spAutoFit/>
          </a:bodyPr>
          <a:lstStyle>
            <a:lvl1pPr algn="l">
              <a:defRPr sz="1900"/>
            </a:lvl1pPr>
          </a:lstStyle>
          <a:p>
            <a:pPr algn="ctr"/>
            <a:r>
              <a:rPr lang="en-US" sz="1336" dirty="0"/>
              <a:t>Measuring </a:t>
            </a:r>
            <a:r>
              <a:rPr lang="en-US" sz="1336" dirty="0" err="1"/>
              <a:t>myosteatosis</a:t>
            </a:r>
            <a:r>
              <a:rPr lang="en-US" sz="1336" dirty="0"/>
              <a:t> area </a:t>
            </a:r>
          </a:p>
          <a:p>
            <a:pPr algn="ctr"/>
            <a:r>
              <a:rPr lang="en-US" sz="1336" dirty="0"/>
              <a:t>at L3 level</a:t>
            </a:r>
            <a:endParaRPr sz="1336" dirty="0"/>
          </a:p>
        </p:txBody>
      </p:sp>
    </p:spTree>
    <p:extLst>
      <p:ext uri="{BB962C8B-B14F-4D97-AF65-F5344CB8AC3E}">
        <p14:creationId xmlns:p14="http://schemas.microsoft.com/office/powerpoint/2010/main" val="392347360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77</Words>
  <Application>Microsoft Macintosh PowerPoint</Application>
  <PresentationFormat>와이드스크린</PresentationFormat>
  <Paragraphs>29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김준성</dc:creator>
  <cp:lastModifiedBy>김 준성</cp:lastModifiedBy>
  <cp:revision>15</cp:revision>
  <dcterms:created xsi:type="dcterms:W3CDTF">2018-11-16T03:47:07Z</dcterms:created>
  <dcterms:modified xsi:type="dcterms:W3CDTF">2021-08-04T01:44:16Z</dcterms:modified>
</cp:coreProperties>
</file>