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87" r:id="rId2"/>
    <p:sldId id="386" r:id="rId3"/>
    <p:sldId id="1170" r:id="rId4"/>
    <p:sldId id="1168" r:id="rId5"/>
    <p:sldId id="329" r:id="rId6"/>
    <p:sldId id="1172" r:id="rId7"/>
    <p:sldId id="3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Inter-Assay Test between HS-HER2 Assay &amp; Troplex Assay</a:t>
            </a:r>
            <a:br>
              <a:rPr lang="en-US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HER2 Protein Comparison in Validation Cohort (n=40)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3148356455443"/>
          <c:y val="0.17103088190001708"/>
          <c:w val="0.78281214848143987"/>
          <c:h val="0.6970045204929298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1"/>
            <c:dispEq val="1"/>
            <c:trendlineLbl>
              <c:layout>
                <c:manualLayout>
                  <c:x val="-0.46451664470384857"/>
                  <c:y val="3.8538551118036878E-4"/>
                </c:manualLayout>
              </c:layout>
              <c:numFmt formatCode="General" sourceLinked="0"/>
              <c:spPr>
                <a:noFill/>
                <a:ln>
                  <a:solidFill>
                    <a:srgbClr val="00B0F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Final!$L$4:$L$47</c:f>
              <c:numCache>
                <c:formatCode>0.0</c:formatCode>
                <c:ptCount val="44"/>
                <c:pt idx="0">
                  <c:v>15.2796</c:v>
                </c:pt>
                <c:pt idx="1">
                  <c:v>11.092599999999999</c:v>
                </c:pt>
                <c:pt idx="2">
                  <c:v>22.538499999999999</c:v>
                </c:pt>
                <c:pt idx="3">
                  <c:v>32.951799999999999</c:v>
                </c:pt>
                <c:pt idx="4">
                  <c:v>35.105499999999999</c:v>
                </c:pt>
                <c:pt idx="6">
                  <c:v>40.125599999999999</c:v>
                </c:pt>
                <c:pt idx="7">
                  <c:v>43.527900000000002</c:v>
                </c:pt>
                <c:pt idx="8">
                  <c:v>50.3217</c:v>
                </c:pt>
                <c:pt idx="9">
                  <c:v>30.9422</c:v>
                </c:pt>
                <c:pt idx="10">
                  <c:v>72.070300000000003</c:v>
                </c:pt>
                <c:pt idx="11">
                  <c:v>76.606700000000004</c:v>
                </c:pt>
                <c:pt idx="12">
                  <c:v>80.380600000000001</c:v>
                </c:pt>
                <c:pt idx="13">
                  <c:v>89.210899999999995</c:v>
                </c:pt>
                <c:pt idx="14">
                  <c:v>89.346000000000004</c:v>
                </c:pt>
                <c:pt idx="15">
                  <c:v>79.359399999999994</c:v>
                </c:pt>
                <c:pt idx="17">
                  <c:v>109.54365</c:v>
                </c:pt>
                <c:pt idx="18">
                  <c:v>95.940700000000007</c:v>
                </c:pt>
                <c:pt idx="20">
                  <c:v>77.356999999999999</c:v>
                </c:pt>
                <c:pt idx="21">
                  <c:v>151.9299</c:v>
                </c:pt>
                <c:pt idx="22">
                  <c:v>87.895449999999997</c:v>
                </c:pt>
                <c:pt idx="23">
                  <c:v>183.71520000000001</c:v>
                </c:pt>
                <c:pt idx="24">
                  <c:v>170.79949999999999</c:v>
                </c:pt>
                <c:pt idx="25">
                  <c:v>172.09289999999999</c:v>
                </c:pt>
                <c:pt idx="26">
                  <c:v>212.7585</c:v>
                </c:pt>
                <c:pt idx="27">
                  <c:v>115.6995</c:v>
                </c:pt>
                <c:pt idx="28">
                  <c:v>233.36609999999999</c:v>
                </c:pt>
                <c:pt idx="29">
                  <c:v>253.6986</c:v>
                </c:pt>
                <c:pt idx="30">
                  <c:v>196.41829999999999</c:v>
                </c:pt>
                <c:pt idx="31">
                  <c:v>261.23509999999999</c:v>
                </c:pt>
                <c:pt idx="32">
                  <c:v>318.08339999999998</c:v>
                </c:pt>
                <c:pt idx="33">
                  <c:v>335.64920000000001</c:v>
                </c:pt>
                <c:pt idx="34">
                  <c:v>351.53210000000001</c:v>
                </c:pt>
                <c:pt idx="35">
                  <c:v>215.72489999999999</c:v>
                </c:pt>
                <c:pt idx="36">
                  <c:v>613.65110000000004</c:v>
                </c:pt>
                <c:pt idx="37">
                  <c:v>444.04289999999997</c:v>
                </c:pt>
                <c:pt idx="38">
                  <c:v>892.0009</c:v>
                </c:pt>
                <c:pt idx="39">
                  <c:v>511.89445000000001</c:v>
                </c:pt>
                <c:pt idx="40">
                  <c:v>1010.7605</c:v>
                </c:pt>
                <c:pt idx="41">
                  <c:v>802.54079999999999</c:v>
                </c:pt>
                <c:pt idx="42">
                  <c:v>839.40440000000001</c:v>
                </c:pt>
              </c:numCache>
            </c:numRef>
          </c:xVal>
          <c:yVal>
            <c:numRef>
              <c:f>Final!$S$4:$S$47</c:f>
              <c:numCache>
                <c:formatCode>0.0</c:formatCode>
                <c:ptCount val="44"/>
                <c:pt idx="0">
                  <c:v>45.54</c:v>
                </c:pt>
                <c:pt idx="1">
                  <c:v>212.2448</c:v>
                </c:pt>
                <c:pt idx="2">
                  <c:v>67.037400000000005</c:v>
                </c:pt>
                <c:pt idx="3">
                  <c:v>164.10830000000001</c:v>
                </c:pt>
                <c:pt idx="4">
                  <c:v>65.11</c:v>
                </c:pt>
                <c:pt idx="6">
                  <c:v>40.56</c:v>
                </c:pt>
                <c:pt idx="7">
                  <c:v>40.06</c:v>
                </c:pt>
                <c:pt idx="8">
                  <c:v>35.293399999999998</c:v>
                </c:pt>
                <c:pt idx="9">
                  <c:v>41.052700000000002</c:v>
                </c:pt>
                <c:pt idx="10">
                  <c:v>163.89</c:v>
                </c:pt>
                <c:pt idx="11">
                  <c:v>173.02199999999999</c:v>
                </c:pt>
                <c:pt idx="12">
                  <c:v>61.6633</c:v>
                </c:pt>
                <c:pt idx="13">
                  <c:v>373.33499999999998</c:v>
                </c:pt>
                <c:pt idx="14">
                  <c:v>79.22</c:v>
                </c:pt>
                <c:pt idx="15">
                  <c:v>276.47680000000003</c:v>
                </c:pt>
                <c:pt idx="17">
                  <c:v>253.32</c:v>
                </c:pt>
                <c:pt idx="18">
                  <c:v>262.77699999999999</c:v>
                </c:pt>
                <c:pt idx="20">
                  <c:v>97.05</c:v>
                </c:pt>
                <c:pt idx="21">
                  <c:v>300.66059999999999</c:v>
                </c:pt>
                <c:pt idx="22">
                  <c:v>177.74560000000002</c:v>
                </c:pt>
                <c:pt idx="23">
                  <c:v>100.97880000000001</c:v>
                </c:pt>
                <c:pt idx="24">
                  <c:v>210.87</c:v>
                </c:pt>
                <c:pt idx="25">
                  <c:v>264.8236</c:v>
                </c:pt>
                <c:pt idx="26">
                  <c:v>310.06279999999998</c:v>
                </c:pt>
                <c:pt idx="27">
                  <c:v>195.82660000000001</c:v>
                </c:pt>
                <c:pt idx="28">
                  <c:v>264.0849</c:v>
                </c:pt>
                <c:pt idx="29">
                  <c:v>216.73820000000001</c:v>
                </c:pt>
                <c:pt idx="30">
                  <c:v>361.16435000000001</c:v>
                </c:pt>
                <c:pt idx="31">
                  <c:v>372.11</c:v>
                </c:pt>
                <c:pt idx="32">
                  <c:v>285.78769999999997</c:v>
                </c:pt>
                <c:pt idx="33">
                  <c:v>406.51769999999999</c:v>
                </c:pt>
                <c:pt idx="34">
                  <c:v>297.30020000000002</c:v>
                </c:pt>
                <c:pt idx="35">
                  <c:v>522.13</c:v>
                </c:pt>
                <c:pt idx="36">
                  <c:v>557.31150000000002</c:v>
                </c:pt>
                <c:pt idx="37">
                  <c:v>519.45000000000005</c:v>
                </c:pt>
                <c:pt idx="38">
                  <c:v>605.65840000000003</c:v>
                </c:pt>
                <c:pt idx="39">
                  <c:v>451.08</c:v>
                </c:pt>
                <c:pt idx="40">
                  <c:v>723.35664999999995</c:v>
                </c:pt>
                <c:pt idx="41">
                  <c:v>594.04939999999999</c:v>
                </c:pt>
                <c:pt idx="42">
                  <c:v>737.76210000000003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F21-425F-9C21-311604ED80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0977056"/>
        <c:axId val="830971776"/>
      </c:scatterChart>
      <c:valAx>
        <c:axId val="830977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Avg. </a:t>
                </a:r>
                <a:r>
                  <a:rPr lang="en-US" dirty="0" err="1"/>
                  <a:t>Qymia</a:t>
                </a:r>
                <a:r>
                  <a:rPr lang="en-US" dirty="0"/>
                  <a:t> scores by TROPLEX Assay</a:t>
                </a:r>
              </a:p>
            </c:rich>
          </c:tx>
          <c:layout>
            <c:manualLayout>
              <c:xMode val="edge"/>
              <c:yMode val="edge"/>
              <c:x val="0.29308586426696664"/>
              <c:y val="0.928978851560165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30971776"/>
        <c:crosses val="autoZero"/>
        <c:crossBetween val="midCat"/>
      </c:valAx>
      <c:valAx>
        <c:axId val="83097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Avg. </a:t>
                </a:r>
                <a:r>
                  <a:rPr lang="en-US" dirty="0" err="1"/>
                  <a:t>Qymia</a:t>
                </a:r>
                <a:r>
                  <a:rPr lang="en-US" dirty="0"/>
                  <a:t> scores by HS-HER2 Assay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30977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70C0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E02419-4897-4E27-AD9F-832AD8C11CA4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41DA22-469A-46EB-8A93-4497B5F971A7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Creation of calibrator Cell Line Microarray (CMA) </a:t>
          </a:r>
        </a:p>
      </dgm:t>
    </dgm:pt>
    <dgm:pt modelId="{256F15CA-9997-49E4-882C-E9BA21073008}" type="parTrans" cxnId="{18C66508-2C6B-42A2-B1C6-16645C99AD8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6F4C53-1F70-4686-A684-19DD29E012B3}" type="sibTrans" cxnId="{18C66508-2C6B-42A2-B1C6-16645C99AD8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81A342-61BB-4E06-A45E-DBDBCC192A9F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LC-MS/MS </a:t>
          </a:r>
        </a:p>
      </dgm:t>
    </dgm:pt>
    <dgm:pt modelId="{DBD763EB-5CA3-44C2-878E-73F1FD91DF57}" type="parTrans" cxnId="{8404686F-A14B-4C00-AA0B-25F6E9011BC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1C2B98-303B-4F05-B961-CFCDAF2D4801}" type="sibTrans" cxnId="{8404686F-A14B-4C00-AA0B-25F6E9011BC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B5842D-9086-4B55-B0C6-4728EE1A390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Antibody Titration and Assay Limit Definition </a:t>
          </a:r>
        </a:p>
      </dgm:t>
    </dgm:pt>
    <dgm:pt modelId="{8B240FB8-D819-421B-9DC1-C76914F91DAD}" type="parTrans" cxnId="{4BDA6B66-E391-417C-93B2-0900ACEBFDE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C647DE-5F24-4EB6-AED5-C59438C99C8F}" type="sibTrans" cxnId="{4BDA6B66-E391-417C-93B2-0900ACEBFDE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783A56-6F93-4543-81C9-C8F947033E3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Different Antibody Concentrations Test</a:t>
          </a:r>
        </a:p>
      </dgm:t>
    </dgm:pt>
    <dgm:pt modelId="{FD9DEBC3-C44E-43C0-8423-A60CB5315D9F}" type="parTrans" cxnId="{6173A84E-7745-4C04-959E-0931E8D003F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181F60-611F-4FC2-8E98-A489EC66D052}" type="sibTrans" cxnId="{6173A84E-7745-4C04-959E-0931E8D003F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8EAF33-BD70-4F72-A814-2F8DB44E7167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Validation on WTS and ROI Selection </a:t>
          </a:r>
        </a:p>
      </dgm:t>
    </dgm:pt>
    <dgm:pt modelId="{6C3F38A9-0C46-404B-AAFF-814F368BDAD0}" type="parTrans" cxnId="{7ED020E8-A81E-42C2-BFA4-E235CE6205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6A7867-CF40-4F11-BE21-21C1066A605D}" type="sibTrans" cxnId="{7ED020E8-A81E-42C2-BFA4-E235CE6205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888F69-58F0-4D92-AA4C-32FD486AA9A5}">
      <dgm:prSet phldrT="[Text]"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40 WTS staining</a:t>
          </a:r>
        </a:p>
      </dgm:t>
    </dgm:pt>
    <dgm:pt modelId="{811676DB-599F-4577-8359-397D28E64040}" type="parTrans" cxnId="{94A7F787-5606-4A89-BC51-086F33E64CF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0A691C-0146-4410-B354-5A20245109A7}" type="sibTrans" cxnId="{94A7F787-5606-4A89-BC51-086F33E64CF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6D9EF9-CDAA-4EC0-A566-B52A8A27FA7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CMA Construction</a:t>
          </a:r>
        </a:p>
      </dgm:t>
    </dgm:pt>
    <dgm:pt modelId="{3828BA14-D4B4-4CA7-AA3A-595B50263C4B}" type="parTrans" cxnId="{D702F54C-1348-45CD-BE66-E0E80D49E46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59D447-7B0B-4683-92C0-ABBBD0698764}" type="sibTrans" cxnId="{D702F54C-1348-45CD-BE66-E0E80D49E46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0AA7D6-27CF-4D29-9774-3F8B6C242062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Analytical Validation of Assay</a:t>
          </a:r>
        </a:p>
      </dgm:t>
    </dgm:pt>
    <dgm:pt modelId="{FB871CB2-3491-4A6D-BCEE-62D074AD60E9}" type="parTrans" cxnId="{30F3BAD3-7896-4BC2-88BF-6F343CF6619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B18197-4873-4781-9682-B95B12DCBAB7}" type="sibTrans" cxnId="{30F3BAD3-7896-4BC2-88BF-6F343CF6619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8247DD-C97A-47C6-8FF6-26A5AB72F2AD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Accuracy</a:t>
          </a:r>
        </a:p>
      </dgm:t>
    </dgm:pt>
    <dgm:pt modelId="{A6802EA1-EE38-4EA7-979C-374F4BE1EDA5}" type="parTrans" cxnId="{10200B89-208C-4AA0-987E-F739359091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C7A21-DBD7-4094-ABB6-C9B60F1AA817}" type="sibTrans" cxnId="{10200B89-208C-4AA0-987E-F739359091D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C99CD3-E3EB-404A-BFCD-9B5B453CC661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Precision</a:t>
          </a:r>
        </a:p>
      </dgm:t>
    </dgm:pt>
    <dgm:pt modelId="{B9B057BC-13B5-4BD0-AA42-068890D40AD5}" type="parTrans" cxnId="{D1EE866A-9778-4278-83A3-35D3C99AE39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C5FAF8-1DC7-433F-9B1D-DE58BA9ACFFB}" type="sibTrans" cxnId="{D1EE866A-9778-4278-83A3-35D3C99AE39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FE7329-380D-4EB0-B59A-5E6ECF8C872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ROIs Annotation &amp; Scanning </a:t>
          </a:r>
        </a:p>
      </dgm:t>
    </dgm:pt>
    <dgm:pt modelId="{540E5DFB-72BC-4C1C-BFC0-CDD28AFB7DE5}" type="parTrans" cxnId="{329D6354-1398-48B9-865A-6984A563A89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CC3960-AEB3-4573-8663-6AC3BD96B9F0}" type="sibTrans" cxnId="{329D6354-1398-48B9-865A-6984A563A89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F95053-1E5B-47A3-9922-47A51A880EC0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Reproducibility Test of Optimal Concentration</a:t>
          </a:r>
        </a:p>
      </dgm:t>
    </dgm:pt>
    <dgm:pt modelId="{B0DF8139-CBC4-4F52-8995-0DEB28C035D2}" type="parTrans" cxnId="{1F0CEA18-B4CA-4408-B8FA-C7AB7AA16BB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6EE110-3E30-4CFF-991E-7C5480BC3667}" type="sibTrans" cxnId="{1F0CEA18-B4CA-4408-B8FA-C7AB7AA16BB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28E04B-D40B-428B-BC9E-1A96620A5607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Unit Transformation into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amol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/mm</a:t>
          </a:r>
          <a:r>
            <a: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000D51F-8FCD-4C05-83CE-39CB7EF2C400}" type="parTrans" cxnId="{9002A5E6-F7AA-4F26-871C-E911FBCD56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CAFC18-1091-4238-B526-6FDED01CCEB4}" type="sibTrans" cxnId="{9002A5E6-F7AA-4F26-871C-E911FBCD56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D82BF5-7664-402A-995B-422D6EB8B1E3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LOD/LOQ Determination</a:t>
          </a:r>
        </a:p>
      </dgm:t>
    </dgm:pt>
    <dgm:pt modelId="{9881BC5C-196A-4912-B177-E522C086B537}" type="parTrans" cxnId="{E6C68ACD-6486-40A3-8B58-D8BE3AAC945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9351C4-FDF0-44FD-82BB-3710A5B7A2A3}" type="sibTrans" cxnId="{E6C68ACD-6486-40A3-8B58-D8BE3AAC945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F8601-4048-4B0B-87C7-03B2E1311BD0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Quantitative analysis in QuPath-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Qymia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Software</a:t>
          </a:r>
          <a:b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B60634-79F4-4690-BD0C-C331625BC3B5}" type="parTrans" cxnId="{B07EDE5C-5748-4B6E-936F-6127BEFCBBC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3ECA1-7C25-4FB4-BDF3-CC6D0DCC83BF}" type="sibTrans" cxnId="{B07EDE5C-5748-4B6E-936F-6127BEFCBBC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26E6A1-E9D2-4178-B3C5-538CD4F67BF7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Reference Interval and Reportable Range</a:t>
          </a:r>
        </a:p>
      </dgm:t>
    </dgm:pt>
    <dgm:pt modelId="{B3A7E3C5-DB67-4E64-9706-582CA7FAD673}" type="parTrans" cxnId="{F794D308-50C8-4C9C-90AA-E4531114C4C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58975-F061-47FD-96C0-B287F9845EDC}" type="sibTrans" cxnId="{F794D308-50C8-4C9C-90AA-E4531114C4C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03F11F-B64B-4CEF-92F5-264189CF5A90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Acceptance Criteria of Assay</a:t>
          </a:r>
        </a:p>
      </dgm:t>
    </dgm:pt>
    <dgm:pt modelId="{9D2FBC16-EF28-4FD6-92B2-EAB21485B2C2}" type="parTrans" cxnId="{97B7BE35-7F44-47A9-90BD-EE149CDA7B5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AC5A53-89E9-4266-8E37-ECE3BF7690BD}" type="sibTrans" cxnId="{97B7BE35-7F44-47A9-90BD-EE149CDA7B5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BFBC44-4CA5-40AD-B2E7-EBA78772DA40}" type="pres">
      <dgm:prSet presAssocID="{F4E02419-4897-4E27-AD9F-832AD8C11CA4}" presName="linearFlow" presStyleCnt="0">
        <dgm:presLayoutVars>
          <dgm:dir/>
          <dgm:animLvl val="lvl"/>
          <dgm:resizeHandles val="exact"/>
        </dgm:presLayoutVars>
      </dgm:prSet>
      <dgm:spPr/>
    </dgm:pt>
    <dgm:pt modelId="{D874C52E-48B9-4AAB-86E9-ACE4B076DFA1}" type="pres">
      <dgm:prSet presAssocID="{5E41DA22-469A-46EB-8A93-4497B5F971A7}" presName="composite" presStyleCnt="0"/>
      <dgm:spPr/>
    </dgm:pt>
    <dgm:pt modelId="{67CCD693-C2D8-4D77-9549-A4CAD23D7841}" type="pres">
      <dgm:prSet presAssocID="{5E41DA22-469A-46EB-8A93-4497B5F971A7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82E985B-5217-440B-98DA-4709B40DEDD8}" type="pres">
      <dgm:prSet presAssocID="{5E41DA22-469A-46EB-8A93-4497B5F971A7}" presName="parSh" presStyleLbl="node1" presStyleIdx="0" presStyleCnt="4"/>
      <dgm:spPr/>
    </dgm:pt>
    <dgm:pt modelId="{753155B9-6C3D-4503-ACFE-38AC3D51CE09}" type="pres">
      <dgm:prSet presAssocID="{5E41DA22-469A-46EB-8A93-4497B5F971A7}" presName="desTx" presStyleLbl="fgAcc1" presStyleIdx="0" presStyleCnt="4">
        <dgm:presLayoutVars>
          <dgm:bulletEnabled val="1"/>
        </dgm:presLayoutVars>
      </dgm:prSet>
      <dgm:spPr/>
    </dgm:pt>
    <dgm:pt modelId="{C675F5BF-7D23-4727-BB6D-139EB7D4FEFF}" type="pres">
      <dgm:prSet presAssocID="{D56F4C53-1F70-4686-A684-19DD29E012B3}" presName="sibTrans" presStyleLbl="sibTrans2D1" presStyleIdx="0" presStyleCnt="3"/>
      <dgm:spPr/>
    </dgm:pt>
    <dgm:pt modelId="{7FEFEDEC-7CE6-4A37-A82E-42BBECA4D3B8}" type="pres">
      <dgm:prSet presAssocID="{D56F4C53-1F70-4686-A684-19DD29E012B3}" presName="connTx" presStyleLbl="sibTrans2D1" presStyleIdx="0" presStyleCnt="3"/>
      <dgm:spPr/>
    </dgm:pt>
    <dgm:pt modelId="{3A91B9F1-7EE1-4BC4-8A5D-FA98815BF46F}" type="pres">
      <dgm:prSet presAssocID="{80B5842D-9086-4B55-B0C6-4728EE1A3906}" presName="composite" presStyleCnt="0"/>
      <dgm:spPr/>
    </dgm:pt>
    <dgm:pt modelId="{3BD0991E-FEA8-4590-B27C-C45B59C1B911}" type="pres">
      <dgm:prSet presAssocID="{80B5842D-9086-4B55-B0C6-4728EE1A3906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6942477-4281-41D8-98F2-ECB4E4A9422A}" type="pres">
      <dgm:prSet presAssocID="{80B5842D-9086-4B55-B0C6-4728EE1A3906}" presName="parSh" presStyleLbl="node1" presStyleIdx="1" presStyleCnt="4"/>
      <dgm:spPr/>
    </dgm:pt>
    <dgm:pt modelId="{D1F50B7F-542E-48DC-BE94-3D7037B191FB}" type="pres">
      <dgm:prSet presAssocID="{80B5842D-9086-4B55-B0C6-4728EE1A3906}" presName="desTx" presStyleLbl="fgAcc1" presStyleIdx="1" presStyleCnt="4">
        <dgm:presLayoutVars>
          <dgm:bulletEnabled val="1"/>
        </dgm:presLayoutVars>
      </dgm:prSet>
      <dgm:spPr/>
    </dgm:pt>
    <dgm:pt modelId="{98D0DF84-2FB7-4152-A224-432AAC96E81A}" type="pres">
      <dgm:prSet presAssocID="{9BC647DE-5F24-4EB6-AED5-C59438C99C8F}" presName="sibTrans" presStyleLbl="sibTrans2D1" presStyleIdx="1" presStyleCnt="3"/>
      <dgm:spPr/>
    </dgm:pt>
    <dgm:pt modelId="{7B7E47A1-1C77-4B16-BA56-823DE5B47D6E}" type="pres">
      <dgm:prSet presAssocID="{9BC647DE-5F24-4EB6-AED5-C59438C99C8F}" presName="connTx" presStyleLbl="sibTrans2D1" presStyleIdx="1" presStyleCnt="3"/>
      <dgm:spPr/>
    </dgm:pt>
    <dgm:pt modelId="{6E5D33F8-DF29-4C35-A297-D74FD40651C0}" type="pres">
      <dgm:prSet presAssocID="{AC8EAF33-BD70-4F72-A814-2F8DB44E7167}" presName="composite" presStyleCnt="0"/>
      <dgm:spPr/>
    </dgm:pt>
    <dgm:pt modelId="{514C6C94-83DC-4C76-BBEE-CEFAA73B6040}" type="pres">
      <dgm:prSet presAssocID="{AC8EAF33-BD70-4F72-A814-2F8DB44E7167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CF173D9-FBA6-4F50-A95C-F84E79CD0EDC}" type="pres">
      <dgm:prSet presAssocID="{AC8EAF33-BD70-4F72-A814-2F8DB44E7167}" presName="parSh" presStyleLbl="node1" presStyleIdx="2" presStyleCnt="4"/>
      <dgm:spPr/>
    </dgm:pt>
    <dgm:pt modelId="{35857FD8-5C5C-4672-8005-244FD3C8E953}" type="pres">
      <dgm:prSet presAssocID="{AC8EAF33-BD70-4F72-A814-2F8DB44E7167}" presName="desTx" presStyleLbl="fgAcc1" presStyleIdx="2" presStyleCnt="4">
        <dgm:presLayoutVars>
          <dgm:bulletEnabled val="1"/>
        </dgm:presLayoutVars>
      </dgm:prSet>
      <dgm:spPr/>
    </dgm:pt>
    <dgm:pt modelId="{6E40CA5E-573B-4B4F-BA96-2EC2CF354BBE}" type="pres">
      <dgm:prSet presAssocID="{D16A7867-CF40-4F11-BE21-21C1066A605D}" presName="sibTrans" presStyleLbl="sibTrans2D1" presStyleIdx="2" presStyleCnt="3"/>
      <dgm:spPr/>
    </dgm:pt>
    <dgm:pt modelId="{68E51CEC-09C8-4903-87EA-7E9D7983F52B}" type="pres">
      <dgm:prSet presAssocID="{D16A7867-CF40-4F11-BE21-21C1066A605D}" presName="connTx" presStyleLbl="sibTrans2D1" presStyleIdx="2" presStyleCnt="3"/>
      <dgm:spPr/>
    </dgm:pt>
    <dgm:pt modelId="{B0A7A89C-E54D-4A06-B790-3F2D1E42498C}" type="pres">
      <dgm:prSet presAssocID="{C50AA7D6-27CF-4D29-9774-3F8B6C242062}" presName="composite" presStyleCnt="0"/>
      <dgm:spPr/>
    </dgm:pt>
    <dgm:pt modelId="{CBAAA72E-AA70-40B7-909E-F90FC49B87E5}" type="pres">
      <dgm:prSet presAssocID="{C50AA7D6-27CF-4D29-9774-3F8B6C242062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951FFEC-2032-40E5-AE68-FFF334DA2CE8}" type="pres">
      <dgm:prSet presAssocID="{C50AA7D6-27CF-4D29-9774-3F8B6C242062}" presName="parSh" presStyleLbl="node1" presStyleIdx="3" presStyleCnt="4"/>
      <dgm:spPr/>
    </dgm:pt>
    <dgm:pt modelId="{0B16A9F5-D01B-4411-8D7A-82680F6299EC}" type="pres">
      <dgm:prSet presAssocID="{C50AA7D6-27CF-4D29-9774-3F8B6C242062}" presName="desTx" presStyleLbl="fgAcc1" presStyleIdx="3" presStyleCnt="4">
        <dgm:presLayoutVars>
          <dgm:bulletEnabled val="1"/>
        </dgm:presLayoutVars>
      </dgm:prSet>
      <dgm:spPr/>
    </dgm:pt>
  </dgm:ptLst>
  <dgm:cxnLst>
    <dgm:cxn modelId="{A6218802-4350-4822-86D1-2A5C01885474}" type="presOf" srcId="{D16A7867-CF40-4F11-BE21-21C1066A605D}" destId="{68E51CEC-09C8-4903-87EA-7E9D7983F52B}" srcOrd="1" destOrd="0" presId="urn:microsoft.com/office/officeart/2005/8/layout/process3"/>
    <dgm:cxn modelId="{18C66508-2C6B-42A2-B1C6-16645C99AD89}" srcId="{F4E02419-4897-4E27-AD9F-832AD8C11CA4}" destId="{5E41DA22-469A-46EB-8A93-4497B5F971A7}" srcOrd="0" destOrd="0" parTransId="{256F15CA-9997-49E4-882C-E9BA21073008}" sibTransId="{D56F4C53-1F70-4686-A684-19DD29E012B3}"/>
    <dgm:cxn modelId="{F794D308-50C8-4C9C-90AA-E4531114C4CA}" srcId="{C50AA7D6-27CF-4D29-9774-3F8B6C242062}" destId="{7E26E6A1-E9D2-4178-B3C5-538CD4F67BF7}" srcOrd="2" destOrd="0" parTransId="{B3A7E3C5-DB67-4E64-9706-582CA7FAD673}" sibTransId="{FEF58975-F061-47FD-96C0-B287F9845EDC}"/>
    <dgm:cxn modelId="{CDAC9D0B-0A2E-4ACE-9FEF-29177BAC9B3E}" type="presOf" srcId="{AC8EAF33-BD70-4F72-A814-2F8DB44E7167}" destId="{514C6C94-83DC-4C76-BBEE-CEFAA73B6040}" srcOrd="0" destOrd="0" presId="urn:microsoft.com/office/officeart/2005/8/layout/process3"/>
    <dgm:cxn modelId="{F1CFCE0B-BB21-4614-B525-E770504C709C}" type="presOf" srcId="{50F95053-1E5B-47A3-9922-47A51A880EC0}" destId="{D1F50B7F-542E-48DC-BE94-3D7037B191FB}" srcOrd="0" destOrd="1" presId="urn:microsoft.com/office/officeart/2005/8/layout/process3"/>
    <dgm:cxn modelId="{4D754C17-8B0A-4523-8CFF-E9956453C2FA}" type="presOf" srcId="{54888F69-58F0-4D92-AA4C-32FD486AA9A5}" destId="{35857FD8-5C5C-4672-8005-244FD3C8E953}" srcOrd="0" destOrd="0" presId="urn:microsoft.com/office/officeart/2005/8/layout/process3"/>
    <dgm:cxn modelId="{1F0CEA18-B4CA-4408-B8FA-C7AB7AA16BB2}" srcId="{80B5842D-9086-4B55-B0C6-4728EE1A3906}" destId="{50F95053-1E5B-47A3-9922-47A51A880EC0}" srcOrd="1" destOrd="0" parTransId="{B0DF8139-CBC4-4F52-8995-0DEB28C035D2}" sibTransId="{356EE110-3E30-4CFF-991E-7C5480BC3667}"/>
    <dgm:cxn modelId="{0E2AFB1E-D28D-463A-B934-C7200A8F3025}" type="presOf" srcId="{80B5842D-9086-4B55-B0C6-4728EE1A3906}" destId="{3BD0991E-FEA8-4590-B27C-C45B59C1B911}" srcOrd="0" destOrd="0" presId="urn:microsoft.com/office/officeart/2005/8/layout/process3"/>
    <dgm:cxn modelId="{98D8501F-A56F-43D2-8E37-82AA53FC9DBF}" type="presOf" srcId="{D56F4C53-1F70-4686-A684-19DD29E012B3}" destId="{7FEFEDEC-7CE6-4A37-A82E-42BBECA4D3B8}" srcOrd="1" destOrd="0" presId="urn:microsoft.com/office/officeart/2005/8/layout/process3"/>
    <dgm:cxn modelId="{CAD9D922-53ED-4FDA-A763-722429F1977F}" type="presOf" srcId="{9BC647DE-5F24-4EB6-AED5-C59438C99C8F}" destId="{7B7E47A1-1C77-4B16-BA56-823DE5B47D6E}" srcOrd="1" destOrd="0" presId="urn:microsoft.com/office/officeart/2005/8/layout/process3"/>
    <dgm:cxn modelId="{1EE40326-DB54-4E1C-9A3F-ECC96C5BE3BF}" type="presOf" srcId="{315F8601-4048-4B0B-87C7-03B2E1311BD0}" destId="{35857FD8-5C5C-4672-8005-244FD3C8E953}" srcOrd="0" destOrd="2" presId="urn:microsoft.com/office/officeart/2005/8/layout/process3"/>
    <dgm:cxn modelId="{007D542D-2A04-4F3E-852D-EA2FFC45ED86}" type="presOf" srcId="{D16A7867-CF40-4F11-BE21-21C1066A605D}" destId="{6E40CA5E-573B-4B4F-BA96-2EC2CF354BBE}" srcOrd="0" destOrd="0" presId="urn:microsoft.com/office/officeart/2005/8/layout/process3"/>
    <dgm:cxn modelId="{B087F32D-EA72-4356-9EA1-35BCEFE51C52}" type="presOf" srcId="{9BC647DE-5F24-4EB6-AED5-C59438C99C8F}" destId="{98D0DF84-2FB7-4152-A224-432AAC96E81A}" srcOrd="0" destOrd="0" presId="urn:microsoft.com/office/officeart/2005/8/layout/process3"/>
    <dgm:cxn modelId="{790C6A35-214D-44B5-B8F1-FAE40394D496}" type="presOf" srcId="{F4E02419-4897-4E27-AD9F-832AD8C11CA4}" destId="{A5BFBC44-4CA5-40AD-B2E7-EBA78772DA40}" srcOrd="0" destOrd="0" presId="urn:microsoft.com/office/officeart/2005/8/layout/process3"/>
    <dgm:cxn modelId="{97B7BE35-7F44-47A9-90BD-EE149CDA7B52}" srcId="{C50AA7D6-27CF-4D29-9774-3F8B6C242062}" destId="{0703F11F-B64B-4CEF-92F5-264189CF5A90}" srcOrd="3" destOrd="0" parTransId="{9D2FBC16-EF28-4FD6-92B2-EAB21485B2C2}" sibTransId="{28AC5A53-89E9-4266-8E37-ECE3BF7690BD}"/>
    <dgm:cxn modelId="{B07EDE5C-5748-4B6E-936F-6127BEFCBBC1}" srcId="{AC8EAF33-BD70-4F72-A814-2F8DB44E7167}" destId="{315F8601-4048-4B0B-87C7-03B2E1311BD0}" srcOrd="2" destOrd="0" parTransId="{8EB60634-79F4-4690-BD0C-C331625BC3B5}" sibTransId="{D123ECA1-7C25-4FB4-BDF3-CC6D0DCC83BF}"/>
    <dgm:cxn modelId="{4BDA6B66-E391-417C-93B2-0900ACEBFDEE}" srcId="{F4E02419-4897-4E27-AD9F-832AD8C11CA4}" destId="{80B5842D-9086-4B55-B0C6-4728EE1A3906}" srcOrd="1" destOrd="0" parTransId="{8B240FB8-D819-421B-9DC1-C76914F91DAD}" sibTransId="{9BC647DE-5F24-4EB6-AED5-C59438C99C8F}"/>
    <dgm:cxn modelId="{5E8EEC47-DDDB-4429-936B-02D321DA237F}" type="presOf" srcId="{5E41DA22-469A-46EB-8A93-4497B5F971A7}" destId="{982E985B-5217-440B-98DA-4709B40DEDD8}" srcOrd="1" destOrd="0" presId="urn:microsoft.com/office/officeart/2005/8/layout/process3"/>
    <dgm:cxn modelId="{75A0C569-A14D-4AF9-87A4-142083D2B9DA}" type="presOf" srcId="{C881A342-61BB-4E06-A45E-DBDBCC192A9F}" destId="{753155B9-6C3D-4503-ACFE-38AC3D51CE09}" srcOrd="0" destOrd="0" presId="urn:microsoft.com/office/officeart/2005/8/layout/process3"/>
    <dgm:cxn modelId="{D1EE866A-9778-4278-83A3-35D3C99AE399}" srcId="{C50AA7D6-27CF-4D29-9774-3F8B6C242062}" destId="{47C99CD3-E3EB-404A-BFCD-9B5B453CC661}" srcOrd="1" destOrd="0" parTransId="{B9B057BC-13B5-4BD0-AA42-068890D40AD5}" sibTransId="{68C5FAF8-1DC7-433F-9B1D-DE58BA9ACFFB}"/>
    <dgm:cxn modelId="{D702F54C-1348-45CD-BE66-E0E80D49E467}" srcId="{5E41DA22-469A-46EB-8A93-4497B5F971A7}" destId="{E96D9EF9-CDAA-4EC0-A566-B52A8A27FA7F}" srcOrd="1" destOrd="0" parTransId="{3828BA14-D4B4-4CA7-AA3A-595B50263C4B}" sibTransId="{EF59D447-7B0B-4683-92C0-ABBBD0698764}"/>
    <dgm:cxn modelId="{6173A84E-7745-4C04-959E-0931E8D003F1}" srcId="{80B5842D-9086-4B55-B0C6-4728EE1A3906}" destId="{19783A56-6F93-4543-81C9-C8F947033E39}" srcOrd="0" destOrd="0" parTransId="{FD9DEBC3-C44E-43C0-8423-A60CB5315D9F}" sibTransId="{CA181F60-611F-4FC2-8E98-A489EC66D052}"/>
    <dgm:cxn modelId="{8404686F-A14B-4C00-AA0B-25F6E9011BC9}" srcId="{5E41DA22-469A-46EB-8A93-4497B5F971A7}" destId="{C881A342-61BB-4E06-A45E-DBDBCC192A9F}" srcOrd="0" destOrd="0" parTransId="{DBD763EB-5CA3-44C2-878E-73F1FD91DF57}" sibTransId="{841C2B98-303B-4F05-B961-CFCDAF2D4801}"/>
    <dgm:cxn modelId="{329D6354-1398-48B9-865A-6984A563A898}" srcId="{AC8EAF33-BD70-4F72-A814-2F8DB44E7167}" destId="{9BFE7329-380D-4EB0-B59A-5E6ECF8C8726}" srcOrd="1" destOrd="0" parTransId="{540E5DFB-72BC-4C1C-BFC0-CDD28AFB7DE5}" sibTransId="{75CC3960-AEB3-4573-8663-6AC3BD96B9F0}"/>
    <dgm:cxn modelId="{DFC75F57-C0E7-4496-BA23-7B0FC29AFC25}" type="presOf" srcId="{AC8EAF33-BD70-4F72-A814-2F8DB44E7167}" destId="{7CF173D9-FBA6-4F50-A95C-F84E79CD0EDC}" srcOrd="1" destOrd="0" presId="urn:microsoft.com/office/officeart/2005/8/layout/process3"/>
    <dgm:cxn modelId="{9E03557F-BC5F-4D2B-9FEC-CA5319D07C49}" type="presOf" srcId="{19783A56-6F93-4543-81C9-C8F947033E39}" destId="{D1F50B7F-542E-48DC-BE94-3D7037B191FB}" srcOrd="0" destOrd="0" presId="urn:microsoft.com/office/officeart/2005/8/layout/process3"/>
    <dgm:cxn modelId="{94A7F787-5606-4A89-BC51-086F33E64CF5}" srcId="{AC8EAF33-BD70-4F72-A814-2F8DB44E7167}" destId="{54888F69-58F0-4D92-AA4C-32FD486AA9A5}" srcOrd="0" destOrd="0" parTransId="{811676DB-599F-4577-8359-397D28E64040}" sibTransId="{1B0A691C-0146-4410-B354-5A20245109A7}"/>
    <dgm:cxn modelId="{10200B89-208C-4AA0-987E-F739359091D1}" srcId="{C50AA7D6-27CF-4D29-9774-3F8B6C242062}" destId="{A88247DD-C97A-47C6-8FF6-26A5AB72F2AD}" srcOrd="0" destOrd="0" parTransId="{A6802EA1-EE38-4EA7-979C-374F4BE1EDA5}" sibTransId="{4ACC7A21-DBD7-4094-ABB6-C9B60F1AA817}"/>
    <dgm:cxn modelId="{9CF0F68F-342C-46AE-B228-064ED631FA07}" type="presOf" srcId="{1D28E04B-D40B-428B-BC9E-1A96620A5607}" destId="{753155B9-6C3D-4503-ACFE-38AC3D51CE09}" srcOrd="0" destOrd="2" presId="urn:microsoft.com/office/officeart/2005/8/layout/process3"/>
    <dgm:cxn modelId="{43A30495-BCAF-4C74-95B4-16F1804546D7}" type="presOf" srcId="{C50AA7D6-27CF-4D29-9774-3F8B6C242062}" destId="{CBAAA72E-AA70-40B7-909E-F90FC49B87E5}" srcOrd="0" destOrd="0" presId="urn:microsoft.com/office/officeart/2005/8/layout/process3"/>
    <dgm:cxn modelId="{AF19729B-28C2-4E0E-91DC-23C7F18FEBED}" type="presOf" srcId="{80B5842D-9086-4B55-B0C6-4728EE1A3906}" destId="{B6942477-4281-41D8-98F2-ECB4E4A9422A}" srcOrd="1" destOrd="0" presId="urn:microsoft.com/office/officeart/2005/8/layout/process3"/>
    <dgm:cxn modelId="{7BE0E1B9-F45B-44D8-B785-8B8D8A714802}" type="presOf" srcId="{90D82BF5-7664-402A-995B-422D6EB8B1E3}" destId="{D1F50B7F-542E-48DC-BE94-3D7037B191FB}" srcOrd="0" destOrd="2" presId="urn:microsoft.com/office/officeart/2005/8/layout/process3"/>
    <dgm:cxn modelId="{E33C15C0-309A-4998-B013-2A514180FD98}" type="presOf" srcId="{A88247DD-C97A-47C6-8FF6-26A5AB72F2AD}" destId="{0B16A9F5-D01B-4411-8D7A-82680F6299EC}" srcOrd="0" destOrd="0" presId="urn:microsoft.com/office/officeart/2005/8/layout/process3"/>
    <dgm:cxn modelId="{85C3E5C2-2A83-4B5E-9127-115D483988CA}" type="presOf" srcId="{E96D9EF9-CDAA-4EC0-A566-B52A8A27FA7F}" destId="{753155B9-6C3D-4503-ACFE-38AC3D51CE09}" srcOrd="0" destOrd="1" presId="urn:microsoft.com/office/officeart/2005/8/layout/process3"/>
    <dgm:cxn modelId="{4599E4C7-DF73-4AF4-81DA-F88F2C76B6D6}" type="presOf" srcId="{7E26E6A1-E9D2-4178-B3C5-538CD4F67BF7}" destId="{0B16A9F5-D01B-4411-8D7A-82680F6299EC}" srcOrd="0" destOrd="2" presId="urn:microsoft.com/office/officeart/2005/8/layout/process3"/>
    <dgm:cxn modelId="{E6C68ACD-6486-40A3-8B58-D8BE3AAC9458}" srcId="{80B5842D-9086-4B55-B0C6-4728EE1A3906}" destId="{90D82BF5-7664-402A-995B-422D6EB8B1E3}" srcOrd="2" destOrd="0" parTransId="{9881BC5C-196A-4912-B177-E522C086B537}" sibTransId="{699351C4-FDF0-44FD-82BB-3710A5B7A2A3}"/>
    <dgm:cxn modelId="{D293E5D2-5F60-467C-95C5-B91F76777AF5}" type="presOf" srcId="{C50AA7D6-27CF-4D29-9774-3F8B6C242062}" destId="{E951FFEC-2032-40E5-AE68-FFF334DA2CE8}" srcOrd="1" destOrd="0" presId="urn:microsoft.com/office/officeart/2005/8/layout/process3"/>
    <dgm:cxn modelId="{30F3BAD3-7896-4BC2-88BF-6F343CF6619D}" srcId="{F4E02419-4897-4E27-AD9F-832AD8C11CA4}" destId="{C50AA7D6-27CF-4D29-9774-3F8B6C242062}" srcOrd="3" destOrd="0" parTransId="{FB871CB2-3491-4A6D-BCEE-62D074AD60E9}" sibTransId="{75B18197-4873-4781-9682-B95B12DCBAB7}"/>
    <dgm:cxn modelId="{7D10F2D8-2AA5-431E-BEA3-ED4B3035E6B2}" type="presOf" srcId="{D56F4C53-1F70-4686-A684-19DD29E012B3}" destId="{C675F5BF-7D23-4727-BB6D-139EB7D4FEFF}" srcOrd="0" destOrd="0" presId="urn:microsoft.com/office/officeart/2005/8/layout/process3"/>
    <dgm:cxn modelId="{23B511D9-2973-4D30-ABEA-2473C6CCFE4B}" type="presOf" srcId="{5E41DA22-469A-46EB-8A93-4497B5F971A7}" destId="{67CCD693-C2D8-4D77-9549-A4CAD23D7841}" srcOrd="0" destOrd="0" presId="urn:microsoft.com/office/officeart/2005/8/layout/process3"/>
    <dgm:cxn modelId="{E35992DA-D1E6-426B-AC14-906690050180}" type="presOf" srcId="{0703F11F-B64B-4CEF-92F5-264189CF5A90}" destId="{0B16A9F5-D01B-4411-8D7A-82680F6299EC}" srcOrd="0" destOrd="3" presId="urn:microsoft.com/office/officeart/2005/8/layout/process3"/>
    <dgm:cxn modelId="{9002A5E6-F7AA-4F26-871C-E911FBCD56A6}" srcId="{5E41DA22-469A-46EB-8A93-4497B5F971A7}" destId="{1D28E04B-D40B-428B-BC9E-1A96620A5607}" srcOrd="2" destOrd="0" parTransId="{F000D51F-8FCD-4C05-83CE-39CB7EF2C400}" sibTransId="{E6CAFC18-1091-4238-B526-6FDED01CCEB4}"/>
    <dgm:cxn modelId="{7ED020E8-A81E-42C2-BFA4-E235CE62058B}" srcId="{F4E02419-4897-4E27-AD9F-832AD8C11CA4}" destId="{AC8EAF33-BD70-4F72-A814-2F8DB44E7167}" srcOrd="2" destOrd="0" parTransId="{6C3F38A9-0C46-404B-AAFF-814F368BDAD0}" sibTransId="{D16A7867-CF40-4F11-BE21-21C1066A605D}"/>
    <dgm:cxn modelId="{0568D0FB-F762-4B04-8EC0-AD7A6ABC54ED}" type="presOf" srcId="{9BFE7329-380D-4EB0-B59A-5E6ECF8C8726}" destId="{35857FD8-5C5C-4672-8005-244FD3C8E953}" srcOrd="0" destOrd="1" presId="urn:microsoft.com/office/officeart/2005/8/layout/process3"/>
    <dgm:cxn modelId="{2757E3FC-BDE3-4274-9B0F-BECCF8C093AF}" type="presOf" srcId="{47C99CD3-E3EB-404A-BFCD-9B5B453CC661}" destId="{0B16A9F5-D01B-4411-8D7A-82680F6299EC}" srcOrd="0" destOrd="1" presId="urn:microsoft.com/office/officeart/2005/8/layout/process3"/>
    <dgm:cxn modelId="{89FB10D9-8203-44BC-99F7-1753493A025F}" type="presParOf" srcId="{A5BFBC44-4CA5-40AD-B2E7-EBA78772DA40}" destId="{D874C52E-48B9-4AAB-86E9-ACE4B076DFA1}" srcOrd="0" destOrd="0" presId="urn:microsoft.com/office/officeart/2005/8/layout/process3"/>
    <dgm:cxn modelId="{50850D4B-0505-468D-BD9A-10CA78B91E12}" type="presParOf" srcId="{D874C52E-48B9-4AAB-86E9-ACE4B076DFA1}" destId="{67CCD693-C2D8-4D77-9549-A4CAD23D7841}" srcOrd="0" destOrd="0" presId="urn:microsoft.com/office/officeart/2005/8/layout/process3"/>
    <dgm:cxn modelId="{1A899CB1-A1D5-4444-A8D5-EEEC76694700}" type="presParOf" srcId="{D874C52E-48B9-4AAB-86E9-ACE4B076DFA1}" destId="{982E985B-5217-440B-98DA-4709B40DEDD8}" srcOrd="1" destOrd="0" presId="urn:microsoft.com/office/officeart/2005/8/layout/process3"/>
    <dgm:cxn modelId="{6CB4E498-4A69-48AA-B6F4-07410292B5DE}" type="presParOf" srcId="{D874C52E-48B9-4AAB-86E9-ACE4B076DFA1}" destId="{753155B9-6C3D-4503-ACFE-38AC3D51CE09}" srcOrd="2" destOrd="0" presId="urn:microsoft.com/office/officeart/2005/8/layout/process3"/>
    <dgm:cxn modelId="{92043DE5-77E4-44C8-8BAD-FA680B2182EE}" type="presParOf" srcId="{A5BFBC44-4CA5-40AD-B2E7-EBA78772DA40}" destId="{C675F5BF-7D23-4727-BB6D-139EB7D4FEFF}" srcOrd="1" destOrd="0" presId="urn:microsoft.com/office/officeart/2005/8/layout/process3"/>
    <dgm:cxn modelId="{2EA8DF2B-F273-4D0D-BAC1-9DB9C0B7614F}" type="presParOf" srcId="{C675F5BF-7D23-4727-BB6D-139EB7D4FEFF}" destId="{7FEFEDEC-7CE6-4A37-A82E-42BBECA4D3B8}" srcOrd="0" destOrd="0" presId="urn:microsoft.com/office/officeart/2005/8/layout/process3"/>
    <dgm:cxn modelId="{D123F1F7-D652-4EB4-A746-3998989D2BCD}" type="presParOf" srcId="{A5BFBC44-4CA5-40AD-B2E7-EBA78772DA40}" destId="{3A91B9F1-7EE1-4BC4-8A5D-FA98815BF46F}" srcOrd="2" destOrd="0" presId="urn:microsoft.com/office/officeart/2005/8/layout/process3"/>
    <dgm:cxn modelId="{CA752FB9-C80F-485F-82A8-6E50D6F9C0A5}" type="presParOf" srcId="{3A91B9F1-7EE1-4BC4-8A5D-FA98815BF46F}" destId="{3BD0991E-FEA8-4590-B27C-C45B59C1B911}" srcOrd="0" destOrd="0" presId="urn:microsoft.com/office/officeart/2005/8/layout/process3"/>
    <dgm:cxn modelId="{AA0D2815-0153-44E8-9752-2EC3F7288760}" type="presParOf" srcId="{3A91B9F1-7EE1-4BC4-8A5D-FA98815BF46F}" destId="{B6942477-4281-41D8-98F2-ECB4E4A9422A}" srcOrd="1" destOrd="0" presId="urn:microsoft.com/office/officeart/2005/8/layout/process3"/>
    <dgm:cxn modelId="{3C59554F-CA14-47AA-92DC-11A5FFC7A49A}" type="presParOf" srcId="{3A91B9F1-7EE1-4BC4-8A5D-FA98815BF46F}" destId="{D1F50B7F-542E-48DC-BE94-3D7037B191FB}" srcOrd="2" destOrd="0" presId="urn:microsoft.com/office/officeart/2005/8/layout/process3"/>
    <dgm:cxn modelId="{1EC834B2-D266-44E7-A13B-9A08BF77EDC0}" type="presParOf" srcId="{A5BFBC44-4CA5-40AD-B2E7-EBA78772DA40}" destId="{98D0DF84-2FB7-4152-A224-432AAC96E81A}" srcOrd="3" destOrd="0" presId="urn:microsoft.com/office/officeart/2005/8/layout/process3"/>
    <dgm:cxn modelId="{83A67EB7-6115-4341-BF4B-D6F63E05AEE6}" type="presParOf" srcId="{98D0DF84-2FB7-4152-A224-432AAC96E81A}" destId="{7B7E47A1-1C77-4B16-BA56-823DE5B47D6E}" srcOrd="0" destOrd="0" presId="urn:microsoft.com/office/officeart/2005/8/layout/process3"/>
    <dgm:cxn modelId="{35281968-0C7E-4F71-972B-4C578F06F36A}" type="presParOf" srcId="{A5BFBC44-4CA5-40AD-B2E7-EBA78772DA40}" destId="{6E5D33F8-DF29-4C35-A297-D74FD40651C0}" srcOrd="4" destOrd="0" presId="urn:microsoft.com/office/officeart/2005/8/layout/process3"/>
    <dgm:cxn modelId="{54DF3D50-974B-4082-B5B3-E2C410E99E3F}" type="presParOf" srcId="{6E5D33F8-DF29-4C35-A297-D74FD40651C0}" destId="{514C6C94-83DC-4C76-BBEE-CEFAA73B6040}" srcOrd="0" destOrd="0" presId="urn:microsoft.com/office/officeart/2005/8/layout/process3"/>
    <dgm:cxn modelId="{16C76F90-6D5F-4AC2-8A66-09A9F525BC6A}" type="presParOf" srcId="{6E5D33F8-DF29-4C35-A297-D74FD40651C0}" destId="{7CF173D9-FBA6-4F50-A95C-F84E79CD0EDC}" srcOrd="1" destOrd="0" presId="urn:microsoft.com/office/officeart/2005/8/layout/process3"/>
    <dgm:cxn modelId="{579F38FE-8D5D-4042-984E-8761662F8AB9}" type="presParOf" srcId="{6E5D33F8-DF29-4C35-A297-D74FD40651C0}" destId="{35857FD8-5C5C-4672-8005-244FD3C8E953}" srcOrd="2" destOrd="0" presId="urn:microsoft.com/office/officeart/2005/8/layout/process3"/>
    <dgm:cxn modelId="{0A45D76B-3877-4934-B795-EB4BC0B60863}" type="presParOf" srcId="{A5BFBC44-4CA5-40AD-B2E7-EBA78772DA40}" destId="{6E40CA5E-573B-4B4F-BA96-2EC2CF354BBE}" srcOrd="5" destOrd="0" presId="urn:microsoft.com/office/officeart/2005/8/layout/process3"/>
    <dgm:cxn modelId="{C1D18C55-B410-4382-9D63-AEB77390ACC1}" type="presParOf" srcId="{6E40CA5E-573B-4B4F-BA96-2EC2CF354BBE}" destId="{68E51CEC-09C8-4903-87EA-7E9D7983F52B}" srcOrd="0" destOrd="0" presId="urn:microsoft.com/office/officeart/2005/8/layout/process3"/>
    <dgm:cxn modelId="{D2723ADD-93CB-4A72-BF6D-3EC9164CE35D}" type="presParOf" srcId="{A5BFBC44-4CA5-40AD-B2E7-EBA78772DA40}" destId="{B0A7A89C-E54D-4A06-B790-3F2D1E42498C}" srcOrd="6" destOrd="0" presId="urn:microsoft.com/office/officeart/2005/8/layout/process3"/>
    <dgm:cxn modelId="{9A0AFC9D-A10D-416F-8E5E-76A76BC171A2}" type="presParOf" srcId="{B0A7A89C-E54D-4A06-B790-3F2D1E42498C}" destId="{CBAAA72E-AA70-40B7-909E-F90FC49B87E5}" srcOrd="0" destOrd="0" presId="urn:microsoft.com/office/officeart/2005/8/layout/process3"/>
    <dgm:cxn modelId="{1F7A5095-8361-446A-A4C1-10213F071236}" type="presParOf" srcId="{B0A7A89C-E54D-4A06-B790-3F2D1E42498C}" destId="{E951FFEC-2032-40E5-AE68-FFF334DA2CE8}" srcOrd="1" destOrd="0" presId="urn:microsoft.com/office/officeart/2005/8/layout/process3"/>
    <dgm:cxn modelId="{D0374236-B1B2-4DEE-AB1B-216341A54A77}" type="presParOf" srcId="{B0A7A89C-E54D-4A06-B790-3F2D1E42498C}" destId="{0B16A9F5-D01B-4411-8D7A-82680F6299E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E985B-5217-440B-98DA-4709B40DEDD8}">
      <dsp:nvSpPr>
        <dsp:cNvPr id="0" name=""/>
        <dsp:cNvSpPr/>
      </dsp:nvSpPr>
      <dsp:spPr>
        <a:xfrm>
          <a:off x="1137" y="632546"/>
          <a:ext cx="1429653" cy="833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Creation of calibrator Cell Line Microarray (CMA) </a:t>
          </a:r>
        </a:p>
      </dsp:txBody>
      <dsp:txXfrm>
        <a:off x="1137" y="632546"/>
        <a:ext cx="1429653" cy="555920"/>
      </dsp:txXfrm>
    </dsp:sp>
    <dsp:sp modelId="{753155B9-6C3D-4503-ACFE-38AC3D51CE09}">
      <dsp:nvSpPr>
        <dsp:cNvPr id="0" name=""/>
        <dsp:cNvSpPr/>
      </dsp:nvSpPr>
      <dsp:spPr>
        <a:xfrm>
          <a:off x="293958" y="1188466"/>
          <a:ext cx="1429653" cy="1339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LC-MS/MS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CMA Construction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Unit Transformation into </a:t>
          </a:r>
          <a:r>
            <a:rPr lang="en-US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amol</a:t>
          </a: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/mm</a:t>
          </a:r>
          <a:r>
            <a:rPr lang="en-US" sz="1100" kern="1200" baseline="300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33205" y="1227713"/>
        <a:ext cx="1351159" cy="1261486"/>
      </dsp:txXfrm>
    </dsp:sp>
    <dsp:sp modelId="{C675F5BF-7D23-4727-BB6D-139EB7D4FEFF}">
      <dsp:nvSpPr>
        <dsp:cNvPr id="0" name=""/>
        <dsp:cNvSpPr/>
      </dsp:nvSpPr>
      <dsp:spPr>
        <a:xfrm>
          <a:off x="1647521" y="732535"/>
          <a:ext cx="459468" cy="355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47521" y="803723"/>
        <a:ext cx="352685" cy="213566"/>
      </dsp:txXfrm>
    </dsp:sp>
    <dsp:sp modelId="{B6942477-4281-41D8-98F2-ECB4E4A9422A}">
      <dsp:nvSpPr>
        <dsp:cNvPr id="0" name=""/>
        <dsp:cNvSpPr/>
      </dsp:nvSpPr>
      <dsp:spPr>
        <a:xfrm>
          <a:off x="2297712" y="632546"/>
          <a:ext cx="1429653" cy="833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Antibody Titration and Assay Limit Definition </a:t>
          </a:r>
        </a:p>
      </dsp:txBody>
      <dsp:txXfrm>
        <a:off x="2297712" y="632546"/>
        <a:ext cx="1429653" cy="555920"/>
      </dsp:txXfrm>
    </dsp:sp>
    <dsp:sp modelId="{D1F50B7F-542E-48DC-BE94-3D7037B191FB}">
      <dsp:nvSpPr>
        <dsp:cNvPr id="0" name=""/>
        <dsp:cNvSpPr/>
      </dsp:nvSpPr>
      <dsp:spPr>
        <a:xfrm>
          <a:off x="2590533" y="1188466"/>
          <a:ext cx="1429653" cy="1339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Different Antibody Concentrations Test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Reproducibility Test of Optimal Concentration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LOD/LOQ Determination</a:t>
          </a:r>
        </a:p>
      </dsp:txBody>
      <dsp:txXfrm>
        <a:off x="2629780" y="1227713"/>
        <a:ext cx="1351159" cy="1261486"/>
      </dsp:txXfrm>
    </dsp:sp>
    <dsp:sp modelId="{98D0DF84-2FB7-4152-A224-432AAC96E81A}">
      <dsp:nvSpPr>
        <dsp:cNvPr id="0" name=""/>
        <dsp:cNvSpPr/>
      </dsp:nvSpPr>
      <dsp:spPr>
        <a:xfrm>
          <a:off x="3944096" y="732535"/>
          <a:ext cx="459468" cy="355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4096" y="803723"/>
        <a:ext cx="352685" cy="213566"/>
      </dsp:txXfrm>
    </dsp:sp>
    <dsp:sp modelId="{7CF173D9-FBA6-4F50-A95C-F84E79CD0EDC}">
      <dsp:nvSpPr>
        <dsp:cNvPr id="0" name=""/>
        <dsp:cNvSpPr/>
      </dsp:nvSpPr>
      <dsp:spPr>
        <a:xfrm>
          <a:off x="4594287" y="632546"/>
          <a:ext cx="1429653" cy="833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Validation on WTS and ROI Selection </a:t>
          </a:r>
        </a:p>
      </dsp:txBody>
      <dsp:txXfrm>
        <a:off x="4594287" y="632546"/>
        <a:ext cx="1429653" cy="555920"/>
      </dsp:txXfrm>
    </dsp:sp>
    <dsp:sp modelId="{35857FD8-5C5C-4672-8005-244FD3C8E953}">
      <dsp:nvSpPr>
        <dsp:cNvPr id="0" name=""/>
        <dsp:cNvSpPr/>
      </dsp:nvSpPr>
      <dsp:spPr>
        <a:xfrm>
          <a:off x="4887108" y="1188466"/>
          <a:ext cx="1429653" cy="1339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40 WTS staining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ROIs Annotation &amp; Scanning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Quantitative analysis in QuPath-</a:t>
          </a:r>
          <a:r>
            <a:rPr lang="en-US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Qymia</a:t>
          </a: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Software</a:t>
          </a:r>
          <a:b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26355" y="1227713"/>
        <a:ext cx="1351159" cy="1261486"/>
      </dsp:txXfrm>
    </dsp:sp>
    <dsp:sp modelId="{6E40CA5E-573B-4B4F-BA96-2EC2CF354BBE}">
      <dsp:nvSpPr>
        <dsp:cNvPr id="0" name=""/>
        <dsp:cNvSpPr/>
      </dsp:nvSpPr>
      <dsp:spPr>
        <a:xfrm>
          <a:off x="6240671" y="732535"/>
          <a:ext cx="459468" cy="355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0671" y="803723"/>
        <a:ext cx="352685" cy="213566"/>
      </dsp:txXfrm>
    </dsp:sp>
    <dsp:sp modelId="{E951FFEC-2032-40E5-AE68-FFF334DA2CE8}">
      <dsp:nvSpPr>
        <dsp:cNvPr id="0" name=""/>
        <dsp:cNvSpPr/>
      </dsp:nvSpPr>
      <dsp:spPr>
        <a:xfrm>
          <a:off x="6890862" y="632546"/>
          <a:ext cx="1429653" cy="833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Analytical Validation of Assay</a:t>
          </a:r>
        </a:p>
      </dsp:txBody>
      <dsp:txXfrm>
        <a:off x="6890862" y="632546"/>
        <a:ext cx="1429653" cy="555920"/>
      </dsp:txXfrm>
    </dsp:sp>
    <dsp:sp modelId="{0B16A9F5-D01B-4411-8D7A-82680F6299EC}">
      <dsp:nvSpPr>
        <dsp:cNvPr id="0" name=""/>
        <dsp:cNvSpPr/>
      </dsp:nvSpPr>
      <dsp:spPr>
        <a:xfrm>
          <a:off x="7183683" y="1188466"/>
          <a:ext cx="1429653" cy="1339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Accuracy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Precision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Reference Interval and Reportable Range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Acceptance Criteria of Assay</a:t>
          </a:r>
        </a:p>
      </dsp:txBody>
      <dsp:txXfrm>
        <a:off x="7222930" y="1227713"/>
        <a:ext cx="1351159" cy="1261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EA50D-E80C-4F05-BBB4-041B38F2324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5E991-0D3F-4E72-A15E-35CDF5BE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A2422-E83D-E6AD-337E-6FE153888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93F86-A117-09B4-2BF9-AB7AFEF2E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DE516B-FC0D-3992-06D2-82CA6B773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TMAs to conceptual figures. </a:t>
            </a:r>
          </a:p>
          <a:p>
            <a:r>
              <a:rPr lang="en-US" dirty="0"/>
              <a:t>Make “report” look more like a report. </a:t>
            </a:r>
          </a:p>
          <a:p>
            <a:r>
              <a:rPr lang="en-US" dirty="0"/>
              <a:t>Change lime green to a darker green for calibration curves. </a:t>
            </a:r>
          </a:p>
          <a:p>
            <a:r>
              <a:rPr lang="en-US" dirty="0"/>
              <a:t>Capitalize TROP2. </a:t>
            </a:r>
          </a:p>
          <a:p>
            <a:r>
              <a:rPr lang="en-US" dirty="0"/>
              <a:t>Use fmol instead of </a:t>
            </a:r>
            <a:r>
              <a:rPr lang="en-US" dirty="0" err="1"/>
              <a:t>amol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5357F-687C-CDDF-3AC3-B213386F85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38CEE-575D-4117-A387-74929D1458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44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284E-D57D-AF61-EF6E-DA497DDDB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976A3-E810-137F-1FAF-B5A9417A7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F9B2E-16BE-6B37-1578-0F87B0D8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C5DA3-73F1-59F7-0711-7665ECAF7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DF735-60E5-D456-BE69-836B9052D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B40AD-B32A-A677-3699-D1CCF501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7CA1FC-AC52-B087-F071-4AA043443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B6C50-51C6-82AF-8884-B4F13F38C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47929-C04B-CA8E-EF49-BA7A1C07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1DB34-A390-BA1F-B07E-A1AB948FB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0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E5C3C3-EBA2-D6B0-92F8-4E1199416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74264-D8A9-BFE4-FDAE-43BDEEC54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18003-B2A8-B2F6-59A0-87BC995A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5AB01-9795-C1CF-1FBB-C607F410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C1962-0E95-58AC-46A2-4FBA1BDD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7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7C699-745A-E8EB-6810-3E5EB672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ECA12-E1CE-CA8C-DDD9-0D52313C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AAB4F-7AB8-EC14-299A-85E8B188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2DEB8-7514-9071-5E67-441852D3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C892B-976B-A46E-0878-EA7387E5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2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A49B-C0A3-0144-EBCB-F8EA2778D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CD015-4E5D-6085-DAFC-91CDF7C4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BB83C-34CD-3377-F561-91BF4400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0CD86-DD37-BAA4-BFF7-1EF5B67B6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90708-5D14-95E5-254C-5F63A543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9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8BE6-1A4A-D0F7-5206-27ADADE4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7605F-6693-A9F0-682B-60D725D22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C3B51-80C4-2037-71B8-BCD593A1A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C62C0-B8D1-29A6-9562-97C10597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D35F9-D7B7-5A03-93C3-2A58E42F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6B4DF-596B-D004-44F9-97C49103A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4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F6C7A-C6F9-BAD8-9037-B48D1CB3A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F3065-FE96-FB42-F3CB-79248DD68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263CC-090E-7FD1-770D-2B5D452AA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03A04D-7470-B496-15A3-27E25DCE5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6BBB2-E15B-CC62-6EE2-E6865307C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C0DF55-CE87-A410-618F-86BE4240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833ED0-503E-4B96-BB6A-33819FD8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842C5-8BFE-B239-02ED-FA0F057F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2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CB45-8C5B-8A42-F8F8-C61EE609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D01EC-DEC4-9480-9F1B-2054E7FC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C85D5-4FD2-5AE5-12D4-3ED0F4D5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50426-C8BF-A8AC-27AF-1AA38521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4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0505FE-046E-4507-4CBB-E6ED1DB0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119B7-DF9D-4C35-9676-3755AD27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DC5D4-9747-F50A-1EE0-6D08BABDB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9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026D-7F58-5D8F-D279-5838687B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93A21-F25D-D739-4AA5-73D67F279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E7D44-8503-FC5F-0B80-A112CFE10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F603A-CD74-65EA-D44C-0727C469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84AB3-0593-F73F-6818-F602F53A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E2F7F-80A8-F60E-A3B0-814E3690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5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F942-C4A6-8B71-D4B7-1727EBE1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A94B92-806A-A9EA-E39F-AD62E602AD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53E32-ED13-1155-94DB-7BC257F5E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F9059-4CC6-BA18-249A-24C0860A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1D9CD-76B0-4994-F8DF-F4E1C010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653B9-074A-A136-70F9-C5BE483F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3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0F6EA-F4DD-0063-9303-138588AC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953EA-2947-F097-5565-8348BB664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1218F-2B87-933E-299B-29170A739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CE7A6E-CA93-4225-A0B3-141FB8130B26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5C9C7-D0DE-C4C1-1AA5-7299EB29E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2AA5C-2E0C-33C8-1445-D72B6A1A8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95FFA9-869C-43F3-9D6C-3EFC4B09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tif"/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0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B29B6-3066-D1B7-6D9D-DB96DEEA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2184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Supplemental Figures and Tables</a:t>
            </a:r>
            <a:br>
              <a:rPr lang="en-US" dirty="0"/>
            </a:br>
            <a:r>
              <a:rPr lang="en-US" dirty="0"/>
              <a:t>Chan et al</a:t>
            </a:r>
          </a:p>
        </p:txBody>
      </p:sp>
    </p:spTree>
    <p:extLst>
      <p:ext uri="{BB962C8B-B14F-4D97-AF65-F5344CB8AC3E}">
        <p14:creationId xmlns:p14="http://schemas.microsoft.com/office/powerpoint/2010/main" val="90919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04489D2-D35B-4B81-845C-16074AF2998C}"/>
              </a:ext>
            </a:extLst>
          </p:cNvPr>
          <p:cNvGraphicFramePr/>
          <p:nvPr/>
        </p:nvGraphicFramePr>
        <p:xfrm>
          <a:off x="1505186" y="1075242"/>
          <a:ext cx="8614475" cy="3160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16A2397-D76B-F987-8677-00F1E321B828}"/>
              </a:ext>
            </a:extLst>
          </p:cNvPr>
          <p:cNvSpPr txBox="1"/>
          <p:nvPr/>
        </p:nvSpPr>
        <p:spPr>
          <a:xfrm>
            <a:off x="1340188" y="4397342"/>
            <a:ext cx="9295667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Supplemental Figure 1: Schematic diagram of new laboratory test development process for TROPLEX assay optimization and validation</a:t>
            </a:r>
            <a:endParaRPr lang="en-US" sz="24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8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2FBA-5B4B-0B6C-21D1-A8732F01E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916" y="302065"/>
            <a:ext cx="3487366" cy="49739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Consort Flow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14FD7-CEB4-FAD1-2188-71C761E1C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711" y="935814"/>
            <a:ext cx="4310975" cy="737339"/>
          </a:xfrm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Prospectively collected Breast Cancer Specimens enrolled in Yale New Haven Hospital from 2023 to 2024 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(n=166)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44BDB-76FB-B527-B41F-42D9F26DD933}"/>
              </a:ext>
            </a:extLst>
          </p:cNvPr>
          <p:cNvSpPr txBox="1"/>
          <p:nvPr/>
        </p:nvSpPr>
        <p:spPr>
          <a:xfrm>
            <a:off x="2334639" y="5583732"/>
            <a:ext cx="9429344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Supplemental Figure 2.  Consort flow diagram of TROPLEX prospective study</a:t>
            </a:r>
            <a:endParaRPr lang="en-US" i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D8E9B-8CCE-7B7B-CE31-A425CA4AB638}"/>
              </a:ext>
            </a:extLst>
          </p:cNvPr>
          <p:cNvSpPr txBox="1">
            <a:spLocks/>
          </p:cNvSpPr>
          <p:nvPr/>
        </p:nvSpPr>
        <p:spPr>
          <a:xfrm>
            <a:off x="3010711" y="2228510"/>
            <a:ext cx="4317461" cy="730852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Assessed clinicopathological information including ER, PR status and HER2 IHC scores 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(n=166)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18CA08-E2B8-4BF1-DB99-D08EE5315824}"/>
              </a:ext>
            </a:extLst>
          </p:cNvPr>
          <p:cNvSpPr txBox="1">
            <a:spLocks/>
          </p:cNvSpPr>
          <p:nvPr/>
        </p:nvSpPr>
        <p:spPr>
          <a:xfrm>
            <a:off x="3004225" y="3484656"/>
            <a:ext cx="4317461" cy="50368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Subjected to TROPLEX assay on Leica BOND RX 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(n=166)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7DA0FF-6450-468B-47CC-E51749FA464E}"/>
              </a:ext>
            </a:extLst>
          </p:cNvPr>
          <p:cNvSpPr txBox="1">
            <a:spLocks/>
          </p:cNvSpPr>
          <p:nvPr/>
        </p:nvSpPr>
        <p:spPr>
          <a:xfrm>
            <a:off x="8028560" y="2217899"/>
            <a:ext cx="3929975" cy="741463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Range:            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to 96 (Average Age: 60)</a:t>
            </a:r>
            <a:b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 Status:             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(n=136), Negative (n=23), Unknown (n=1)</a:t>
            </a:r>
            <a:b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 Status:             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(n=115), Negative (n=44), Unknown (n=1)</a:t>
            </a:r>
            <a:b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HER2 IHC scores: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Zero (n=45), 1+ (n=49 ), 2+/FISH- (n=50 ), </a:t>
            </a:r>
            <a:b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2+/FISH+ (n=3 ), 3+ (n= 11), Unknown (n=2)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B3B886-2973-3603-3B2A-44A5EBFB8044}"/>
              </a:ext>
            </a:extLst>
          </p:cNvPr>
          <p:cNvSpPr txBox="1">
            <a:spLocks/>
          </p:cNvSpPr>
          <p:nvPr/>
        </p:nvSpPr>
        <p:spPr>
          <a:xfrm>
            <a:off x="3010711" y="4529113"/>
            <a:ext cx="4317461" cy="687069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Included in QuPath-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Qymia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quantification and final statistical analysis 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(n=160)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09B11F-CBAF-36B3-2803-DCE857DC0C7E}"/>
              </a:ext>
            </a:extLst>
          </p:cNvPr>
          <p:cNvSpPr txBox="1">
            <a:spLocks/>
          </p:cNvSpPr>
          <p:nvPr/>
        </p:nvSpPr>
        <p:spPr>
          <a:xfrm>
            <a:off x="8028560" y="4035887"/>
            <a:ext cx="3929975" cy="440454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Exclusion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(n= 6):</a:t>
            </a:r>
            <a:b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sufficient tumor or tissue fold after staining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0DA013-CDA3-E3FB-529B-B5AB607508C8}"/>
              </a:ext>
            </a:extLst>
          </p:cNvPr>
          <p:cNvCxnSpPr>
            <a:cxnSpLocks/>
          </p:cNvCxnSpPr>
          <p:nvPr/>
        </p:nvCxnSpPr>
        <p:spPr>
          <a:xfrm>
            <a:off x="5026770" y="1718554"/>
            <a:ext cx="6487" cy="4840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913945-5ECD-9A80-84B4-F636A90CFB60}"/>
              </a:ext>
            </a:extLst>
          </p:cNvPr>
          <p:cNvCxnSpPr>
            <a:cxnSpLocks/>
          </p:cNvCxnSpPr>
          <p:nvPr/>
        </p:nvCxnSpPr>
        <p:spPr>
          <a:xfrm>
            <a:off x="5030013" y="2985302"/>
            <a:ext cx="6487" cy="4840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1BA960-C83C-DED5-4C34-9E58402FB29A}"/>
              </a:ext>
            </a:extLst>
          </p:cNvPr>
          <p:cNvCxnSpPr>
            <a:cxnSpLocks/>
          </p:cNvCxnSpPr>
          <p:nvPr/>
        </p:nvCxnSpPr>
        <p:spPr>
          <a:xfrm>
            <a:off x="5033256" y="4003609"/>
            <a:ext cx="6487" cy="4840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A8172C-201F-902C-E44C-50DAEC7BF307}"/>
              </a:ext>
            </a:extLst>
          </p:cNvPr>
          <p:cNvCxnSpPr>
            <a:cxnSpLocks/>
          </p:cNvCxnSpPr>
          <p:nvPr/>
        </p:nvCxnSpPr>
        <p:spPr>
          <a:xfrm>
            <a:off x="7374379" y="2588630"/>
            <a:ext cx="63472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3FBC01-838E-1AD1-332A-4625CF706421}"/>
              </a:ext>
            </a:extLst>
          </p:cNvPr>
          <p:cNvCxnSpPr>
            <a:cxnSpLocks/>
          </p:cNvCxnSpPr>
          <p:nvPr/>
        </p:nvCxnSpPr>
        <p:spPr>
          <a:xfrm>
            <a:off x="5039743" y="4256401"/>
            <a:ext cx="292315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00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F755C6-980C-D258-8ED6-E6FD95265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413" y="1509389"/>
            <a:ext cx="4847989" cy="1768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CAC4C-AE6A-BC8D-06B5-AF214512C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468" y="3277628"/>
            <a:ext cx="4849824" cy="1768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close up of a chart&#10;&#10;AI-generated content may be incorrect.">
            <a:extLst>
              <a:ext uri="{FF2B5EF4-FFF2-40B4-BE49-F238E27FC236}">
                <a16:creationId xmlns:a16="http://schemas.microsoft.com/office/drawing/2014/main" id="{B4B5C5F0-5A84-AA0D-16D9-5CD48127F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4053"/>
            <a:ext cx="7140102" cy="3895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635E6-71A6-EB1F-8F82-7041DB20F58A}"/>
              </a:ext>
            </a:extLst>
          </p:cNvPr>
          <p:cNvSpPr txBox="1"/>
          <p:nvPr/>
        </p:nvSpPr>
        <p:spPr>
          <a:xfrm>
            <a:off x="279886" y="5526273"/>
            <a:ext cx="11794058" cy="703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Supplemental Figure 3.  Representative </a:t>
            </a:r>
            <a:r>
              <a:rPr lang="en-US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images of f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luorescent and chromogenic staining on the index CMA (cell line microarray) </a:t>
            </a:r>
            <a:endParaRPr lang="en-US" sz="1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3CCE74F-A52F-03C3-8E60-A09620AC6300}"/>
              </a:ext>
            </a:extLst>
          </p:cNvPr>
          <p:cNvSpPr txBox="1">
            <a:spLocks/>
          </p:cNvSpPr>
          <p:nvPr/>
        </p:nvSpPr>
        <p:spPr>
          <a:xfrm>
            <a:off x="2915540" y="5072666"/>
            <a:ext cx="1596982" cy="441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CMA625 Array 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109E8-21F9-0673-34C2-32D5CB9CEE21}"/>
              </a:ext>
            </a:extLst>
          </p:cNvPr>
          <p:cNvSpPr txBox="1"/>
          <p:nvPr/>
        </p:nvSpPr>
        <p:spPr>
          <a:xfrm>
            <a:off x="7255339" y="5146520"/>
            <a:ext cx="4847989" cy="2714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Aft>
                <a:spcPts val="800"/>
              </a:spcAft>
              <a:defRPr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1100" dirty="0">
                <a:latin typeface="Times New Roman" panose="02020603050405020304" pitchFamily="18" charset="0"/>
              </a:rPr>
              <a:t>HER2 (upper) &amp; TROP2 (lower) Staining Pattern in Different Standard Cell Lines</a:t>
            </a:r>
          </a:p>
        </p:txBody>
      </p:sp>
    </p:spTree>
    <p:extLst>
      <p:ext uri="{BB962C8B-B14F-4D97-AF65-F5344CB8AC3E}">
        <p14:creationId xmlns:p14="http://schemas.microsoft.com/office/powerpoint/2010/main" val="347991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49207-E799-FFE4-95FD-72E82D17C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8A0E706-C2CE-D7A1-835B-06FFD57D5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627" y="338672"/>
            <a:ext cx="1633372" cy="1679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316D50-D628-BC42-59D4-6B3F8BF9B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30" y="334778"/>
            <a:ext cx="1616856" cy="1682485"/>
          </a:xfrm>
          <a:prstGeom prst="rect">
            <a:avLst/>
          </a:prstGeom>
        </p:spPr>
      </p:pic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A34452F-07D9-ADCB-83C4-A517ACC89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6" y="2722500"/>
            <a:ext cx="3322608" cy="1725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4DD92E-3843-FFC2-70DE-8208EEA601F1}"/>
                  </a:ext>
                </a:extLst>
              </p:cNvPr>
              <p:cNvSpPr txBox="1"/>
              <p:nvPr/>
            </p:nvSpPr>
            <p:spPr>
              <a:xfrm>
                <a:off x="5174983" y="2690123"/>
                <a:ext cx="2545736" cy="395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Convert </a:t>
                </a:r>
                <a:r>
                  <a:rPr lang="en-US" sz="135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Qymia</a:t>
                </a:r>
                <a:r>
                  <a:rPr lang="en-US" sz="135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Score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35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35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𝒂𝒎𝒐𝒍</m:t>
                        </m:r>
                      </m:num>
                      <m:den>
                        <m:r>
                          <a:rPr lang="en-US" sz="135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𝒎𝒎</m:t>
                        </m:r>
                        <m:r>
                          <a:rPr lang="en-US" sz="1350" b="1" i="1" baseline="30000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135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4DD92E-3843-FFC2-70DE-8208EEA60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983" y="2690123"/>
                <a:ext cx="2545736" cy="395621"/>
              </a:xfrm>
              <a:prstGeom prst="rect">
                <a:avLst/>
              </a:prstGeom>
              <a:blipFill>
                <a:blip r:embed="rId6"/>
                <a:stretch>
                  <a:fillRect l="-718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8FC2B7F-2D44-A11C-3F74-B114F44895B2}"/>
              </a:ext>
            </a:extLst>
          </p:cNvPr>
          <p:cNvSpPr txBox="1"/>
          <p:nvPr/>
        </p:nvSpPr>
        <p:spPr>
          <a:xfrm>
            <a:off x="8727683" y="69188"/>
            <a:ext cx="33621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Quantitative Measurements in pathologist-annotated ROIs</a:t>
            </a:r>
            <a:endParaRPr lang="en-US" sz="1350" b="1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3A999-B4FA-1BF5-9548-2344441F7976}"/>
              </a:ext>
            </a:extLst>
          </p:cNvPr>
          <p:cNvSpPr txBox="1"/>
          <p:nvPr/>
        </p:nvSpPr>
        <p:spPr>
          <a:xfrm>
            <a:off x="1038349" y="2485546"/>
            <a:ext cx="22663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line array standard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473B5F-5567-E810-E721-A4AAE5691D7E}"/>
              </a:ext>
            </a:extLst>
          </p:cNvPr>
          <p:cNvSpPr txBox="1"/>
          <p:nvPr/>
        </p:nvSpPr>
        <p:spPr>
          <a:xfrm>
            <a:off x="708218" y="4501324"/>
            <a:ext cx="289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HER2 &amp; TROP2 Quantification: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LC-MS/MS (protein per cell)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BC76956-794F-617C-15E7-01958D29652B}"/>
              </a:ext>
            </a:extLst>
          </p:cNvPr>
          <p:cNvSpPr txBox="1"/>
          <p:nvPr/>
        </p:nvSpPr>
        <p:spPr>
          <a:xfrm>
            <a:off x="1008535" y="5277"/>
            <a:ext cx="26510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Immunofluorescence Assay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07086BD-CD55-2905-42B9-B5F3CAA3BEFD}"/>
                  </a:ext>
                </a:extLst>
              </p:cNvPr>
              <p:cNvSpPr txBox="1"/>
              <p:nvPr/>
            </p:nvSpPr>
            <p:spPr>
              <a:xfrm>
                <a:off x="4778114" y="2109797"/>
                <a:ext cx="3339472" cy="4691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𝑄𝑦𝑚𝑖𝑎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𝑆𝑐𝑜𝑟𝑒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𝐼𝑛𝑡𝑒𝑛𝑠𝑖𝑡𝑦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𝐶𝑜𝑚𝑝𝑎𝑟𝑡𝑚𝑒𝑛𝑡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𝐴𝑟𝑒𝑎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07086BD-CD55-2905-42B9-B5F3CAA3B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114" y="2109797"/>
                <a:ext cx="3339472" cy="469167"/>
              </a:xfrm>
              <a:prstGeom prst="rect">
                <a:avLst/>
              </a:prstGeom>
              <a:blipFill>
                <a:blip r:embed="rId7"/>
                <a:stretch>
                  <a:fillRect b="-38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FEE08BE-D12B-8352-23FB-B932EAC50A6D}"/>
              </a:ext>
            </a:extLst>
          </p:cNvPr>
          <p:cNvGrpSpPr/>
          <p:nvPr/>
        </p:nvGrpSpPr>
        <p:grpSpPr>
          <a:xfrm>
            <a:off x="708217" y="4995177"/>
            <a:ext cx="2917517" cy="1198587"/>
            <a:chOff x="1768142" y="6307621"/>
            <a:chExt cx="3890022" cy="15981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61C474-516D-11FD-D2D2-80DE3A4EBA4A}"/>
                </a:ext>
              </a:extLst>
            </p:cNvPr>
            <p:cNvGrpSpPr/>
            <p:nvPr/>
          </p:nvGrpSpPr>
          <p:grpSpPr>
            <a:xfrm>
              <a:off x="1768142" y="6307621"/>
              <a:ext cx="3890022" cy="1403710"/>
              <a:chOff x="1807619" y="6307621"/>
              <a:chExt cx="3890022" cy="1403710"/>
            </a:xfrm>
          </p:grpSpPr>
          <p:pic>
            <p:nvPicPr>
              <p:cNvPr id="9" name="Picture 4" descr="Mass Spectrometry Instruments - Creative Proteomics">
                <a:extLst>
                  <a:ext uri="{FF2B5EF4-FFF2-40B4-BE49-F238E27FC236}">
                    <a16:creationId xmlns:a16="http://schemas.microsoft.com/office/drawing/2014/main" id="{584E0B58-E3DD-2DEB-5A25-4DC286028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485" b="9925"/>
              <a:stretch/>
            </p:blipFill>
            <p:spPr bwMode="auto">
              <a:xfrm>
                <a:off x="1807619" y="6319886"/>
                <a:ext cx="1269307" cy="9880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9708374-B517-FE4F-77CA-249BCFF2C87F}"/>
                  </a:ext>
                </a:extLst>
              </p:cNvPr>
              <p:cNvGrpSpPr/>
              <p:nvPr/>
            </p:nvGrpSpPr>
            <p:grpSpPr>
              <a:xfrm>
                <a:off x="3602897" y="6307621"/>
                <a:ext cx="2094744" cy="1403710"/>
                <a:chOff x="1626648" y="15003514"/>
                <a:chExt cx="2509716" cy="1681786"/>
              </a:xfrm>
            </p:grpSpPr>
            <p:pic>
              <p:nvPicPr>
                <p:cNvPr id="52" name="Picture 51" descr="A red and black speckled circle&#10;&#10;Description automatically generated">
                  <a:extLst>
                    <a:ext uri="{FF2B5EF4-FFF2-40B4-BE49-F238E27FC236}">
                      <a16:creationId xmlns:a16="http://schemas.microsoft.com/office/drawing/2014/main" id="{72BC44A7-E70A-769F-8698-31EC948FBE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395" t="16640" r="32778" b="17182"/>
                <a:stretch/>
              </p:blipFill>
              <p:spPr>
                <a:xfrm>
                  <a:off x="1626648" y="15003514"/>
                  <a:ext cx="1326060" cy="1336588"/>
                </a:xfrm>
                <a:prstGeom prst="rect">
                  <a:avLst/>
                </a:prstGeom>
              </p:spPr>
            </p:pic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0E694C76-0834-5D04-25B8-927FE9BBEC54}"/>
                    </a:ext>
                  </a:extLst>
                </p:cNvPr>
                <p:cNvSpPr txBox="1"/>
                <p:nvPr/>
              </p:nvSpPr>
              <p:spPr>
                <a:xfrm>
                  <a:off x="2767020" y="16150412"/>
                  <a:ext cx="1369344" cy="534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788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Cell Segmentation</a:t>
                  </a:r>
                  <a:endParaRPr lang="en-US" sz="788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528E1E1-5D9C-25BB-9162-83D824EDF7C1}"/>
                    </a:ext>
                  </a:extLst>
                </p:cNvPr>
                <p:cNvSpPr/>
                <p:nvPr/>
              </p:nvSpPr>
              <p:spPr>
                <a:xfrm>
                  <a:off x="2157888" y="15463837"/>
                  <a:ext cx="159545" cy="15954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9FFE059-3470-580D-8363-9D832C3217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17433" y="15162780"/>
                  <a:ext cx="635275" cy="301057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2F25DB92-8A97-F882-35D2-6CC5355D9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17433" y="15623382"/>
                  <a:ext cx="635275" cy="5107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D81E3EF3-1F26-DCA3-E5FC-D885C10E03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60930" y="15170910"/>
                  <a:ext cx="958152" cy="955309"/>
                </a:xfrm>
                <a:prstGeom prst="rect">
                  <a:avLst/>
                </a:prstGeom>
                <a:ln w="127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4BD72A97-AAC8-78F6-2794-21339461F8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85727" y="6806775"/>
                <a:ext cx="453850" cy="0"/>
              </a:xfrm>
              <a:prstGeom prst="straightConnector1">
                <a:avLst/>
              </a:prstGeom>
              <a:ln w="57150" cap="flat">
                <a:solidFill>
                  <a:schemeClr val="bg2">
                    <a:lumMod val="10000"/>
                  </a:schemeClr>
                </a:solidFill>
                <a:headEnd w="sm" len="lg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D1D8B2C-AE56-792F-C23B-DE6F5210F81B}"/>
                    </a:ext>
                  </a:extLst>
                </p:cNvPr>
                <p:cNvSpPr txBox="1"/>
                <p:nvPr/>
              </p:nvSpPr>
              <p:spPr>
                <a:xfrm>
                  <a:off x="2631045" y="7423211"/>
                  <a:ext cx="1338782" cy="48252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𝒂𝒎𝒐𝒍</m:t>
                          </m:r>
                        </m:num>
                        <m:den>
                          <m:r>
                            <a:rPr lang="en-US" sz="1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𝒄𝒆𝒍𝒍</m:t>
                          </m:r>
                        </m:den>
                      </m:f>
                    </m:oMath>
                  </a14:m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to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𝒂𝒎𝒐𝒍</m:t>
                          </m:r>
                        </m:num>
                        <m:den>
                          <m:r>
                            <a:rPr lang="en-US" sz="12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𝒎𝒎</m:t>
                          </m:r>
                          <m:r>
                            <a:rPr lang="en-US" sz="1200" b="1" i="1" baseline="300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en-US" sz="12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D1D8B2C-AE56-792F-C23B-DE6F5210F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045" y="7423211"/>
                  <a:ext cx="1338782" cy="4825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08DA1631-EC22-DCF5-B1AA-9DC12D7F7252}"/>
              </a:ext>
            </a:extLst>
          </p:cNvPr>
          <p:cNvSpPr txBox="1"/>
          <p:nvPr/>
        </p:nvSpPr>
        <p:spPr>
          <a:xfrm>
            <a:off x="558826" y="6356730"/>
            <a:ext cx="11531020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lnSpc>
                <a:spcPct val="115000"/>
              </a:lnSpc>
              <a:spcAft>
                <a:spcPts val="800"/>
              </a:spcAft>
              <a:defRPr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</a:rPr>
              <a:t>Supplemental Figure 4. Overview of Quantitative High-sensitivity HER2 &amp; TROP2 Multiplex Immunofluorescence assay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29D3D0-825F-68AE-6435-F9D253DE87BE}"/>
              </a:ext>
            </a:extLst>
          </p:cNvPr>
          <p:cNvSpPr/>
          <p:nvPr/>
        </p:nvSpPr>
        <p:spPr>
          <a:xfrm>
            <a:off x="708216" y="4501324"/>
            <a:ext cx="2890437" cy="169960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3F10AA-ACB0-D737-C437-C5D090711A24}"/>
              </a:ext>
            </a:extLst>
          </p:cNvPr>
          <p:cNvCxnSpPr>
            <a:cxnSpLocks/>
          </p:cNvCxnSpPr>
          <p:nvPr/>
        </p:nvCxnSpPr>
        <p:spPr>
          <a:xfrm>
            <a:off x="3805554" y="2878507"/>
            <a:ext cx="89154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8DFA598-2160-60DE-36AB-69C8A1EBDF72}"/>
              </a:ext>
            </a:extLst>
          </p:cNvPr>
          <p:cNvCxnSpPr/>
          <p:nvPr/>
        </p:nvCxnSpPr>
        <p:spPr>
          <a:xfrm>
            <a:off x="8104387" y="2890019"/>
            <a:ext cx="89154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249052-7F11-4E14-8726-82B71C1D6186}"/>
              </a:ext>
            </a:extLst>
          </p:cNvPr>
          <p:cNvSpPr txBox="1"/>
          <p:nvPr/>
        </p:nvSpPr>
        <p:spPr>
          <a:xfrm>
            <a:off x="4926600" y="11140"/>
            <a:ext cx="30646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Compartmentalization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F3E765-B574-91AF-28A3-B8CEC47A9F65}"/>
              </a:ext>
            </a:extLst>
          </p:cNvPr>
          <p:cNvSpPr txBox="1"/>
          <p:nvPr/>
        </p:nvSpPr>
        <p:spPr>
          <a:xfrm>
            <a:off x="1038349" y="2171728"/>
            <a:ext cx="22663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83C7EE-CCB7-CB99-343A-B8FCA57F48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6" y="378203"/>
            <a:ext cx="2777490" cy="18516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C12ED5-2877-47A3-DC12-C1EE75B48F2C}"/>
              </a:ext>
            </a:extLst>
          </p:cNvPr>
          <p:cNvGrpSpPr/>
          <p:nvPr/>
        </p:nvGrpSpPr>
        <p:grpSpPr>
          <a:xfrm>
            <a:off x="9126601" y="896419"/>
            <a:ext cx="2587632" cy="3983027"/>
            <a:chOff x="12162674" y="1125786"/>
            <a:chExt cx="3450176" cy="531070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667A08D-42EB-D23C-0CF5-6A568C07DE8D}"/>
                </a:ext>
              </a:extLst>
            </p:cNvPr>
            <p:cNvGrpSpPr/>
            <p:nvPr/>
          </p:nvGrpSpPr>
          <p:grpSpPr>
            <a:xfrm>
              <a:off x="12162674" y="1125786"/>
              <a:ext cx="3450176" cy="5310703"/>
              <a:chOff x="12254114" y="1071737"/>
              <a:chExt cx="3450176" cy="5310703"/>
            </a:xfrm>
          </p:grpSpPr>
          <p:pic>
            <p:nvPicPr>
              <p:cNvPr id="26" name="Picture 25" descr="A close-up of a cell&#10;&#10;Description automatically generated">
                <a:extLst>
                  <a:ext uri="{FF2B5EF4-FFF2-40B4-BE49-F238E27FC236}">
                    <a16:creationId xmlns:a16="http://schemas.microsoft.com/office/drawing/2014/main" id="{9C575707-092D-45A9-884B-249927DC96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368" t="4202" b="7462"/>
              <a:stretch/>
            </p:blipFill>
            <p:spPr>
              <a:xfrm>
                <a:off x="12305994" y="4755592"/>
                <a:ext cx="3342097" cy="155419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CD2B7F-4B11-7B58-44AC-D6CEDA239F73}"/>
                  </a:ext>
                </a:extLst>
              </p:cNvPr>
              <p:cNvSpPr/>
              <p:nvPr/>
            </p:nvSpPr>
            <p:spPr>
              <a:xfrm>
                <a:off x="12254114" y="1071737"/>
                <a:ext cx="3450176" cy="5310703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AB9950-910F-D532-84F0-B6C27FD93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7868"/>
            <a:stretch/>
          </p:blipFill>
          <p:spPr>
            <a:xfrm rot="16200000">
              <a:off x="12420608" y="1286152"/>
              <a:ext cx="2941697" cy="289011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2F1B09-9879-D2FC-CD7F-725AE88EAF53}"/>
              </a:ext>
            </a:extLst>
          </p:cNvPr>
          <p:cNvGrpSpPr/>
          <p:nvPr/>
        </p:nvGrpSpPr>
        <p:grpSpPr>
          <a:xfrm>
            <a:off x="4872409" y="1769235"/>
            <a:ext cx="3266608" cy="246818"/>
            <a:chOff x="6500500" y="3159543"/>
            <a:chExt cx="4165676" cy="35275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30A55B-D38C-C603-0A0A-62706F8E71F7}"/>
                </a:ext>
              </a:extLst>
            </p:cNvPr>
            <p:cNvSpPr txBox="1"/>
            <p:nvPr/>
          </p:nvSpPr>
          <p:spPr>
            <a:xfrm>
              <a:off x="6500500" y="3159543"/>
              <a:ext cx="2061863" cy="35190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9D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Tumor (CK+)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E13B8D-AB06-22F5-569C-4D3438668E37}"/>
                </a:ext>
              </a:extLst>
            </p:cNvPr>
            <p:cNvSpPr txBox="1"/>
            <p:nvPr/>
          </p:nvSpPr>
          <p:spPr>
            <a:xfrm>
              <a:off x="8604313" y="3171393"/>
              <a:ext cx="2061863" cy="34090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9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HER2-</a:t>
              </a:r>
              <a:r>
                <a:rPr lang="en-US" sz="95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TROP2 in </a:t>
              </a:r>
              <a:r>
                <a:rPr lang="en-US" sz="950" b="1" dirty="0">
                  <a:solidFill>
                    <a:srgbClr val="009D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CK Mask </a:t>
              </a:r>
            </a:p>
          </p:txBody>
        </p:sp>
      </p:grpSp>
      <p:sp>
        <p:nvSpPr>
          <p:cNvPr id="80" name="Arrow: Curved Right 79">
            <a:extLst>
              <a:ext uri="{FF2B5EF4-FFF2-40B4-BE49-F238E27FC236}">
                <a16:creationId xmlns:a16="http://schemas.microsoft.com/office/drawing/2014/main" id="{E377990F-2CED-6B5E-C2D9-CB442CFE250E}"/>
              </a:ext>
            </a:extLst>
          </p:cNvPr>
          <p:cNvSpPr/>
          <p:nvPr/>
        </p:nvSpPr>
        <p:spPr>
          <a:xfrm flipV="1">
            <a:off x="169598" y="3918522"/>
            <a:ext cx="425691" cy="877529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4A33176-B0E0-AB60-2C81-649C4FA847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7094" y="3392226"/>
            <a:ext cx="3853063" cy="2078447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D9912394-F250-78FF-38CB-21BA249E667A}"/>
              </a:ext>
            </a:extLst>
          </p:cNvPr>
          <p:cNvSpPr/>
          <p:nvPr/>
        </p:nvSpPr>
        <p:spPr>
          <a:xfrm rot="5400000">
            <a:off x="3224575" y="447234"/>
            <a:ext cx="363007" cy="6116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EC5CF13-1F2E-704D-5E51-54A4037FB0EE}"/>
              </a:ext>
            </a:extLst>
          </p:cNvPr>
          <p:cNvSpPr/>
          <p:nvPr/>
        </p:nvSpPr>
        <p:spPr>
          <a:xfrm rot="5400000">
            <a:off x="2971392" y="611667"/>
            <a:ext cx="172477" cy="237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A55B008-FDDF-2A73-2D20-73838DD96CA8}"/>
              </a:ext>
            </a:extLst>
          </p:cNvPr>
          <p:cNvSpPr/>
          <p:nvPr/>
        </p:nvSpPr>
        <p:spPr>
          <a:xfrm rot="5400000">
            <a:off x="3107438" y="989974"/>
            <a:ext cx="229290" cy="3050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7BBF855-4ABD-3EF2-68A5-32DB28058800}"/>
              </a:ext>
            </a:extLst>
          </p:cNvPr>
          <p:cNvSpPr txBox="1"/>
          <p:nvPr/>
        </p:nvSpPr>
        <p:spPr>
          <a:xfrm>
            <a:off x="3038285" y="780205"/>
            <a:ext cx="417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3BC5C0B-CB80-1C03-7D4A-0D6E4FA57C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32332" y="902125"/>
            <a:ext cx="2581901" cy="27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88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91CAFE-0A94-F49A-722C-9DF8C90F42F6}"/>
              </a:ext>
            </a:extLst>
          </p:cNvPr>
          <p:cNvSpPr txBox="1"/>
          <p:nvPr/>
        </p:nvSpPr>
        <p:spPr>
          <a:xfrm>
            <a:off x="799795" y="5278642"/>
            <a:ext cx="10345974" cy="66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Supplemental Figure 5: A regression showing levels of HER2 in amol/mm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in the HS-HER2 single-plex assay 	                       compared to HER2 measured in the Troplex assay</a:t>
            </a:r>
            <a:endParaRPr lang="en-US" sz="24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4D71C9-1447-2E87-9151-25B38135EBA7}"/>
              </a:ext>
            </a:extLst>
          </p:cNvPr>
          <p:cNvGraphicFramePr>
            <a:graphicFrameLocks/>
          </p:cNvGraphicFramePr>
          <p:nvPr/>
        </p:nvGraphicFramePr>
        <p:xfrm>
          <a:off x="2347609" y="706876"/>
          <a:ext cx="7068765" cy="4416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53C109-58F7-81DC-E0BF-77028483EE9C}"/>
              </a:ext>
            </a:extLst>
          </p:cNvPr>
          <p:cNvSpPr txBox="1"/>
          <p:nvPr/>
        </p:nvSpPr>
        <p:spPr>
          <a:xfrm>
            <a:off x="11072411" y="32844"/>
            <a:ext cx="989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Revised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396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98540-E173-7361-4883-AE7595C54430}"/>
              </a:ext>
            </a:extLst>
          </p:cNvPr>
          <p:cNvSpPr txBox="1"/>
          <p:nvPr/>
        </p:nvSpPr>
        <p:spPr>
          <a:xfrm>
            <a:off x="624626" y="5411524"/>
            <a:ext cx="11082270" cy="39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Supplemental Table 1. </a:t>
            </a:r>
            <a:r>
              <a:rPr lang="en-US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HER2 &amp; TROP2 measurements of each cell line</a:t>
            </a:r>
            <a:endParaRPr lang="en-US" sz="16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A1A5950-2D34-3B73-51C9-790D4B74A0BF}"/>
              </a:ext>
            </a:extLst>
          </p:cNvPr>
          <p:cNvGraphicFramePr>
            <a:graphicFrameLocks noGrp="1"/>
          </p:cNvGraphicFramePr>
          <p:nvPr/>
        </p:nvGraphicFramePr>
        <p:xfrm>
          <a:off x="3236822" y="1464354"/>
          <a:ext cx="3278275" cy="3512462"/>
        </p:xfrm>
        <a:graphic>
          <a:graphicData uri="http://schemas.openxmlformats.org/drawingml/2006/table">
            <a:tbl>
              <a:tblPr/>
              <a:tblGrid>
                <a:gridCol w="987007">
                  <a:extLst>
                    <a:ext uri="{9D8B030D-6E8A-4147-A177-3AD203B41FA5}">
                      <a16:colId xmlns:a16="http://schemas.microsoft.com/office/drawing/2014/main" val="2103516516"/>
                    </a:ext>
                  </a:extLst>
                </a:gridCol>
                <a:gridCol w="1175010">
                  <a:extLst>
                    <a:ext uri="{9D8B030D-6E8A-4147-A177-3AD203B41FA5}">
                      <a16:colId xmlns:a16="http://schemas.microsoft.com/office/drawing/2014/main" val="1128836142"/>
                    </a:ext>
                  </a:extLst>
                </a:gridCol>
                <a:gridCol w="1116258">
                  <a:extLst>
                    <a:ext uri="{9D8B030D-6E8A-4147-A177-3AD203B41FA5}">
                      <a16:colId xmlns:a16="http://schemas.microsoft.com/office/drawing/2014/main" val="1020778525"/>
                    </a:ext>
                  </a:extLst>
                </a:gridCol>
              </a:tblGrid>
              <a:tr h="76439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 Lines</a:t>
                      </a:r>
                    </a:p>
                    <a:p>
                      <a:pPr algn="ctr" rtl="0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HER2 protein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amol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/mm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 rtl="0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TROP2 protein (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amol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/mm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F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546329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Jurkat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749684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462753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VCaP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026307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DLD-1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599146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BT-483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2660.5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5546.3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641961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T47D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8296.5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759875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ZR-75-1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3346.9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10285.8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437369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BT-20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23505.1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2786040"/>
                  </a:ext>
                </a:extLst>
              </a:tr>
              <a:tr h="30534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A431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36557.9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1019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3D4AFCF-2A6B-36B1-5052-43B8B6D90662}"/>
              </a:ext>
            </a:extLst>
          </p:cNvPr>
          <p:cNvSpPr txBox="1">
            <a:spLocks/>
          </p:cNvSpPr>
          <p:nvPr/>
        </p:nvSpPr>
        <p:spPr>
          <a:xfrm>
            <a:off x="3170456" y="983998"/>
            <a:ext cx="3381564" cy="441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Spec Data of Selected Cell Lines</a:t>
            </a:r>
          </a:p>
        </p:txBody>
      </p:sp>
    </p:spTree>
    <p:extLst>
      <p:ext uri="{BB962C8B-B14F-4D97-AF65-F5344CB8AC3E}">
        <p14:creationId xmlns:p14="http://schemas.microsoft.com/office/powerpoint/2010/main" val="2160088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Microsoft Office PowerPoint</Application>
  <PresentationFormat>Widescreen</PresentationFormat>
  <Paragraphs>88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Cambria Math</vt:lpstr>
      <vt:lpstr>Times New Roman</vt:lpstr>
      <vt:lpstr>Office Theme</vt:lpstr>
      <vt:lpstr>Supplemental Figures and Tables Chan et al</vt:lpstr>
      <vt:lpstr>PowerPoint Presentation</vt:lpstr>
      <vt:lpstr>Consort Flow Diagram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Rimm, David</dc:creator>
  <cp:lastModifiedBy>Rimm, David</cp:lastModifiedBy>
  <cp:revision>1</cp:revision>
  <dcterms:created xsi:type="dcterms:W3CDTF">2025-10-05T12:59:30Z</dcterms:created>
  <dcterms:modified xsi:type="dcterms:W3CDTF">2025-10-05T13:00:16Z</dcterms:modified>
</cp:coreProperties>
</file>