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9" d="100"/>
          <a:sy n="79" d="100"/>
        </p:scale>
        <p:origin x="136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89FDC52-EBA6-4D50-A03F-B4A364C23DFC}" type="datetimeFigureOut">
              <a:rPr lang="es-ES" smtClean="0"/>
              <a:t>28/09/2025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216365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89FDC52-EBA6-4D50-A03F-B4A364C23DFC}" type="datetimeFigureOut">
              <a:rPr lang="es-ES" smtClean="0"/>
              <a:t>28/09/2025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3184946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89FDC52-EBA6-4D50-A03F-B4A364C23DFC}" type="datetimeFigureOut">
              <a:rPr lang="es-ES" smtClean="0"/>
              <a:t>28/09/2025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251893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89FDC52-EBA6-4D50-A03F-B4A364C23DFC}" type="datetimeFigureOut">
              <a:rPr lang="es-ES" smtClean="0"/>
              <a:t>28/09/2025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1778020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89FDC52-EBA6-4D50-A03F-B4A364C23DFC}" type="datetimeFigureOut">
              <a:rPr lang="es-ES" smtClean="0"/>
              <a:t>28/09/2025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357392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89FDC52-EBA6-4D50-A03F-B4A364C23DFC}" type="datetimeFigureOut">
              <a:rPr lang="es-ES" smtClean="0"/>
              <a:t>28/09/2025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3015927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2329" y="2505075"/>
            <a:ext cx="4190702"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14913" y="2505075"/>
            <a:ext cx="4211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89FDC52-EBA6-4D50-A03F-B4A364C23DFC}" type="datetimeFigureOut">
              <a:rPr lang="es-ES" smtClean="0"/>
              <a:t>28/09/2025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4037522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89FDC52-EBA6-4D50-A03F-B4A364C23DFC}" type="datetimeFigureOut">
              <a:rPr lang="es-ES" smtClean="0"/>
              <a:t>28/09/2025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98799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9FDC52-EBA6-4D50-A03F-B4A364C23DFC}" type="datetimeFigureOut">
              <a:rPr lang="es-ES" smtClean="0"/>
              <a:t>28/09/2025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284431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89FDC52-EBA6-4D50-A03F-B4A364C23DFC}" type="datetimeFigureOut">
              <a:rPr lang="es-ES" smtClean="0"/>
              <a:t>28/09/2025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157521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89FDC52-EBA6-4D50-A03F-B4A364C23DFC}" type="datetimeFigureOut">
              <a:rPr lang="es-ES" smtClean="0"/>
              <a:t>28/09/2025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49D882A-5613-4CD5-B842-66F7C5C4C716}" type="slidenum">
              <a:rPr lang="es-ES" smtClean="0"/>
              <a:t>‹Nº›</a:t>
            </a:fld>
            <a:endParaRPr lang="es-ES"/>
          </a:p>
        </p:txBody>
      </p:sp>
    </p:spTree>
    <p:extLst>
      <p:ext uri="{BB962C8B-B14F-4D97-AF65-F5344CB8AC3E}">
        <p14:creationId xmlns:p14="http://schemas.microsoft.com/office/powerpoint/2010/main" val="206771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9FDC52-EBA6-4D50-A03F-B4A364C23DFC}" type="datetimeFigureOut">
              <a:rPr lang="es-ES" smtClean="0"/>
              <a:t>28/09/2025</a:t>
            </a:fld>
            <a:endParaRPr lang="es-E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9D882A-5613-4CD5-B842-66F7C5C4C716}" type="slidenum">
              <a:rPr lang="es-ES" smtClean="0"/>
              <a:t>‹Nº›</a:t>
            </a:fld>
            <a:endParaRPr lang="es-ES"/>
          </a:p>
        </p:txBody>
      </p:sp>
    </p:spTree>
    <p:extLst>
      <p:ext uri="{BB962C8B-B14F-4D97-AF65-F5344CB8AC3E}">
        <p14:creationId xmlns:p14="http://schemas.microsoft.com/office/powerpoint/2010/main" val="1106501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9137F4C9-F288-AA55-F8BE-43C51AD45531}"/>
              </a:ext>
            </a:extLst>
          </p:cNvPr>
          <p:cNvGraphicFramePr>
            <a:graphicFrameLocks noGrp="1"/>
          </p:cNvGraphicFramePr>
          <p:nvPr>
            <p:extLst>
              <p:ext uri="{D42A27DB-BD31-4B8C-83A1-F6EECF244321}">
                <p14:modId xmlns:p14="http://schemas.microsoft.com/office/powerpoint/2010/main" val="53095698"/>
              </p:ext>
            </p:extLst>
          </p:nvPr>
        </p:nvGraphicFramePr>
        <p:xfrm>
          <a:off x="192681" y="0"/>
          <a:ext cx="9398795" cy="5924948"/>
        </p:xfrm>
        <a:graphic>
          <a:graphicData uri="http://schemas.openxmlformats.org/drawingml/2006/table">
            <a:tbl>
              <a:tblPr>
                <a:tableStyleId>{5C22544A-7EE6-4342-B048-85BDC9FD1C3A}</a:tableStyleId>
              </a:tblPr>
              <a:tblGrid>
                <a:gridCol w="594990">
                  <a:extLst>
                    <a:ext uri="{9D8B030D-6E8A-4147-A177-3AD203B41FA5}">
                      <a16:colId xmlns:a16="http://schemas.microsoft.com/office/drawing/2014/main" val="3678243582"/>
                    </a:ext>
                  </a:extLst>
                </a:gridCol>
                <a:gridCol w="594990">
                  <a:extLst>
                    <a:ext uri="{9D8B030D-6E8A-4147-A177-3AD203B41FA5}">
                      <a16:colId xmlns:a16="http://schemas.microsoft.com/office/drawing/2014/main" val="4178795384"/>
                    </a:ext>
                  </a:extLst>
                </a:gridCol>
                <a:gridCol w="594990">
                  <a:extLst>
                    <a:ext uri="{9D8B030D-6E8A-4147-A177-3AD203B41FA5}">
                      <a16:colId xmlns:a16="http://schemas.microsoft.com/office/drawing/2014/main" val="197008572"/>
                    </a:ext>
                  </a:extLst>
                </a:gridCol>
                <a:gridCol w="930873">
                  <a:extLst>
                    <a:ext uri="{9D8B030D-6E8A-4147-A177-3AD203B41FA5}">
                      <a16:colId xmlns:a16="http://schemas.microsoft.com/office/drawing/2014/main" val="2583356884"/>
                    </a:ext>
                  </a:extLst>
                </a:gridCol>
                <a:gridCol w="748537">
                  <a:extLst>
                    <a:ext uri="{9D8B030D-6E8A-4147-A177-3AD203B41FA5}">
                      <a16:colId xmlns:a16="http://schemas.microsoft.com/office/drawing/2014/main" val="583228727"/>
                    </a:ext>
                  </a:extLst>
                </a:gridCol>
                <a:gridCol w="594990">
                  <a:extLst>
                    <a:ext uri="{9D8B030D-6E8A-4147-A177-3AD203B41FA5}">
                      <a16:colId xmlns:a16="http://schemas.microsoft.com/office/drawing/2014/main" val="3535660016"/>
                    </a:ext>
                  </a:extLst>
                </a:gridCol>
                <a:gridCol w="594990">
                  <a:extLst>
                    <a:ext uri="{9D8B030D-6E8A-4147-A177-3AD203B41FA5}">
                      <a16:colId xmlns:a16="http://schemas.microsoft.com/office/drawing/2014/main" val="2514719312"/>
                    </a:ext>
                  </a:extLst>
                </a:gridCol>
                <a:gridCol w="594990">
                  <a:extLst>
                    <a:ext uri="{9D8B030D-6E8A-4147-A177-3AD203B41FA5}">
                      <a16:colId xmlns:a16="http://schemas.microsoft.com/office/drawing/2014/main" val="3896163431"/>
                    </a:ext>
                  </a:extLst>
                </a:gridCol>
                <a:gridCol w="594990">
                  <a:extLst>
                    <a:ext uri="{9D8B030D-6E8A-4147-A177-3AD203B41FA5}">
                      <a16:colId xmlns:a16="http://schemas.microsoft.com/office/drawing/2014/main" val="1910954514"/>
                    </a:ext>
                  </a:extLst>
                </a:gridCol>
                <a:gridCol w="594990">
                  <a:extLst>
                    <a:ext uri="{9D8B030D-6E8A-4147-A177-3AD203B41FA5}">
                      <a16:colId xmlns:a16="http://schemas.microsoft.com/office/drawing/2014/main" val="4204494868"/>
                    </a:ext>
                  </a:extLst>
                </a:gridCol>
                <a:gridCol w="594990">
                  <a:extLst>
                    <a:ext uri="{9D8B030D-6E8A-4147-A177-3AD203B41FA5}">
                      <a16:colId xmlns:a16="http://schemas.microsoft.com/office/drawing/2014/main" val="1856619561"/>
                    </a:ext>
                  </a:extLst>
                </a:gridCol>
                <a:gridCol w="594990">
                  <a:extLst>
                    <a:ext uri="{9D8B030D-6E8A-4147-A177-3AD203B41FA5}">
                      <a16:colId xmlns:a16="http://schemas.microsoft.com/office/drawing/2014/main" val="2599868693"/>
                    </a:ext>
                  </a:extLst>
                </a:gridCol>
                <a:gridCol w="551978">
                  <a:extLst>
                    <a:ext uri="{9D8B030D-6E8A-4147-A177-3AD203B41FA5}">
                      <a16:colId xmlns:a16="http://schemas.microsoft.com/office/drawing/2014/main" val="2525781374"/>
                    </a:ext>
                  </a:extLst>
                </a:gridCol>
                <a:gridCol w="638006">
                  <a:extLst>
                    <a:ext uri="{9D8B030D-6E8A-4147-A177-3AD203B41FA5}">
                      <a16:colId xmlns:a16="http://schemas.microsoft.com/office/drawing/2014/main" val="1201928547"/>
                    </a:ext>
                  </a:extLst>
                </a:gridCol>
                <a:gridCol w="579501">
                  <a:extLst>
                    <a:ext uri="{9D8B030D-6E8A-4147-A177-3AD203B41FA5}">
                      <a16:colId xmlns:a16="http://schemas.microsoft.com/office/drawing/2014/main" val="333504679"/>
                    </a:ext>
                  </a:extLst>
                </a:gridCol>
              </a:tblGrid>
              <a:tr h="248023">
                <a:tc>
                  <a:txBody>
                    <a:bodyPr/>
                    <a:lstStyle/>
                    <a:p>
                      <a:pPr algn="just" fontAlgn="b"/>
                      <a:r>
                        <a:rPr lang="es-ES" sz="900" b="1" u="none" strike="noStrike" dirty="0">
                          <a:solidFill>
                            <a:schemeClr val="tx1"/>
                          </a:solidFill>
                          <a:effectLst/>
                          <a:latin typeface="Baskerville Old Face" panose="02020602080505020303" pitchFamily="18" charset="0"/>
                        </a:rPr>
                        <a:t>Case</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Sex</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Age</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Post-mortem lapse(h)</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Cause </a:t>
                      </a:r>
                      <a:r>
                        <a:rPr lang="es-ES" sz="900" b="1" u="none" strike="noStrike" dirty="0" err="1">
                          <a:solidFill>
                            <a:schemeClr val="tx1"/>
                          </a:solidFill>
                          <a:effectLst/>
                          <a:latin typeface="Baskerville Old Face" panose="02020602080505020303" pitchFamily="18" charset="0"/>
                        </a:rPr>
                        <a:t>of</a:t>
                      </a:r>
                      <a:r>
                        <a:rPr lang="es-ES" sz="900" b="1" u="none" strike="noStrike" dirty="0">
                          <a:solidFill>
                            <a:schemeClr val="tx1"/>
                          </a:solidFill>
                          <a:effectLst/>
                          <a:latin typeface="Baskerville Old Face" panose="02020602080505020303" pitchFamily="18" charset="0"/>
                        </a:rPr>
                        <a:t> </a:t>
                      </a:r>
                      <a:r>
                        <a:rPr lang="es-ES" sz="900" b="1" u="none" strike="noStrike" dirty="0" err="1">
                          <a:solidFill>
                            <a:schemeClr val="tx1"/>
                          </a:solidFill>
                          <a:effectLst/>
                          <a:latin typeface="Baskerville Old Face" panose="02020602080505020303" pitchFamily="18" charset="0"/>
                        </a:rPr>
                        <a:t>death</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Laterality</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Pattern</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SGHLo</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SGHLlabral</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MGHLo</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MGHlabral</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AIGHLo</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err="1">
                          <a:solidFill>
                            <a:schemeClr val="tx1"/>
                          </a:solidFill>
                          <a:effectLst/>
                          <a:latin typeface="Baskerville Old Face" panose="02020602080505020303" pitchFamily="18" charset="0"/>
                        </a:rPr>
                        <a:t>AIGHLlabral</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Total</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s-ES" sz="900" b="1" u="none" strike="noStrike" dirty="0">
                          <a:solidFill>
                            <a:schemeClr val="tx1"/>
                          </a:solidFill>
                          <a:effectLst/>
                          <a:latin typeface="Baskerville Old Face" panose="02020602080505020303" pitchFamily="18" charset="0"/>
                        </a:rPr>
                        <a:t>Total (</a:t>
                      </a:r>
                      <a:r>
                        <a:rPr lang="es-ES" sz="900" b="1" u="none" strike="noStrike" dirty="0" err="1">
                          <a:solidFill>
                            <a:schemeClr val="tx1"/>
                          </a:solidFill>
                          <a:effectLst/>
                          <a:latin typeface="Baskerville Old Face" panose="02020602080505020303" pitchFamily="18" charset="0"/>
                        </a:rPr>
                        <a:t>surface</a:t>
                      </a:r>
                      <a:r>
                        <a:rPr lang="es-ES" sz="900" b="1" u="none" strike="noStrike" dirty="0">
                          <a:solidFill>
                            <a:schemeClr val="tx1"/>
                          </a:solidFill>
                          <a:effectLst/>
                          <a:latin typeface="Baskerville Old Face" panose="02020602080505020303" pitchFamily="18" charset="0"/>
                        </a:rPr>
                        <a:t>)</a:t>
                      </a:r>
                      <a:endParaRPr lang="es-ES" sz="900" b="1" i="0" u="none" strike="noStrike" dirty="0">
                        <a:solidFill>
                          <a:schemeClr val="tx1"/>
                        </a:solidFill>
                        <a:effectLst/>
                        <a:latin typeface="Baskerville Old Face" panose="02020602080505020303" pitchFamily="18" charset="0"/>
                      </a:endParaRPr>
                    </a:p>
                  </a:txBody>
                  <a:tcPr marL="4208" marR="4208" marT="4208" marB="0" anchor="b">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0376715"/>
                  </a:ext>
                </a:extLst>
              </a:tr>
              <a:tr h="131324">
                <a:tc>
                  <a:txBody>
                    <a:bodyPr/>
                    <a:lstStyle/>
                    <a:p>
                      <a:pPr algn="ctr" fontAlgn="ctr"/>
                      <a:r>
                        <a:rPr lang="es-ES" sz="900" u="none" strike="noStrike">
                          <a:solidFill>
                            <a:schemeClr val="tx1"/>
                          </a:solidFill>
                          <a:effectLst/>
                          <a:latin typeface="Baskerville Old Face" panose="02020602080505020303" pitchFamily="18" charset="0"/>
                        </a:rPr>
                        <a:t>D1</a:t>
                      </a:r>
                      <a:endParaRPr lang="es-ES" sz="900" b="1" i="0" u="none" strike="noStrike">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b="0" i="0" u="none" strike="noStrike" dirty="0" err="1">
                          <a:solidFill>
                            <a:schemeClr val="tx1"/>
                          </a:solidFill>
                          <a:effectLst/>
                          <a:latin typeface="Baskerville Old Face" panose="02020602080505020303" pitchFamily="18" charset="0"/>
                        </a:rPr>
                        <a:t>Female</a:t>
                      </a:r>
                      <a:endParaRPr lang="es-ES" sz="900" b="0" i="0" u="none" strike="noStrike" dirty="0">
                        <a:solidFill>
                          <a:schemeClr val="tx1"/>
                        </a:solidFill>
                        <a:effectLst/>
                        <a:latin typeface="Baskerville Old Face" panose="02020602080505020303" pitchFamily="18" charset="0"/>
                      </a:endParaRPr>
                    </a:p>
                  </a:txBody>
                  <a:tcPr marL="7620" marR="7620" marT="762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86</a:t>
                      </a:r>
                      <a:endParaRPr lang="es-ES" sz="900" b="0" i="0" u="none" strike="noStrike" dirty="0">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4,5</a:t>
                      </a:r>
                      <a:endParaRPr lang="es-ES" sz="900" b="0" i="0" u="none" strike="noStrike" dirty="0">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AD</a:t>
                      </a:r>
                      <a:endParaRPr lang="es-ES" sz="900" b="0" i="0" u="none" strike="noStrike" dirty="0">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R</a:t>
                      </a:r>
                      <a:endParaRPr lang="es-ES" sz="900" b="0" i="0" u="none" strike="noStrike" dirty="0">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0,1</a:t>
                      </a:r>
                      <a:endParaRPr lang="es-ES" sz="900" b="0" i="0" u="none" strike="noStrike" dirty="0">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1,69</a:t>
                      </a:r>
                      <a:endParaRPr lang="es-ES" sz="900" b="0" i="0" u="none" strike="noStrike">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1,79</a:t>
                      </a:r>
                      <a:endParaRPr lang="es-ES" sz="900" b="0" i="0" u="none" strike="noStrike" dirty="0">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1,69</a:t>
                      </a:r>
                      <a:endParaRPr lang="es-ES" sz="900" b="0" i="0" u="none" strike="noStrike" dirty="0">
                        <a:solidFill>
                          <a:schemeClr val="tx1"/>
                        </a:solidFill>
                        <a:effectLst/>
                        <a:latin typeface="Baskerville Old Face" panose="02020602080505020303" pitchFamily="18" charset="0"/>
                      </a:endParaRPr>
                    </a:p>
                  </a:txBody>
                  <a:tcPr marL="4208" marR="4208" marT="4208" marB="0" anchor="b">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2545081739"/>
                  </a:ext>
                </a:extLst>
              </a:tr>
              <a:tr h="131324">
                <a:tc>
                  <a:txBody>
                    <a:bodyPr/>
                    <a:lstStyle/>
                    <a:p>
                      <a:pPr algn="ctr" fontAlgn="ctr"/>
                      <a:r>
                        <a:rPr lang="es-ES" sz="900" u="none" strike="noStrike">
                          <a:solidFill>
                            <a:schemeClr val="tx1"/>
                          </a:solidFill>
                          <a:effectLst/>
                          <a:latin typeface="Baskerville Old Face" panose="02020602080505020303" pitchFamily="18" charset="0"/>
                        </a:rPr>
                        <a:t>D2</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87</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12</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Neoplasia</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L</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1</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0,68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0,76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0,89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827332634"/>
                  </a:ext>
                </a:extLst>
              </a:tr>
              <a:tr h="131324">
                <a:tc>
                  <a:txBody>
                    <a:bodyPr/>
                    <a:lstStyle/>
                    <a:p>
                      <a:pPr algn="ctr" fontAlgn="ctr"/>
                      <a:r>
                        <a:rPr lang="es-ES" sz="900" u="none" strike="noStrike">
                          <a:solidFill>
                            <a:schemeClr val="tx1"/>
                          </a:solidFill>
                          <a:effectLst/>
                          <a:latin typeface="Baskerville Old Face" panose="02020602080505020303" pitchFamily="18" charset="0"/>
                        </a:rPr>
                        <a:t>D3</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51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24</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Neoplasia</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3</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1,18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0,58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525694072"/>
                  </a:ext>
                </a:extLst>
              </a:tr>
              <a:tr h="131324">
                <a:tc>
                  <a:txBody>
                    <a:bodyPr/>
                    <a:lstStyle/>
                    <a:p>
                      <a:pPr algn="ctr" fontAlgn="ctr"/>
                      <a:r>
                        <a:rPr lang="es-ES" sz="900" u="none" strike="noStrike" dirty="0">
                          <a:solidFill>
                            <a:schemeClr val="tx1"/>
                          </a:solidFill>
                          <a:effectLst/>
                          <a:latin typeface="Baskerville Old Face" panose="02020602080505020303" pitchFamily="18" charset="0"/>
                        </a:rPr>
                        <a:t>D4</a:t>
                      </a:r>
                      <a:endParaRPr lang="es-ES" sz="900" b="1"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Neoplasia</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823797940"/>
                  </a:ext>
                </a:extLst>
              </a:tr>
              <a:tr h="131324">
                <a:tc>
                  <a:txBody>
                    <a:bodyPr/>
                    <a:lstStyle/>
                    <a:p>
                      <a:pPr algn="ctr" fontAlgn="ctr"/>
                      <a:r>
                        <a:rPr lang="es-ES" sz="900" u="none" strike="noStrike">
                          <a:solidFill>
                            <a:schemeClr val="tx1"/>
                          </a:solidFill>
                          <a:effectLst/>
                          <a:latin typeface="Baskerville Old Face" panose="02020602080505020303" pitchFamily="18" charset="0"/>
                        </a:rPr>
                        <a:t>D5</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Neoplasia</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751444315"/>
                  </a:ext>
                </a:extLst>
              </a:tr>
              <a:tr h="131324">
                <a:tc>
                  <a:txBody>
                    <a:bodyPr/>
                    <a:lstStyle/>
                    <a:p>
                      <a:pPr algn="ctr" fontAlgn="ctr"/>
                      <a:r>
                        <a:rPr lang="es-ES" sz="900" u="none" strike="noStrike">
                          <a:solidFill>
                            <a:schemeClr val="tx1"/>
                          </a:solidFill>
                          <a:effectLst/>
                          <a:latin typeface="Baskerville Old Face" panose="02020602080505020303" pitchFamily="18" charset="0"/>
                        </a:rPr>
                        <a:t>D6</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7</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Neoplasia</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0,59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938106223"/>
                  </a:ext>
                </a:extLst>
              </a:tr>
              <a:tr h="131324">
                <a:tc>
                  <a:txBody>
                    <a:bodyPr/>
                    <a:lstStyle/>
                    <a:p>
                      <a:pPr algn="ctr" fontAlgn="ctr"/>
                      <a:r>
                        <a:rPr lang="es-ES" sz="900" u="none" strike="noStrike">
                          <a:solidFill>
                            <a:schemeClr val="tx1"/>
                          </a:solidFill>
                          <a:effectLst/>
                          <a:latin typeface="Baskerville Old Face" panose="02020602080505020303" pitchFamily="18" charset="0"/>
                        </a:rPr>
                        <a:t>D7</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dirty="0">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MI</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5,14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4,17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050699039"/>
                  </a:ext>
                </a:extLst>
              </a:tr>
              <a:tr h="131324">
                <a:tc>
                  <a:txBody>
                    <a:bodyPr/>
                    <a:lstStyle/>
                    <a:p>
                      <a:pPr algn="ctr" fontAlgn="ctr"/>
                      <a:r>
                        <a:rPr lang="es-ES" sz="900" u="none" strike="noStrike">
                          <a:solidFill>
                            <a:schemeClr val="tx1"/>
                          </a:solidFill>
                          <a:effectLst/>
                          <a:latin typeface="Baskerville Old Face" panose="02020602080505020303" pitchFamily="18" charset="0"/>
                        </a:rPr>
                        <a:t>D8</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COPD</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869231072"/>
                  </a:ext>
                </a:extLst>
              </a:tr>
              <a:tr h="131324">
                <a:tc>
                  <a:txBody>
                    <a:bodyPr/>
                    <a:lstStyle/>
                    <a:p>
                      <a:pPr algn="ctr" fontAlgn="ctr"/>
                      <a:r>
                        <a:rPr lang="es-ES" sz="900" u="none" strike="noStrike">
                          <a:solidFill>
                            <a:schemeClr val="tx1"/>
                          </a:solidFill>
                          <a:effectLst/>
                          <a:latin typeface="Baskerville Old Face" panose="02020602080505020303" pitchFamily="18" charset="0"/>
                        </a:rPr>
                        <a:t>D9</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54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R</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5,46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2,16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00927096"/>
                  </a:ext>
                </a:extLst>
              </a:tr>
              <a:tr h="131324">
                <a:tc>
                  <a:txBody>
                    <a:bodyPr/>
                    <a:lstStyle/>
                    <a:p>
                      <a:pPr algn="ctr" fontAlgn="ctr"/>
                      <a:r>
                        <a:rPr lang="es-ES" sz="900" u="none" strike="noStrike" dirty="0">
                          <a:solidFill>
                            <a:schemeClr val="tx1"/>
                          </a:solidFill>
                          <a:effectLst/>
                          <a:latin typeface="Baskerville Old Face" panose="02020602080505020303" pitchFamily="18" charset="0"/>
                        </a:rPr>
                        <a:t>D10</a:t>
                      </a:r>
                      <a:endParaRPr lang="es-ES" sz="900" b="1"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Pneumonia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R</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2</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135668894"/>
                  </a:ext>
                </a:extLst>
              </a:tr>
              <a:tr h="131324">
                <a:tc>
                  <a:txBody>
                    <a:bodyPr/>
                    <a:lstStyle/>
                    <a:p>
                      <a:pPr algn="ctr" fontAlgn="ctr"/>
                      <a:r>
                        <a:rPr lang="es-ES" sz="900" u="none" strike="noStrike">
                          <a:solidFill>
                            <a:schemeClr val="tx1"/>
                          </a:solidFill>
                          <a:effectLst/>
                          <a:latin typeface="Baskerville Old Face" panose="02020602080505020303" pitchFamily="18" charset="0"/>
                        </a:rPr>
                        <a:t>D11</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98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COPD</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1</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0,63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1,03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1,03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4,26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3,23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82029065"/>
                  </a:ext>
                </a:extLst>
              </a:tr>
              <a:tr h="131324">
                <a:tc>
                  <a:txBody>
                    <a:bodyPr/>
                    <a:lstStyle/>
                    <a:p>
                      <a:pPr algn="ctr" fontAlgn="ctr"/>
                      <a:r>
                        <a:rPr lang="es-ES" sz="900" u="none" strike="noStrike">
                          <a:solidFill>
                            <a:schemeClr val="tx1"/>
                          </a:solidFill>
                          <a:effectLst/>
                          <a:latin typeface="Baskerville Old Face" panose="02020602080505020303" pitchFamily="18" charset="0"/>
                        </a:rPr>
                        <a:t>D12</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KF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3</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0,42</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1,46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080228826"/>
                  </a:ext>
                </a:extLst>
              </a:tr>
              <a:tr h="131324">
                <a:tc>
                  <a:txBody>
                    <a:bodyPr/>
                    <a:lstStyle/>
                    <a:p>
                      <a:pPr algn="ctr" fontAlgn="ctr"/>
                      <a:r>
                        <a:rPr lang="es-ES" sz="900" u="none" strike="noStrike">
                          <a:solidFill>
                            <a:schemeClr val="tx1"/>
                          </a:solidFill>
                          <a:effectLst/>
                          <a:latin typeface="Baskerville Old Face" panose="02020602080505020303" pitchFamily="18" charset="0"/>
                        </a:rPr>
                        <a:t>D12</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KF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dirty="0">
                          <a:solidFill>
                            <a:schemeClr val="tx1"/>
                          </a:solidFill>
                          <a:effectLst/>
                          <a:latin typeface="Baskerville Old Face" panose="02020602080505020303" pitchFamily="18" charset="0"/>
                        </a:rPr>
                        <a:t>1</a:t>
                      </a:r>
                      <a:endParaRPr lang="es-ES" sz="900" b="0" i="0" u="none" strike="noStrike" dirty="0">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2,64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2,64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872592515"/>
                  </a:ext>
                </a:extLst>
              </a:tr>
              <a:tr h="131324">
                <a:tc>
                  <a:txBody>
                    <a:bodyPr/>
                    <a:lstStyle/>
                    <a:p>
                      <a:pPr algn="ctr" fontAlgn="ctr"/>
                      <a:r>
                        <a:rPr lang="es-ES" sz="900" u="none" strike="noStrike">
                          <a:solidFill>
                            <a:schemeClr val="tx1"/>
                          </a:solidFill>
                          <a:effectLst/>
                          <a:latin typeface="Baskerville Old Face" panose="02020602080505020303" pitchFamily="18" charset="0"/>
                        </a:rPr>
                        <a:t>D14</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KF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0,55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0,89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693350760"/>
                  </a:ext>
                </a:extLst>
              </a:tr>
              <a:tr h="131324">
                <a:tc>
                  <a:txBody>
                    <a:bodyPr/>
                    <a:lstStyle/>
                    <a:p>
                      <a:pPr algn="ctr" fontAlgn="ctr"/>
                      <a:r>
                        <a:rPr lang="es-ES" sz="900" u="none" strike="noStrike">
                          <a:solidFill>
                            <a:schemeClr val="tx1"/>
                          </a:solidFill>
                          <a:effectLst/>
                          <a:latin typeface="Baskerville Old Face" panose="02020602080505020303" pitchFamily="18" charset="0"/>
                        </a:rPr>
                        <a:t>D14</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KF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0,1</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2,98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3,08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2,98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898136175"/>
                  </a:ext>
                </a:extLst>
              </a:tr>
              <a:tr h="131324">
                <a:tc>
                  <a:txBody>
                    <a:bodyPr/>
                    <a:lstStyle/>
                    <a:p>
                      <a:pPr algn="ctr" fontAlgn="ctr"/>
                      <a:r>
                        <a:rPr lang="es-ES" sz="900" u="none" strike="noStrike">
                          <a:solidFill>
                            <a:schemeClr val="tx1"/>
                          </a:solidFill>
                          <a:effectLst/>
                          <a:latin typeface="Baskerville Old Face" panose="02020602080505020303" pitchFamily="18" charset="0"/>
                        </a:rPr>
                        <a:t>D16</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1,75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1,65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54188205"/>
                  </a:ext>
                </a:extLst>
              </a:tr>
              <a:tr h="131324">
                <a:tc>
                  <a:txBody>
                    <a:bodyPr/>
                    <a:lstStyle/>
                    <a:p>
                      <a:pPr algn="ctr" fontAlgn="ctr"/>
                      <a:r>
                        <a:rPr lang="es-ES" sz="900" u="none" strike="noStrike">
                          <a:solidFill>
                            <a:schemeClr val="tx1"/>
                          </a:solidFill>
                          <a:effectLst/>
                          <a:latin typeface="Baskerville Old Face" panose="02020602080505020303" pitchFamily="18" charset="0"/>
                        </a:rPr>
                        <a:t>D17</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COPD</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0,28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0,56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39461116"/>
                  </a:ext>
                </a:extLst>
              </a:tr>
              <a:tr h="131324">
                <a:tc>
                  <a:txBody>
                    <a:bodyPr/>
                    <a:lstStyle/>
                    <a:p>
                      <a:pPr algn="ctr" fontAlgn="ctr"/>
                      <a:r>
                        <a:rPr lang="es-ES" sz="900" u="none" strike="noStrike">
                          <a:solidFill>
                            <a:schemeClr val="tx1"/>
                          </a:solidFill>
                          <a:effectLst/>
                          <a:latin typeface="Baskerville Old Face" panose="02020602080505020303" pitchFamily="18" charset="0"/>
                        </a:rPr>
                        <a:t>D18</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80</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15</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MI (surgery)</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2,07</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4,14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486340878"/>
                  </a:ext>
                </a:extLst>
              </a:tr>
              <a:tr h="131324">
                <a:tc>
                  <a:txBody>
                    <a:bodyPr/>
                    <a:lstStyle/>
                    <a:p>
                      <a:pPr algn="ctr" fontAlgn="ctr"/>
                      <a:r>
                        <a:rPr lang="es-ES" sz="900" u="none" strike="noStrike">
                          <a:solidFill>
                            <a:schemeClr val="tx1"/>
                          </a:solidFill>
                          <a:effectLst/>
                          <a:latin typeface="Baskerville Old Face" panose="02020602080505020303" pitchFamily="18" charset="0"/>
                        </a:rPr>
                        <a:t>D19</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Pneumonia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822291642"/>
                  </a:ext>
                </a:extLst>
              </a:tr>
              <a:tr h="131324">
                <a:tc>
                  <a:txBody>
                    <a:bodyPr/>
                    <a:lstStyle/>
                    <a:p>
                      <a:pPr algn="ctr" fontAlgn="ctr"/>
                      <a:r>
                        <a:rPr lang="es-ES" sz="900" u="none" strike="noStrike">
                          <a:solidFill>
                            <a:schemeClr val="tx1"/>
                          </a:solidFill>
                          <a:effectLst/>
                          <a:latin typeface="Baskerville Old Face" panose="02020602080505020303" pitchFamily="18" charset="0"/>
                        </a:rPr>
                        <a:t>D20</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3,31</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3,31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864437327"/>
                  </a:ext>
                </a:extLst>
              </a:tr>
              <a:tr h="131324">
                <a:tc>
                  <a:txBody>
                    <a:bodyPr/>
                    <a:lstStyle/>
                    <a:p>
                      <a:pPr algn="ctr" fontAlgn="ctr"/>
                      <a:r>
                        <a:rPr lang="es-ES" sz="900" u="none" strike="noStrike">
                          <a:solidFill>
                            <a:schemeClr val="tx1"/>
                          </a:solidFill>
                          <a:effectLst/>
                          <a:latin typeface="Baskerville Old Face" panose="02020602080505020303" pitchFamily="18" charset="0"/>
                        </a:rPr>
                        <a:t>D21</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10</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MI</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2,61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2,61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2,61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504868810"/>
                  </a:ext>
                </a:extLst>
              </a:tr>
              <a:tr h="131324">
                <a:tc>
                  <a:txBody>
                    <a:bodyPr/>
                    <a:lstStyle/>
                    <a:p>
                      <a:pPr algn="ctr" fontAlgn="ctr"/>
                      <a:r>
                        <a:rPr lang="es-ES" sz="900" u="none" strike="noStrike">
                          <a:solidFill>
                            <a:schemeClr val="tx1"/>
                          </a:solidFill>
                          <a:effectLst/>
                          <a:latin typeface="Baskerville Old Face" panose="02020602080505020303" pitchFamily="18" charset="0"/>
                        </a:rPr>
                        <a:t>D22</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HF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1,96</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1,96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1,96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122423010"/>
                  </a:ext>
                </a:extLst>
              </a:tr>
              <a:tr h="131324">
                <a:tc>
                  <a:txBody>
                    <a:bodyPr/>
                    <a:lstStyle/>
                    <a:p>
                      <a:pPr algn="ctr" fontAlgn="ctr"/>
                      <a:r>
                        <a:rPr lang="es-ES" sz="900" u="none" strike="noStrike">
                          <a:solidFill>
                            <a:schemeClr val="tx1"/>
                          </a:solidFill>
                          <a:effectLst/>
                          <a:latin typeface="Baskerville Old Face" panose="02020602080505020303" pitchFamily="18" charset="0"/>
                        </a:rPr>
                        <a:t>D23</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65</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0,59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1,49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1,49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1,05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4,62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3,13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537332991"/>
                  </a:ext>
                </a:extLst>
              </a:tr>
              <a:tr h="131324">
                <a:tc>
                  <a:txBody>
                    <a:bodyPr/>
                    <a:lstStyle/>
                    <a:p>
                      <a:pPr algn="ctr" fontAlgn="ctr"/>
                      <a:r>
                        <a:rPr lang="es-ES" sz="900" u="none" strike="noStrike">
                          <a:solidFill>
                            <a:schemeClr val="tx1"/>
                          </a:solidFill>
                          <a:effectLst/>
                          <a:latin typeface="Baskerville Old Face" panose="02020602080505020303" pitchFamily="18" charset="0"/>
                        </a:rPr>
                        <a:t>D24</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NHL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0,52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0,93</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651717615"/>
                  </a:ext>
                </a:extLst>
              </a:tr>
              <a:tr h="131324">
                <a:tc>
                  <a:txBody>
                    <a:bodyPr/>
                    <a:lstStyle/>
                    <a:p>
                      <a:pPr algn="ctr" fontAlgn="ctr"/>
                      <a:r>
                        <a:rPr lang="es-ES" sz="900" u="none" strike="noStrike">
                          <a:solidFill>
                            <a:schemeClr val="tx1"/>
                          </a:solidFill>
                          <a:effectLst/>
                          <a:latin typeface="Baskerville Old Face" panose="02020602080505020303" pitchFamily="18" charset="0"/>
                        </a:rPr>
                        <a:t>D26</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MI</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0,94</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3,74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44283326"/>
                  </a:ext>
                </a:extLst>
              </a:tr>
              <a:tr h="131324">
                <a:tc>
                  <a:txBody>
                    <a:bodyPr/>
                    <a:lstStyle/>
                    <a:p>
                      <a:pPr algn="ctr" fontAlgn="ctr"/>
                      <a:r>
                        <a:rPr lang="es-ES" sz="900" u="none" strike="noStrike">
                          <a:solidFill>
                            <a:schemeClr val="tx1"/>
                          </a:solidFill>
                          <a:effectLst/>
                          <a:latin typeface="Baskerville Old Face" panose="02020602080505020303" pitchFamily="18" charset="0"/>
                        </a:rPr>
                        <a:t>D26</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MI</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2,16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3,16</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3,16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4033571130"/>
                  </a:ext>
                </a:extLst>
              </a:tr>
              <a:tr h="131324">
                <a:tc>
                  <a:txBody>
                    <a:bodyPr/>
                    <a:lstStyle/>
                    <a:p>
                      <a:pPr algn="ctr" fontAlgn="ctr"/>
                      <a:r>
                        <a:rPr lang="es-ES" sz="900" u="none" strike="noStrike">
                          <a:solidFill>
                            <a:schemeClr val="tx1"/>
                          </a:solidFill>
                          <a:effectLst/>
                          <a:latin typeface="Baskerville Old Face" panose="02020602080505020303" pitchFamily="18" charset="0"/>
                        </a:rPr>
                        <a:t>D28</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65</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1,58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1,48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3,56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3,56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325325089"/>
                  </a:ext>
                </a:extLst>
              </a:tr>
              <a:tr h="131324">
                <a:tc>
                  <a:txBody>
                    <a:bodyPr/>
                    <a:lstStyle/>
                    <a:p>
                      <a:pPr algn="ctr" fontAlgn="ctr"/>
                      <a:r>
                        <a:rPr lang="es-ES" sz="900" u="none" strike="noStrike">
                          <a:solidFill>
                            <a:schemeClr val="tx1"/>
                          </a:solidFill>
                          <a:effectLst/>
                          <a:latin typeface="Baskerville Old Face" panose="02020602080505020303" pitchFamily="18" charset="0"/>
                        </a:rPr>
                        <a:t>D29</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94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15</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KF</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0,89</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0,54</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1,88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604331806"/>
                  </a:ext>
                </a:extLst>
              </a:tr>
              <a:tr h="131324">
                <a:tc>
                  <a:txBody>
                    <a:bodyPr/>
                    <a:lstStyle/>
                    <a:p>
                      <a:pPr algn="ctr" fontAlgn="ctr"/>
                      <a:r>
                        <a:rPr lang="es-ES" sz="900" u="none" strike="noStrike">
                          <a:solidFill>
                            <a:schemeClr val="tx1"/>
                          </a:solidFill>
                          <a:effectLst/>
                          <a:latin typeface="Baskerville Old Face" panose="02020602080505020303" pitchFamily="18" charset="0"/>
                        </a:rPr>
                        <a:t>D30</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6</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4,18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01618586"/>
                  </a:ext>
                </a:extLst>
              </a:tr>
              <a:tr h="131324">
                <a:tc>
                  <a:txBody>
                    <a:bodyPr/>
                    <a:lstStyle/>
                    <a:p>
                      <a:pPr algn="ctr" fontAlgn="ctr"/>
                      <a:r>
                        <a:rPr lang="es-ES" sz="900" u="none" strike="noStrike">
                          <a:solidFill>
                            <a:schemeClr val="tx1"/>
                          </a:solidFill>
                          <a:effectLst/>
                          <a:latin typeface="Baskerville Old Face" panose="02020602080505020303" pitchFamily="18" charset="0"/>
                        </a:rPr>
                        <a:t>D32</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1,48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2,3</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3,78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79324116"/>
                  </a:ext>
                </a:extLst>
              </a:tr>
              <a:tr h="131324">
                <a:tc>
                  <a:txBody>
                    <a:bodyPr/>
                    <a:lstStyle/>
                    <a:p>
                      <a:pPr algn="ctr" fontAlgn="ctr"/>
                      <a:r>
                        <a:rPr lang="es-ES" sz="900" u="none" strike="noStrike">
                          <a:solidFill>
                            <a:schemeClr val="tx1"/>
                          </a:solidFill>
                          <a:effectLst/>
                          <a:latin typeface="Baskerville Old Face" panose="02020602080505020303" pitchFamily="18" charset="0"/>
                        </a:rPr>
                        <a:t>D34</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94</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18</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Sepsis</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0,77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0,77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1,82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3,36</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280304960"/>
                  </a:ext>
                </a:extLst>
              </a:tr>
              <a:tr h="131324">
                <a:tc>
                  <a:txBody>
                    <a:bodyPr/>
                    <a:lstStyle/>
                    <a:p>
                      <a:pPr algn="ctr" fontAlgn="ctr"/>
                      <a:r>
                        <a:rPr lang="es-ES" sz="900" u="none" strike="noStrike">
                          <a:solidFill>
                            <a:schemeClr val="tx1"/>
                          </a:solidFill>
                          <a:effectLst/>
                          <a:latin typeface="Baskerville Old Face" panose="02020602080505020303" pitchFamily="18" charset="0"/>
                        </a:rPr>
                        <a:t>D35</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2,25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2,25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4,9</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2,15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26686350"/>
                  </a:ext>
                </a:extLst>
              </a:tr>
              <a:tr h="131324">
                <a:tc>
                  <a:txBody>
                    <a:bodyPr/>
                    <a:lstStyle/>
                    <a:p>
                      <a:pPr algn="ctr" fontAlgn="ctr"/>
                      <a:r>
                        <a:rPr lang="es-ES" sz="900" u="none" strike="noStrike">
                          <a:solidFill>
                            <a:schemeClr val="tx1"/>
                          </a:solidFill>
                          <a:effectLst/>
                          <a:latin typeface="Baskerville Old Face" panose="02020602080505020303" pitchFamily="18" charset="0"/>
                        </a:rPr>
                        <a:t>D36</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40</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Myeloma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2,14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2,84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3,04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630455674"/>
                  </a:ext>
                </a:extLst>
              </a:tr>
              <a:tr h="131324">
                <a:tc>
                  <a:txBody>
                    <a:bodyPr/>
                    <a:lstStyle/>
                    <a:p>
                      <a:pPr algn="ctr" fontAlgn="ctr"/>
                      <a:r>
                        <a:rPr lang="es-ES" sz="900" u="none" strike="noStrike">
                          <a:solidFill>
                            <a:schemeClr val="tx1"/>
                          </a:solidFill>
                          <a:effectLst/>
                          <a:latin typeface="Baskerville Old Face" panose="02020602080505020303" pitchFamily="18" charset="0"/>
                        </a:rPr>
                        <a:t>D37</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 </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15</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AD</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1,06</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3,24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2,78</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634481151"/>
                  </a:ext>
                </a:extLst>
              </a:tr>
              <a:tr h="131324">
                <a:tc>
                  <a:txBody>
                    <a:bodyPr/>
                    <a:lstStyle/>
                    <a:p>
                      <a:pPr algn="ctr" fontAlgn="ctr"/>
                      <a:r>
                        <a:rPr lang="es-ES" sz="900" u="none" strike="noStrike">
                          <a:solidFill>
                            <a:schemeClr val="tx1"/>
                          </a:solidFill>
                          <a:effectLst/>
                          <a:latin typeface="Baskerville Old Face" panose="02020602080505020303" pitchFamily="18" charset="0"/>
                        </a:rPr>
                        <a:t>D38</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Female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89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19</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Pancreatitis</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0,82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2,05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4,92</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2,87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865102871"/>
                  </a:ext>
                </a:extLst>
              </a:tr>
              <a:tr h="131324">
                <a:tc>
                  <a:txBody>
                    <a:bodyPr/>
                    <a:lstStyle/>
                    <a:p>
                      <a:pPr algn="ctr" fontAlgn="ctr"/>
                      <a:r>
                        <a:rPr lang="es-ES" sz="900" u="none" strike="noStrike">
                          <a:solidFill>
                            <a:schemeClr val="tx1"/>
                          </a:solidFill>
                          <a:effectLst/>
                          <a:latin typeface="Baskerville Old Face" panose="02020602080505020303" pitchFamily="18" charset="0"/>
                        </a:rPr>
                        <a:t>D39</a:t>
                      </a:r>
                      <a:endParaRPr lang="es-ES" sz="900" b="1"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b="0" i="0" u="none" strike="noStrike">
                          <a:solidFill>
                            <a:schemeClr val="tx1"/>
                          </a:solidFill>
                          <a:effectLst/>
                          <a:latin typeface="Baskerville Old Face" panose="02020602080505020303" pitchFamily="18" charset="0"/>
                        </a:rPr>
                        <a:t>Male</a:t>
                      </a:r>
                    </a:p>
                  </a:txBody>
                  <a:tcPr marL="7620" marR="7620" marT="7620"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77</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10</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Neoplasia</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L</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ctr"/>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ctr">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2,24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2,24</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2,24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127308620"/>
                  </a:ext>
                </a:extLst>
              </a:tr>
              <a:tr h="131324">
                <a:tc>
                  <a:txBody>
                    <a:bodyPr/>
                    <a:lstStyle/>
                    <a:p>
                      <a:pPr algn="ctr" fontAlgn="b"/>
                      <a:r>
                        <a:rPr lang="es-ES" sz="900" u="none" strike="noStrike">
                          <a:solidFill>
                            <a:schemeClr val="tx1"/>
                          </a:solidFill>
                          <a:effectLst/>
                          <a:latin typeface="Baskerville Old Face" panose="02020602080505020303" pitchFamily="18" charset="0"/>
                        </a:rPr>
                        <a:t>D40</a:t>
                      </a:r>
                      <a:endParaRPr lang="es-ES" sz="900" b="1"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b="0" i="0" u="none" strike="noStrike">
                          <a:solidFill>
                            <a:schemeClr val="tx1"/>
                          </a:solidFill>
                          <a:effectLst/>
                          <a:latin typeface="Baskerville Old Face" panose="02020602080505020303" pitchFamily="18" charset="0"/>
                        </a:rPr>
                        <a:t>Male</a:t>
                      </a:r>
                    </a:p>
                  </a:txBody>
                  <a:tcPr marL="7620" marR="7620" marT="7620"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84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AD</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2,5</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723602841"/>
                  </a:ext>
                </a:extLst>
              </a:tr>
              <a:tr h="131324">
                <a:tc>
                  <a:txBody>
                    <a:bodyPr/>
                    <a:lstStyle/>
                    <a:p>
                      <a:pPr algn="ctr" fontAlgn="b"/>
                      <a:r>
                        <a:rPr lang="es-ES" sz="900" u="none" strike="noStrike">
                          <a:solidFill>
                            <a:schemeClr val="tx1"/>
                          </a:solidFill>
                          <a:effectLst/>
                          <a:latin typeface="Baskerville Old Face" panose="02020602080505020303" pitchFamily="18" charset="0"/>
                        </a:rPr>
                        <a:t>D41</a:t>
                      </a:r>
                      <a:endParaRPr lang="es-ES" sz="900" b="1"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b="0" i="0" u="none" strike="noStrike">
                          <a:solidFill>
                            <a:schemeClr val="tx1"/>
                          </a:solidFill>
                          <a:effectLst/>
                          <a:latin typeface="Baskerville Old Face" panose="02020602080505020303" pitchFamily="18" charset="0"/>
                        </a:rPr>
                        <a:t>Female</a:t>
                      </a:r>
                    </a:p>
                  </a:txBody>
                  <a:tcPr marL="7620" marR="7620" marT="7620"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84</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COPD</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3</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0,77</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2,12</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2,89</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3,49</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3739127636"/>
                  </a:ext>
                </a:extLst>
              </a:tr>
              <a:tr h="131324">
                <a:tc>
                  <a:txBody>
                    <a:bodyPr/>
                    <a:lstStyle/>
                    <a:p>
                      <a:pPr algn="ctr" fontAlgn="b"/>
                      <a:r>
                        <a:rPr lang="es-ES" sz="900" u="none" strike="noStrike">
                          <a:solidFill>
                            <a:schemeClr val="tx1"/>
                          </a:solidFill>
                          <a:effectLst/>
                          <a:latin typeface="Baskerville Old Face" panose="02020602080505020303" pitchFamily="18" charset="0"/>
                        </a:rPr>
                        <a:t>D42</a:t>
                      </a:r>
                      <a:endParaRPr lang="es-ES" sz="900" b="1"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b="0" i="0" u="none" strike="noStrike" dirty="0" err="1">
                          <a:solidFill>
                            <a:schemeClr val="tx1"/>
                          </a:solidFill>
                          <a:effectLst/>
                          <a:latin typeface="Baskerville Old Face" panose="02020602080505020303" pitchFamily="18" charset="0"/>
                        </a:rPr>
                        <a:t>Female</a:t>
                      </a:r>
                      <a:endParaRPr lang="es-ES" sz="900" b="0" i="0" u="none" strike="noStrike" dirty="0">
                        <a:solidFill>
                          <a:schemeClr val="tx1"/>
                        </a:solidFill>
                        <a:effectLst/>
                        <a:latin typeface="Baskerville Old Face" panose="02020602080505020303" pitchFamily="18" charset="0"/>
                      </a:endParaRPr>
                    </a:p>
                  </a:txBody>
                  <a:tcPr marL="7620" marR="7620" marT="7620"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51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20</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MI</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R</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1</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0,98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 </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0,88</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a:solidFill>
                            <a:schemeClr val="tx1"/>
                          </a:solidFill>
                          <a:effectLst/>
                          <a:latin typeface="Baskerville Old Face" panose="02020602080505020303" pitchFamily="18" charset="0"/>
                        </a:rPr>
                        <a:t>0,45</a:t>
                      </a:r>
                      <a:endParaRPr lang="es-ES" sz="900" b="0" i="0" u="none" strike="noStrike">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 </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3,29</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tc>
                  <a:txBody>
                    <a:bodyPr/>
                    <a:lstStyle/>
                    <a:p>
                      <a:pPr algn="ctr" fontAlgn="b"/>
                      <a:r>
                        <a:rPr lang="es-ES" sz="900" u="none" strike="noStrike" dirty="0">
                          <a:solidFill>
                            <a:schemeClr val="tx1"/>
                          </a:solidFill>
                          <a:effectLst/>
                          <a:latin typeface="Baskerville Old Face" panose="02020602080505020303" pitchFamily="18" charset="0"/>
                        </a:rPr>
                        <a:t>2,31</a:t>
                      </a:r>
                      <a:endParaRPr lang="es-ES" sz="900" b="0" i="0" u="none" strike="noStrike" dirty="0">
                        <a:solidFill>
                          <a:schemeClr val="tx1"/>
                        </a:solidFill>
                        <a:effectLst/>
                        <a:latin typeface="Baskerville Old Face" panose="02020602080505020303" pitchFamily="18" charset="0"/>
                      </a:endParaRPr>
                    </a:p>
                  </a:txBody>
                  <a:tcPr marL="4208" marR="4208" marT="4208" marB="0" anchor="b">
                    <a:solidFill>
                      <a:schemeClr val="bg1"/>
                    </a:solidFill>
                  </a:tcPr>
                </a:tc>
                <a:extLst>
                  <a:ext uri="{0D108BD9-81ED-4DB2-BD59-A6C34878D82A}">
                    <a16:rowId xmlns:a16="http://schemas.microsoft.com/office/drawing/2014/main" val="2402712713"/>
                  </a:ext>
                </a:extLst>
              </a:tr>
            </a:tbl>
          </a:graphicData>
        </a:graphic>
      </p:graphicFrame>
      <p:sp>
        <p:nvSpPr>
          <p:cNvPr id="2" name="CuadroTexto 1">
            <a:extLst>
              <a:ext uri="{FF2B5EF4-FFF2-40B4-BE49-F238E27FC236}">
                <a16:creationId xmlns:a16="http://schemas.microsoft.com/office/drawing/2014/main" id="{26FB3194-58AD-FC2D-9F6E-E921731A9D96}"/>
              </a:ext>
            </a:extLst>
          </p:cNvPr>
          <p:cNvSpPr txBox="1"/>
          <p:nvPr/>
        </p:nvSpPr>
        <p:spPr>
          <a:xfrm>
            <a:off x="467615" y="5919281"/>
            <a:ext cx="8970770" cy="938719"/>
          </a:xfrm>
          <a:prstGeom prst="rect">
            <a:avLst/>
          </a:prstGeom>
          <a:noFill/>
        </p:spPr>
        <p:txBody>
          <a:bodyPr wrap="square" rtlCol="0">
            <a:spAutoFit/>
          </a:bodyPr>
          <a:lstStyle/>
          <a:p>
            <a:pPr algn="just"/>
            <a:r>
              <a:rPr lang="en-US" sz="1100" b="1" dirty="0">
                <a:latin typeface="Baskerville Old Face" panose="02020602080505020303" pitchFamily="18" charset="0"/>
                <a:cs typeface="Times New Roman" panose="02020603050405020304" pitchFamily="18" charset="0"/>
              </a:rPr>
              <a:t>Table 1. Epidemiological and technical data coupled with the ligamentous morphometry. </a:t>
            </a:r>
            <a:r>
              <a:rPr lang="en-US" sz="1100" b="1" dirty="0" err="1">
                <a:latin typeface="Baskerville Old Face" panose="02020602080505020303" pitchFamily="18" charset="0"/>
                <a:cs typeface="Times New Roman" panose="02020603050405020304" pitchFamily="18" charset="0"/>
              </a:rPr>
              <a:t>SGLo</a:t>
            </a:r>
            <a:r>
              <a:rPr lang="en-US" sz="1100" b="1" dirty="0">
                <a:latin typeface="Baskerville Old Face" panose="02020602080505020303" pitchFamily="18" charset="0"/>
                <a:cs typeface="Times New Roman" panose="02020603050405020304" pitchFamily="18" charset="0"/>
              </a:rPr>
              <a:t>, </a:t>
            </a:r>
            <a:r>
              <a:rPr lang="en-US" sz="1100" b="1" dirty="0" err="1">
                <a:latin typeface="Baskerville Old Face" panose="02020602080505020303" pitchFamily="18" charset="0"/>
                <a:cs typeface="Times New Roman" panose="02020603050405020304" pitchFamily="18" charset="0"/>
              </a:rPr>
              <a:t>MGHo</a:t>
            </a:r>
            <a:r>
              <a:rPr lang="en-US" sz="1100" b="1" dirty="0">
                <a:latin typeface="Baskerville Old Face" panose="02020602080505020303" pitchFamily="18" charset="0"/>
                <a:cs typeface="Times New Roman" panose="02020603050405020304" pitchFamily="18" charset="0"/>
              </a:rPr>
              <a:t> and </a:t>
            </a:r>
            <a:r>
              <a:rPr lang="en-US" sz="1100" b="1" dirty="0" err="1">
                <a:latin typeface="Baskerville Old Face" panose="02020602080505020303" pitchFamily="18" charset="0"/>
                <a:cs typeface="Times New Roman" panose="02020603050405020304" pitchFamily="18" charset="0"/>
              </a:rPr>
              <a:t>AIGHLo</a:t>
            </a:r>
            <a:r>
              <a:rPr lang="en-US" sz="1100" b="1" dirty="0">
                <a:latin typeface="Baskerville Old Face" panose="02020602080505020303" pitchFamily="18" charset="0"/>
                <a:cs typeface="Times New Roman" panose="02020603050405020304" pitchFamily="18" charset="0"/>
              </a:rPr>
              <a:t> stand for the bony insertions of the GHLs; </a:t>
            </a:r>
            <a:r>
              <a:rPr lang="en-US" sz="1100" b="1" dirty="0" err="1">
                <a:latin typeface="Baskerville Old Face" panose="02020602080505020303" pitchFamily="18" charset="0"/>
                <a:cs typeface="Times New Roman" panose="02020603050405020304" pitchFamily="18" charset="0"/>
              </a:rPr>
              <a:t>SGHLlabral</a:t>
            </a:r>
            <a:r>
              <a:rPr lang="en-US" sz="1100" b="1" dirty="0">
                <a:latin typeface="Baskerville Old Face" panose="02020602080505020303" pitchFamily="18" charset="0"/>
                <a:cs typeface="Times New Roman" panose="02020603050405020304" pitchFamily="18" charset="0"/>
              </a:rPr>
              <a:t>, </a:t>
            </a:r>
            <a:r>
              <a:rPr lang="en-US" sz="1100" b="1" dirty="0" err="1">
                <a:latin typeface="Baskerville Old Face" panose="02020602080505020303" pitchFamily="18" charset="0"/>
                <a:cs typeface="Times New Roman" panose="02020603050405020304" pitchFamily="18" charset="0"/>
              </a:rPr>
              <a:t>MGHLlabral</a:t>
            </a:r>
            <a:r>
              <a:rPr lang="en-US" sz="1100" b="1" dirty="0">
                <a:latin typeface="Baskerville Old Face" panose="02020602080505020303" pitchFamily="18" charset="0"/>
                <a:cs typeface="Times New Roman" panose="02020603050405020304" pitchFamily="18" charset="0"/>
              </a:rPr>
              <a:t>, </a:t>
            </a:r>
            <a:r>
              <a:rPr lang="en-US" sz="1100" b="1" dirty="0" err="1">
                <a:latin typeface="Baskerville Old Face" panose="02020602080505020303" pitchFamily="18" charset="0"/>
                <a:cs typeface="Times New Roman" panose="02020603050405020304" pitchFamily="18" charset="0"/>
              </a:rPr>
              <a:t>AIGHllabral</a:t>
            </a:r>
            <a:r>
              <a:rPr lang="en-US" sz="1100" b="1" dirty="0">
                <a:latin typeface="Baskerville Old Face" panose="02020602080505020303" pitchFamily="18" charset="0"/>
                <a:cs typeface="Times New Roman" panose="02020603050405020304" pitchFamily="18" charset="0"/>
              </a:rPr>
              <a:t> stand for the labral insertions of the GHLs. Total represents the maximum length of insertions in the glenoid perimeter, disregarding its depth or its osseous or labral nature. Total (surface) is the length of insertions as seen from the anterior aspect of the shoulder joint, roughly representing the length of bony insertions. AD: Alzheimer’s disease; MI: myocardial infarction; COPD: chronic obstructive pulmonary disease; KF: kidney failure; NHL: non Hodgkin lymphoma; R: right upper limb; L: left upper limb. </a:t>
            </a:r>
            <a:endParaRPr lang="es-ES" sz="1100" b="1" dirty="0">
              <a:latin typeface="Baskerville Old Face" panose="02020602080505020303" pitchFamily="18" charset="0"/>
              <a:cs typeface="Times New Roman" panose="02020603050405020304" pitchFamily="18" charset="0"/>
            </a:endParaRPr>
          </a:p>
        </p:txBody>
      </p:sp>
    </p:spTree>
    <p:extLst>
      <p:ext uri="{BB962C8B-B14F-4D97-AF65-F5344CB8AC3E}">
        <p14:creationId xmlns:p14="http://schemas.microsoft.com/office/powerpoint/2010/main" val="63896405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1526</TotalTime>
  <Words>743</Words>
  <Application>Microsoft Office PowerPoint</Application>
  <PresentationFormat>A4 (210 x 297 mm)</PresentationFormat>
  <Paragraphs>601</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Aptos</vt:lpstr>
      <vt:lpstr>Aptos Display</vt:lpstr>
      <vt:lpstr>Arial</vt:lpstr>
      <vt:lpstr>Baskerville Old Face</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emilio gonzález</dc:creator>
  <cp:lastModifiedBy>emilio gonzález</cp:lastModifiedBy>
  <cp:revision>4</cp:revision>
  <dcterms:created xsi:type="dcterms:W3CDTF">2025-07-26T14:29:02Z</dcterms:created>
  <dcterms:modified xsi:type="dcterms:W3CDTF">2025-09-28T20:34:12Z</dcterms:modified>
</cp:coreProperties>
</file>