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49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Default Extension="rels" ContentType="application/vnd.openxmlformats-package.relationships+xml"/>
  <Default Extension="xml" ContentType="application/xml"/>
  <Override PartName="/ppt/tags/tag29.xml" ContentType="application/vnd.openxmlformats-officedocument.presentationml.tags+xml"/>
  <Override PartName="/ppt/tags/tag38.xml" ContentType="application/vnd.openxmlformats-officedocument.presentationml.tags+xml"/>
  <Override PartName="/ppt/tags/tag47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ppt/tags/tag45.xml" ContentType="application/vnd.openxmlformats-officedocument.presentationml.tags+xml"/>
  <Override PartName="/ppt/tags/tag54.xml" ContentType="application/vnd.openxmlformats-officedocument.presentationml.tags+xml"/>
  <Override PartName="/ppt/tags/tag63.xml" ContentType="application/vnd.openxmlformats-officedocument.presentationml.tags+xml"/>
  <Override PartName="/ppt/tags/tag65.xml" ContentType="application/vnd.openxmlformats-officedocument.presentationml.tags+xml"/>
  <Override PartName="/docProps/custom.xml" ContentType="application/vnd.openxmlformats-officedocument.custom-propertie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43.xml" ContentType="application/vnd.openxmlformats-officedocument.presentationml.tags+xml"/>
  <Override PartName="/ppt/tags/tag52.xml" ContentType="application/vnd.openxmlformats-officedocument.presentationml.tags+xml"/>
  <Override PartName="/ppt/tags/tag61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tags/tag41.xml" ContentType="application/vnd.openxmlformats-officedocument.presentationml.tags+xml"/>
  <Override PartName="/ppt/tags/tag50.xml" ContentType="application/vnd.openxmlformats-officedocument.presentationml.tags+xml"/>
  <Override PartName="/ppt/tags/tag70.xml" ContentType="application/vnd.openxmlformats-officedocument.presentationml.tag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Default Extension="png" ContentType="image/png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tags/tag39.xml" ContentType="application/vnd.openxmlformats-officedocument.presentationml.tags+xml"/>
  <Override PartName="/ppt/tags/tag59.xml" ContentType="application/vnd.openxmlformats-officedocument.presentationml.tags+xml"/>
  <Override PartName="/ppt/tags/tag68.xml" ContentType="application/vnd.openxmlformats-officedocument.presentationml.tag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57.xml" ContentType="application/vnd.openxmlformats-officedocument.presentationml.tags+xml"/>
  <Override PartName="/ppt/tags/tag66.xml" ContentType="application/vnd.openxmlformats-officedocument.presentationml.tags+xml"/>
  <Override PartName="/docProps/app.xml" ContentType="application/vnd.openxmlformats-officedocument.extended-properties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ppt/tags/tag64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tags/tag6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ppt/tags/tag6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2"/>
  </p:sldIdLst>
  <p:sldSz cx="6858000" cy="12192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835" userDrawn="1">
          <p15:clr>
            <a:srgbClr val="A4A3A4"/>
          </p15:clr>
        </p15:guide>
        <p15:guide id="2" pos="221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>
      <p:cViewPr>
        <p:scale>
          <a:sx n="80" d="100"/>
          <a:sy n="80" d="100"/>
        </p:scale>
        <p:origin x="-1452" y="2968"/>
      </p:cViewPr>
      <p:guideLst>
        <p:guide orient="horz" pos="3835"/>
        <p:guide pos="2219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74325" y="1625760"/>
            <a:ext cx="5512050" cy="457005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674325" y="6330223"/>
            <a:ext cx="5512050" cy="2617858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2025/10/3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2025/10/3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342225" y="1376135"/>
            <a:ext cx="6172200" cy="974816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2025/10/3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674325" y="4416435"/>
            <a:ext cx="5512050" cy="1811378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45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674325" y="6330223"/>
            <a:ext cx="5512050" cy="838483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18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42225" y="1081707"/>
            <a:ext cx="6170175" cy="1254524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42225" y="2649861"/>
            <a:ext cx="6170175" cy="8461633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2025/10/3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119825" y="6842274"/>
            <a:ext cx="4369950" cy="1363334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119825" y="8205608"/>
            <a:ext cx="4369950" cy="1542552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2025/10/3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42225" y="1081707"/>
            <a:ext cx="6170175" cy="1254524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342225" y="2669063"/>
            <a:ext cx="2911950" cy="8442431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3606525" y="2669063"/>
            <a:ext cx="2911950" cy="8442431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2025/10/3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42225" y="1081707"/>
            <a:ext cx="6170175" cy="1254524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342225" y="2541050"/>
            <a:ext cx="3005100" cy="678467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342225" y="3296325"/>
            <a:ext cx="3005100" cy="7815169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3507609" y="2527767"/>
            <a:ext cx="3005100" cy="678467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3507609" y="3296325"/>
            <a:ext cx="3005100" cy="7815169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2025/10/3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42225" y="1081707"/>
            <a:ext cx="6170175" cy="1254524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2025/10/3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2025/10/3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342225" y="2765072"/>
            <a:ext cx="2943606" cy="8192807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3572100" y="2765072"/>
            <a:ext cx="2940300" cy="8192807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pPr/>
              <a:t>2025/10/3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5757075" y="1625760"/>
            <a:ext cx="587250" cy="894168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1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514350" y="1625760"/>
            <a:ext cx="5157675" cy="8941680"/>
          </a:xfrm>
        </p:spPr>
        <p:txBody>
          <a:bodyPr vert="eaVert" lIns="46800" tIns="46800" rIns="46800" bIns="46800"/>
          <a:lstStyle>
            <a:lvl1pPr marL="171450" indent="-171450">
              <a:spcAft>
                <a:spcPts val="1000"/>
              </a:spcAft>
              <a:defRPr spc="300"/>
            </a:lvl1pPr>
            <a:lvl2pPr marL="514350" indent="-171450">
              <a:defRPr spc="300"/>
            </a:lvl2pPr>
            <a:lvl3pPr marL="857250" indent="-171450">
              <a:defRPr spc="300"/>
            </a:lvl3pPr>
            <a:lvl4pPr marL="1200150" indent="-171450">
              <a:defRPr spc="300"/>
            </a:lvl4pPr>
            <a:lvl5pPr marL="1543050" indent="-17145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2025/10/3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342225" y="1081707"/>
            <a:ext cx="6170175" cy="1254524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342225" y="2649861"/>
            <a:ext cx="6170175" cy="8461633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344250" y="11226705"/>
            <a:ext cx="1518750" cy="5632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2025/10/3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2315250" y="11226705"/>
            <a:ext cx="2227500" cy="5632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4993650" y="11226705"/>
            <a:ext cx="1518750" cy="5632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13" Type="http://schemas.openxmlformats.org/officeDocument/2006/relationships/image" Target="../media/image4.png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12" Type="http://schemas.openxmlformats.org/officeDocument/2006/relationships/image" Target="../media/image3.png"/><Relationship Id="rId17" Type="http://schemas.openxmlformats.org/officeDocument/2006/relationships/image" Target="../media/image8.png"/><Relationship Id="rId2" Type="http://schemas.openxmlformats.org/officeDocument/2006/relationships/tags" Target="../tags/tag64.xml"/><Relationship Id="rId16" Type="http://schemas.openxmlformats.org/officeDocument/2006/relationships/image" Target="../media/image7.png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11" Type="http://schemas.openxmlformats.org/officeDocument/2006/relationships/image" Target="../media/image2.png"/><Relationship Id="rId5" Type="http://schemas.openxmlformats.org/officeDocument/2006/relationships/tags" Target="../tags/tag67.xml"/><Relationship Id="rId15" Type="http://schemas.openxmlformats.org/officeDocument/2006/relationships/image" Target="../media/image6.png"/><Relationship Id="rId10" Type="http://schemas.openxmlformats.org/officeDocument/2006/relationships/image" Target="../media/image1.png"/><Relationship Id="rId4" Type="http://schemas.openxmlformats.org/officeDocument/2006/relationships/tags" Target="../tags/tag66.xml"/><Relationship Id="rId9" Type="http://schemas.openxmlformats.org/officeDocument/2006/relationships/slideLayout" Target="../slideLayouts/slideLayout2.xml"/><Relationship Id="rId1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 descr="F:\肝癌测序参考文献\数据+结果\分析\268-GO_Enrichment.png"/>
          <p:cNvPicPr>
            <a:picLocks noGrp="1" noChangeAspect="1" noChangeArrowheads="1"/>
          </p:cNvPicPr>
          <p:nvPr>
            <p:ph idx="1"/>
          </p:nvPr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020" y="302483"/>
            <a:ext cx="2595949" cy="1305749"/>
          </a:xfrm>
          <a:prstGeom prst="rect">
            <a:avLst/>
          </a:prstGeom>
          <a:noFill/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708276" y="301957"/>
            <a:ext cx="2248703" cy="130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0" name="Picture 6" descr="F:\肝癌测序参考文献\数据+结果\分析\74-GO_Enrichment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5241" y="4002246"/>
            <a:ext cx="3301999" cy="1305560"/>
          </a:xfrm>
          <a:prstGeom prst="rect">
            <a:avLst/>
          </a:prstGeom>
          <a:noFill/>
        </p:spPr>
      </p:pic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37585" y="4060501"/>
            <a:ext cx="2019935" cy="11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76554" y="5676900"/>
            <a:ext cx="1729858" cy="14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24840" y="1983867"/>
            <a:ext cx="1685275" cy="14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文本框 18"/>
          <p:cNvSpPr txBox="1"/>
          <p:nvPr>
            <p:custDataLst>
              <p:tags r:id="rId1"/>
            </p:custDataLst>
          </p:nvPr>
        </p:nvSpPr>
        <p:spPr>
          <a:xfrm>
            <a:off x="153035" y="130175"/>
            <a:ext cx="252000" cy="252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600" b="1" dirty="0"/>
              <a:t>A</a:t>
            </a:r>
          </a:p>
        </p:txBody>
      </p:sp>
      <p:sp>
        <p:nvSpPr>
          <p:cNvPr id="10" name="文本框 41"/>
          <p:cNvSpPr txBox="1"/>
          <p:nvPr>
            <p:custDataLst>
              <p:tags r:id="rId2"/>
            </p:custDataLst>
          </p:nvPr>
        </p:nvSpPr>
        <p:spPr>
          <a:xfrm>
            <a:off x="3135630" y="0"/>
            <a:ext cx="252000" cy="252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600" b="1" dirty="0"/>
              <a:t>B</a:t>
            </a:r>
          </a:p>
        </p:txBody>
      </p:sp>
      <p:sp>
        <p:nvSpPr>
          <p:cNvPr id="11" name="文本框 12"/>
          <p:cNvSpPr txBox="1"/>
          <p:nvPr>
            <p:custDataLst>
              <p:tags r:id="rId3"/>
            </p:custDataLst>
          </p:nvPr>
        </p:nvSpPr>
        <p:spPr>
          <a:xfrm>
            <a:off x="153035" y="1684655"/>
            <a:ext cx="252000" cy="252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600" b="1" dirty="0"/>
              <a:t>C</a:t>
            </a:r>
          </a:p>
        </p:txBody>
      </p:sp>
      <p:sp>
        <p:nvSpPr>
          <p:cNvPr id="12" name="文本框 12"/>
          <p:cNvSpPr txBox="1"/>
          <p:nvPr>
            <p:custDataLst>
              <p:tags r:id="rId4"/>
            </p:custDataLst>
          </p:nvPr>
        </p:nvSpPr>
        <p:spPr>
          <a:xfrm>
            <a:off x="3135630" y="1699895"/>
            <a:ext cx="252000" cy="252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600" b="1" dirty="0"/>
              <a:t>D</a:t>
            </a:r>
          </a:p>
        </p:txBody>
      </p:sp>
      <p:sp>
        <p:nvSpPr>
          <p:cNvPr id="13" name="文本框 18"/>
          <p:cNvSpPr txBox="1"/>
          <p:nvPr>
            <p:custDataLst>
              <p:tags r:id="rId5"/>
            </p:custDataLst>
          </p:nvPr>
        </p:nvSpPr>
        <p:spPr>
          <a:xfrm>
            <a:off x="153035" y="3652520"/>
            <a:ext cx="252000" cy="22637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600" b="1" dirty="0"/>
              <a:t>E</a:t>
            </a:r>
          </a:p>
        </p:txBody>
      </p:sp>
      <p:sp>
        <p:nvSpPr>
          <p:cNvPr id="14" name="文本框 41"/>
          <p:cNvSpPr txBox="1"/>
          <p:nvPr>
            <p:custDataLst>
              <p:tags r:id="rId6"/>
            </p:custDataLst>
          </p:nvPr>
        </p:nvSpPr>
        <p:spPr>
          <a:xfrm>
            <a:off x="3135630" y="3652298"/>
            <a:ext cx="252000" cy="252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600" b="1" dirty="0"/>
              <a:t>F</a:t>
            </a:r>
          </a:p>
        </p:txBody>
      </p:sp>
      <p:pic>
        <p:nvPicPr>
          <p:cNvPr id="5" name="Picture 4" descr="C:\Users\Lenovo\Desktop\string_interactions.tsv_MCC_top12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185161" y="5676900"/>
            <a:ext cx="1701818" cy="1440000"/>
          </a:xfrm>
          <a:prstGeom prst="rect">
            <a:avLst/>
          </a:prstGeom>
          <a:noFill/>
        </p:spPr>
      </p:pic>
      <p:pic>
        <p:nvPicPr>
          <p:cNvPr id="16389" name="Picture 5" descr="C:\Users\Lenovo\Desktop\268-0.7-string_interactions (1).tsv_MCC_top12.pn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3180081" y="1983867"/>
            <a:ext cx="1639835" cy="1440000"/>
          </a:xfrm>
          <a:prstGeom prst="rect">
            <a:avLst/>
          </a:prstGeom>
          <a:noFill/>
        </p:spPr>
      </p:pic>
      <p:sp>
        <p:nvSpPr>
          <p:cNvPr id="18" name="文本框 41"/>
          <p:cNvSpPr txBox="1"/>
          <p:nvPr>
            <p:custDataLst>
              <p:tags r:id="rId7"/>
            </p:custDataLst>
          </p:nvPr>
        </p:nvSpPr>
        <p:spPr>
          <a:xfrm>
            <a:off x="3135630" y="5323618"/>
            <a:ext cx="252000" cy="252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600" b="1" dirty="0" smtClean="0"/>
              <a:t>H</a:t>
            </a:r>
            <a:endParaRPr lang="en-US" altLang="zh-CN" sz="1600" b="1" dirty="0"/>
          </a:p>
        </p:txBody>
      </p:sp>
      <p:sp>
        <p:nvSpPr>
          <p:cNvPr id="19" name="文本框 18"/>
          <p:cNvSpPr txBox="1"/>
          <p:nvPr>
            <p:custDataLst>
              <p:tags r:id="rId8"/>
            </p:custDataLst>
          </p:nvPr>
        </p:nvSpPr>
        <p:spPr>
          <a:xfrm>
            <a:off x="153035" y="5364480"/>
            <a:ext cx="252000" cy="22637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600" b="1" dirty="0" smtClean="0"/>
              <a:t>G</a:t>
            </a:r>
            <a:endParaRPr lang="en-US" altLang="zh-CN" sz="1600" b="1" dirty="0"/>
          </a:p>
        </p:txBody>
      </p:sp>
      <p:sp>
        <p:nvSpPr>
          <p:cNvPr id="20" name="内容占位符 2"/>
          <p:cNvSpPr txBox="1">
            <a:spLocks/>
          </p:cNvSpPr>
          <p:nvPr/>
        </p:nvSpPr>
        <p:spPr>
          <a:xfrm>
            <a:off x="127220" y="7434471"/>
            <a:ext cx="6360000" cy="3498574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marL="171450" marR="0" lvl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altLang="zh-CN" sz="1350" b="1" i="0" u="none" strike="noStrike" kern="1200" cap="none" spc="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Supplementary Figure 1. Enrichment and network analysis of </a:t>
            </a:r>
            <a:r>
              <a:rPr kumimoji="0" lang="en-US" altLang="zh-CN" sz="1350" b="1" i="0" u="none" strike="noStrike" kern="1200" cap="none" spc="15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methylation</a:t>
            </a:r>
            <a:r>
              <a:rPr kumimoji="0" lang="en-US" altLang="zh-CN" sz="1350" b="1" i="0" u="none" strike="noStrike" kern="1200" cap="none" spc="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-regulated genes.</a:t>
            </a:r>
            <a:endParaRPr kumimoji="0" lang="en-US" altLang="zh-CN" sz="1350" b="0" i="0" u="none" strike="noStrike" kern="1200" cap="none" spc="15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altLang="zh-CN" sz="1350" b="1" i="0" u="none" strike="noStrike" kern="1200" cap="none" spc="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(A, B)</a:t>
            </a:r>
            <a:r>
              <a:rPr kumimoji="0" lang="en-US" altLang="zh-CN" sz="1350" b="0" i="0" u="none" strike="noStrike" kern="1200" cap="none" spc="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GO (A) and KEGG (B) enrichment analyses of 268 differentially </a:t>
            </a:r>
            <a:r>
              <a:rPr kumimoji="0" lang="en-US" altLang="zh-CN" sz="1350" b="0" i="0" u="none" strike="noStrike" kern="1200" cap="none" spc="15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methylated</a:t>
            </a:r>
            <a:r>
              <a:rPr kumimoji="0" lang="en-US" altLang="zh-CN" sz="1350" b="0" i="0" u="none" strike="noStrike" kern="1200" cap="none" spc="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expressed genes (</a:t>
            </a:r>
            <a:r>
              <a:rPr kumimoji="0" lang="en-US" altLang="zh-CN" sz="1350" b="0" i="0" u="none" strike="noStrike" kern="1200" cap="none" spc="15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DMEGs</a:t>
            </a:r>
            <a:r>
              <a:rPr kumimoji="0" lang="en-US" altLang="zh-CN" sz="1350" b="0" i="0" u="none" strike="noStrike" kern="1200" cap="none" spc="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).</a:t>
            </a:r>
          </a:p>
          <a:p>
            <a:pPr marL="171450" marR="0" lvl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altLang="zh-CN" sz="1350" b="1" i="0" u="none" strike="noStrike" kern="1200" cap="none" spc="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(C, D)</a:t>
            </a:r>
            <a:r>
              <a:rPr kumimoji="0" lang="en-US" altLang="zh-CN" sz="1350" b="0" i="0" u="none" strike="noStrike" kern="1200" cap="none" spc="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PPI network of 268 </a:t>
            </a:r>
            <a:r>
              <a:rPr kumimoji="0" lang="en-US" altLang="zh-CN" sz="1350" b="0" i="0" u="none" strike="noStrike" kern="1200" cap="none" spc="15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DMEGs</a:t>
            </a:r>
            <a:r>
              <a:rPr kumimoji="0" lang="en-US" altLang="zh-CN" sz="1350" b="0" i="0" u="none" strike="noStrike" kern="1200" cap="none" spc="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(C) and the top 10 hub genes identified by connectivity (D).</a:t>
            </a:r>
          </a:p>
          <a:p>
            <a:pPr marL="171450" marR="0" lvl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altLang="zh-CN" sz="1350" b="1" i="0" u="none" strike="noStrike" kern="1200" cap="none" spc="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(E, F)</a:t>
            </a:r>
            <a:r>
              <a:rPr kumimoji="0" lang="en-US" altLang="zh-CN" sz="1350" b="0" i="0" u="none" strike="noStrike" kern="1200" cap="none" spc="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GO (E) and KEGG (F) enrichment analyses of 74 genes consistently altered at both mRNA and protein levels.</a:t>
            </a:r>
          </a:p>
          <a:p>
            <a:pPr marL="171450" marR="0" lvl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altLang="zh-CN" sz="1350" b="1" i="0" u="none" strike="noStrike" kern="1200" cap="none" spc="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(G, H)</a:t>
            </a:r>
            <a:r>
              <a:rPr kumimoji="0" lang="en-US" altLang="zh-CN" sz="1350" b="0" i="0" u="none" strike="noStrike" kern="1200" cap="none" spc="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PPI network of the 74 multi-</a:t>
            </a:r>
            <a:r>
              <a:rPr kumimoji="0" lang="en-US" altLang="zh-CN" sz="1350" b="0" i="0" u="none" strike="noStrike" kern="1200" cap="none" spc="15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omics</a:t>
            </a:r>
            <a:r>
              <a:rPr kumimoji="0" lang="en-US" altLang="zh-CN" sz="1350" b="0" i="0" u="none" strike="noStrike" kern="1200" cap="none" spc="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consistent genes (G) and the corresponding top 10 hub genes (H).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zh-CN" sz="1350" b="0" i="0" u="none" strike="noStrike" kern="1200" cap="none" spc="15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marR="0" lvl="0" indent="-171450" algn="just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350" b="0" i="0" u="none" strike="noStrike" kern="1200" cap="none" spc="15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3698</TotalTime>
  <Words>25</Words>
  <Application>Microsoft Office PowerPoint</Application>
  <PresentationFormat>自定义</PresentationFormat>
  <Paragraphs>13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WPS</vt:lpstr>
      <vt:lpstr>幻灯片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tianfuguo</dc:creator>
  <cp:lastModifiedBy>Lenovo</cp:lastModifiedBy>
  <cp:revision>213</cp:revision>
  <dcterms:created xsi:type="dcterms:W3CDTF">2019-06-19T02:08:00Z</dcterms:created>
  <dcterms:modified xsi:type="dcterms:W3CDTF">2025-10-03T15:21:03Z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2052-12.1.0.19302</vt:lpwstr>
  </property>
  <property fmtid="{D5CDD505-2E9C-101B-9397-08002B2CF9AE}" pid="3" name="ICV">
    <vt:lpwstr>1CDA37310B2746E1BC158A77491A0DE8_11</vt:lpwstr>
  </property>
</Properties>
</file>