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86" r:id="rId2"/>
    <p:sldId id="291" r:id="rId3"/>
    <p:sldId id="290" r:id="rId4"/>
    <p:sldId id="28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1B3042-F6D7-6504-D09A-3303D58FEC9A}" name="Nour Naji" initials="" userId="S::nnaji1@jh.edu::1bca6cbe-6648-499b-835d-d4c1bf651c7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os Karantanos" initials="TK" lastIdx="2" clrIdx="0">
    <p:extLst>
      <p:ext uri="{19B8F6BF-5375-455C-9EA6-DF929625EA0E}">
        <p15:presenceInfo xmlns:p15="http://schemas.microsoft.com/office/powerpoint/2012/main" userId="S::tkarant1@jh.edu::2abe481e-2e03-45eb-8158-1fbca5f591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D5B"/>
    <a:srgbClr val="1106EC"/>
    <a:srgbClr val="993300"/>
    <a:srgbClr val="933F39"/>
    <a:srgbClr val="834949"/>
    <a:srgbClr val="51F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/>
    <p:restoredTop sz="94661"/>
  </p:normalViewPr>
  <p:slideViewPr>
    <p:cSldViewPr snapToGrid="0">
      <p:cViewPr varScale="1">
        <p:scale>
          <a:sx n="105" d="100"/>
          <a:sy n="105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DM1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Sheet1!$F$10:$F$15</c:f>
                <c:numCache>
                  <c:formatCode>General</c:formatCode>
                  <c:ptCount val="6"/>
                  <c:pt idx="0">
                    <c:v>2.5043516297185847E-2</c:v>
                  </c:pt>
                  <c:pt idx="1">
                    <c:v>3.9810337366643342E-2</c:v>
                  </c:pt>
                  <c:pt idx="2">
                    <c:v>1.8279182651834938E-2</c:v>
                  </c:pt>
                  <c:pt idx="3">
                    <c:v>3.169200741735758E-2</c:v>
                  </c:pt>
                  <c:pt idx="4">
                    <c:v>2.3257227542347991E-2</c:v>
                  </c:pt>
                  <c:pt idx="5">
                    <c:v>2.0727935771090323E-2</c:v>
                  </c:pt>
                </c:numCache>
              </c:numRef>
            </c:plus>
            <c:minus>
              <c:numRef>
                <c:f>Sheet1!$F$10:$F$15</c:f>
                <c:numCache>
                  <c:formatCode>General</c:formatCode>
                  <c:ptCount val="6"/>
                  <c:pt idx="0">
                    <c:v>2.5043516297185847E-2</c:v>
                  </c:pt>
                  <c:pt idx="1">
                    <c:v>3.9810337366643342E-2</c:v>
                  </c:pt>
                  <c:pt idx="2">
                    <c:v>1.8279182651834938E-2</c:v>
                  </c:pt>
                  <c:pt idx="3">
                    <c:v>3.169200741735758E-2</c:v>
                  </c:pt>
                  <c:pt idx="4">
                    <c:v>2.3257227542347991E-2</c:v>
                  </c:pt>
                  <c:pt idx="5">
                    <c:v>2.0727935771090323E-2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Sheet1!$E$3:$E$8</c:f>
              <c:strCache>
                <c:ptCount val="6"/>
                <c:pt idx="0">
                  <c:v>DMSO</c:v>
                </c:pt>
                <c:pt idx="1">
                  <c:v>0.4 nM </c:v>
                </c:pt>
                <c:pt idx="2">
                  <c:v>2 nM </c:v>
                </c:pt>
                <c:pt idx="3">
                  <c:v>10 nM </c:v>
                </c:pt>
                <c:pt idx="4">
                  <c:v>50 nM </c:v>
                </c:pt>
                <c:pt idx="5">
                  <c:v>250 nM </c:v>
                </c:pt>
              </c:strCache>
            </c:strRef>
          </c:cat>
          <c:val>
            <c:numRef>
              <c:f>Sheet1!$F$3:$F$8</c:f>
              <c:numCache>
                <c:formatCode>General</c:formatCode>
                <c:ptCount val="6"/>
                <c:pt idx="0">
                  <c:v>1.0000003533570154</c:v>
                </c:pt>
                <c:pt idx="1">
                  <c:v>1.0102477068013098</c:v>
                </c:pt>
                <c:pt idx="2">
                  <c:v>0.98692614379015675</c:v>
                </c:pt>
                <c:pt idx="3">
                  <c:v>0.98303921662163141</c:v>
                </c:pt>
                <c:pt idx="4">
                  <c:v>0.98586607274419524</c:v>
                </c:pt>
                <c:pt idx="5">
                  <c:v>0.31484110065056559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F5-4617-8F8E-0847397CED84}"/>
            </c:ext>
          </c:extLst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MMAE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Sheet1!$G$10:$G$15</c:f>
                <c:numCache>
                  <c:formatCode>General</c:formatCode>
                  <c:ptCount val="6"/>
                  <c:pt idx="0">
                    <c:v>4.4433220627326199E-3</c:v>
                  </c:pt>
                  <c:pt idx="1">
                    <c:v>5.4683917565175677E-3</c:v>
                  </c:pt>
                  <c:pt idx="2">
                    <c:v>2.5803862178272144E-2</c:v>
                  </c:pt>
                  <c:pt idx="3">
                    <c:v>3.397893306150165E-3</c:v>
                  </c:pt>
                  <c:pt idx="4">
                    <c:v>5.0284228973662094E-3</c:v>
                  </c:pt>
                  <c:pt idx="5">
                    <c:v>4.596584865262889E-3</c:v>
                  </c:pt>
                </c:numCache>
              </c:numRef>
            </c:plus>
            <c:minus>
              <c:numRef>
                <c:f>Sheet1!$G$10:$G$15</c:f>
                <c:numCache>
                  <c:formatCode>General</c:formatCode>
                  <c:ptCount val="6"/>
                  <c:pt idx="0">
                    <c:v>4.4433220627326199E-3</c:v>
                  </c:pt>
                  <c:pt idx="1">
                    <c:v>5.4683917565175677E-3</c:v>
                  </c:pt>
                  <c:pt idx="2">
                    <c:v>2.5803862178272144E-2</c:v>
                  </c:pt>
                  <c:pt idx="3">
                    <c:v>3.397893306150165E-3</c:v>
                  </c:pt>
                  <c:pt idx="4">
                    <c:v>5.0284228973662094E-3</c:v>
                  </c:pt>
                  <c:pt idx="5">
                    <c:v>4.596584865262889E-3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Sheet1!$E$3:$E$8</c:f>
              <c:strCache>
                <c:ptCount val="6"/>
                <c:pt idx="0">
                  <c:v>DMSO</c:v>
                </c:pt>
                <c:pt idx="1">
                  <c:v>0.4 nM </c:v>
                </c:pt>
                <c:pt idx="2">
                  <c:v>2 nM </c:v>
                </c:pt>
                <c:pt idx="3">
                  <c:v>10 nM </c:v>
                </c:pt>
                <c:pt idx="4">
                  <c:v>50 nM </c:v>
                </c:pt>
                <c:pt idx="5">
                  <c:v>250 nM </c:v>
                </c:pt>
              </c:strCache>
            </c:strRef>
          </c:cat>
          <c:val>
            <c:numRef>
              <c:f>Sheet1!$G$3:$G$8</c:f>
              <c:numCache>
                <c:formatCode>General</c:formatCode>
                <c:ptCount val="6"/>
                <c:pt idx="0">
                  <c:v>1</c:v>
                </c:pt>
                <c:pt idx="1">
                  <c:v>1.037037037037037</c:v>
                </c:pt>
                <c:pt idx="2">
                  <c:v>1.0852871219843696</c:v>
                </c:pt>
                <c:pt idx="3">
                  <c:v>0.3510023785253143</c:v>
                </c:pt>
                <c:pt idx="4">
                  <c:v>0.24770642201834861</c:v>
                </c:pt>
                <c:pt idx="5">
                  <c:v>0.16717635066258921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F5-4617-8F8E-0847397CED84}"/>
            </c:ext>
          </c:extLst>
        </c:ser>
        <c:ser>
          <c:idx val="2"/>
          <c:order val="2"/>
          <c:tx>
            <c:strRef>
              <c:f>Sheet1!$H$2</c:f>
              <c:strCache>
                <c:ptCount val="1"/>
                <c:pt idx="0">
                  <c:v>Exatecan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Sheet1!$H$10:$H$15</c:f>
                <c:numCache>
                  <c:formatCode>General</c:formatCode>
                  <c:ptCount val="6"/>
                  <c:pt idx="0">
                    <c:v>9.2497430827136462E-3</c:v>
                  </c:pt>
                  <c:pt idx="1">
                    <c:v>1.8483684090137814E-2</c:v>
                  </c:pt>
                  <c:pt idx="2">
                    <c:v>1.9154454465410538E-2</c:v>
                  </c:pt>
                  <c:pt idx="3">
                    <c:v>9.045303627571253E-3</c:v>
                  </c:pt>
                  <c:pt idx="4">
                    <c:v>7.4039001120368222E-3</c:v>
                  </c:pt>
                  <c:pt idx="5">
                    <c:v>3.9427564426224894E-3</c:v>
                  </c:pt>
                </c:numCache>
              </c:numRef>
            </c:plus>
            <c:minus>
              <c:numRef>
                <c:f>Sheet1!$H$10:$H$15</c:f>
                <c:numCache>
                  <c:formatCode>General</c:formatCode>
                  <c:ptCount val="6"/>
                  <c:pt idx="0">
                    <c:v>9.2497430827136462E-3</c:v>
                  </c:pt>
                  <c:pt idx="1">
                    <c:v>1.8483684090137814E-2</c:v>
                  </c:pt>
                  <c:pt idx="2">
                    <c:v>1.9154454465410538E-2</c:v>
                  </c:pt>
                  <c:pt idx="3">
                    <c:v>9.045303627571253E-3</c:v>
                  </c:pt>
                  <c:pt idx="4">
                    <c:v>7.4039001120368222E-3</c:v>
                  </c:pt>
                  <c:pt idx="5">
                    <c:v>3.9427564426224894E-3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Sheet1!$E$3:$E$8</c:f>
              <c:strCache>
                <c:ptCount val="6"/>
                <c:pt idx="0">
                  <c:v>DMSO</c:v>
                </c:pt>
                <c:pt idx="1">
                  <c:v>0.4 nM </c:v>
                </c:pt>
                <c:pt idx="2">
                  <c:v>2 nM </c:v>
                </c:pt>
                <c:pt idx="3">
                  <c:v>10 nM </c:v>
                </c:pt>
                <c:pt idx="4">
                  <c:v>50 nM </c:v>
                </c:pt>
                <c:pt idx="5">
                  <c:v>250 nM </c:v>
                </c:pt>
              </c:strCache>
            </c:strRef>
          </c:cat>
          <c:val>
            <c:numRef>
              <c:f>Sheet1!$H$3:$H$8</c:f>
              <c:numCache>
                <c:formatCode>General</c:formatCode>
                <c:ptCount val="6"/>
                <c:pt idx="0">
                  <c:v>1.0000000000000002</c:v>
                </c:pt>
                <c:pt idx="1">
                  <c:v>1.0536752136752137</c:v>
                </c:pt>
                <c:pt idx="2">
                  <c:v>0.87350427350427351</c:v>
                </c:pt>
                <c:pt idx="3">
                  <c:v>0.23042735042735041</c:v>
                </c:pt>
                <c:pt idx="4">
                  <c:v>0.16786324786324788</c:v>
                </c:pt>
                <c:pt idx="5">
                  <c:v>0.13982905982905983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F5-4617-8F8E-0847397CED84}"/>
            </c:ext>
          </c:extLst>
        </c:ser>
        <c:ser>
          <c:idx val="3"/>
          <c:order val="3"/>
          <c:tx>
            <c:strRef>
              <c:f>Sheet1!$I$2</c:f>
              <c:strCache>
                <c:ptCount val="1"/>
                <c:pt idx="0">
                  <c:v>SN38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Sheet1!$I$10:$I$15</c:f>
                <c:numCache>
                  <c:formatCode>General</c:formatCode>
                  <c:ptCount val="6"/>
                  <c:pt idx="0">
                    <c:v>1.9496860966647669E-2</c:v>
                  </c:pt>
                  <c:pt idx="1">
                    <c:v>2.4953263801402295E-2</c:v>
                  </c:pt>
                  <c:pt idx="2">
                    <c:v>6.6787832153750986E-3</c:v>
                  </c:pt>
                  <c:pt idx="3">
                    <c:v>1.9393197992135954E-2</c:v>
                  </c:pt>
                  <c:pt idx="4">
                    <c:v>3.6062039690602046E-3</c:v>
                  </c:pt>
                  <c:pt idx="5">
                    <c:v>3.1438157341857507E-3</c:v>
                  </c:pt>
                </c:numCache>
              </c:numRef>
            </c:plus>
            <c:minus>
              <c:numRef>
                <c:f>Sheet1!$I$10:$I$15</c:f>
                <c:numCache>
                  <c:formatCode>General</c:formatCode>
                  <c:ptCount val="6"/>
                  <c:pt idx="0">
                    <c:v>1.9496860966647669E-2</c:v>
                  </c:pt>
                  <c:pt idx="1">
                    <c:v>2.4953263801402295E-2</c:v>
                  </c:pt>
                  <c:pt idx="2">
                    <c:v>6.6787832153750986E-3</c:v>
                  </c:pt>
                  <c:pt idx="3">
                    <c:v>1.9393197992135954E-2</c:v>
                  </c:pt>
                  <c:pt idx="4">
                    <c:v>3.6062039690602046E-3</c:v>
                  </c:pt>
                  <c:pt idx="5">
                    <c:v>3.1438157341857507E-3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Sheet1!$E$3:$E$8</c:f>
              <c:strCache>
                <c:ptCount val="6"/>
                <c:pt idx="0">
                  <c:v>DMSO</c:v>
                </c:pt>
                <c:pt idx="1">
                  <c:v>0.4 nM </c:v>
                </c:pt>
                <c:pt idx="2">
                  <c:v>2 nM </c:v>
                </c:pt>
                <c:pt idx="3">
                  <c:v>10 nM </c:v>
                </c:pt>
                <c:pt idx="4">
                  <c:v>50 nM </c:v>
                </c:pt>
                <c:pt idx="5">
                  <c:v>250 nM </c:v>
                </c:pt>
              </c:strCache>
            </c:strRef>
          </c:cat>
          <c:val>
            <c:numRef>
              <c:f>Sheet1!$I$3:$I$8</c:f>
              <c:numCache>
                <c:formatCode>General</c:formatCode>
                <c:ptCount val="6"/>
                <c:pt idx="0">
                  <c:v>1.0000003606203969</c:v>
                </c:pt>
                <c:pt idx="1">
                  <c:v>1.0126220745121077</c:v>
                </c:pt>
                <c:pt idx="2">
                  <c:v>1.0057702869708933</c:v>
                </c:pt>
                <c:pt idx="3">
                  <c:v>0.30941230054536623</c:v>
                </c:pt>
                <c:pt idx="4">
                  <c:v>0.17994957805610459</c:v>
                </c:pt>
                <c:pt idx="5">
                  <c:v>0.12080783296351712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F5-4617-8F8E-0847397CED84}"/>
            </c:ext>
          </c:extLst>
        </c:ser>
        <c:ser>
          <c:idx val="4"/>
          <c:order val="4"/>
          <c:tx>
            <c:strRef>
              <c:f>Sheet1!$J$2</c:f>
              <c:strCache>
                <c:ptCount val="1"/>
                <c:pt idx="0">
                  <c:v>PBD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Sheet1!$J$10:$J$15</c:f>
                <c:numCache>
                  <c:formatCode>General</c:formatCode>
                  <c:ptCount val="6"/>
                  <c:pt idx="0">
                    <c:v>2.3314376125174292E-2</c:v>
                  </c:pt>
                  <c:pt idx="1">
                    <c:v>9.75750835914262E-3</c:v>
                  </c:pt>
                  <c:pt idx="2">
                    <c:v>4.9732608053678221E-3</c:v>
                  </c:pt>
                  <c:pt idx="3">
                    <c:v>0</c:v>
                  </c:pt>
                  <c:pt idx="4">
                    <c:v>8.1759904000789621E-4</c:v>
                  </c:pt>
                  <c:pt idx="5">
                    <c:v>1.416123077513214E-3</c:v>
                  </c:pt>
                </c:numCache>
              </c:numRef>
            </c:plus>
            <c:minus>
              <c:numRef>
                <c:f>Sheet1!$J$10:$J$15</c:f>
                <c:numCache>
                  <c:formatCode>General</c:formatCode>
                  <c:ptCount val="6"/>
                  <c:pt idx="0">
                    <c:v>2.3314376125174292E-2</c:v>
                  </c:pt>
                  <c:pt idx="1">
                    <c:v>9.75750835914262E-3</c:v>
                  </c:pt>
                  <c:pt idx="2">
                    <c:v>4.9732608053678221E-3</c:v>
                  </c:pt>
                  <c:pt idx="3">
                    <c:v>0</c:v>
                  </c:pt>
                  <c:pt idx="4">
                    <c:v>8.1759904000789621E-4</c:v>
                  </c:pt>
                  <c:pt idx="5">
                    <c:v>1.416123077513214E-3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Sheet1!$E$3:$E$8</c:f>
              <c:strCache>
                <c:ptCount val="6"/>
                <c:pt idx="0">
                  <c:v>DMSO</c:v>
                </c:pt>
                <c:pt idx="1">
                  <c:v>0.4 nM </c:v>
                </c:pt>
                <c:pt idx="2">
                  <c:v>2 nM </c:v>
                </c:pt>
                <c:pt idx="3">
                  <c:v>10 nM </c:v>
                </c:pt>
                <c:pt idx="4">
                  <c:v>50 nM </c:v>
                </c:pt>
                <c:pt idx="5">
                  <c:v>250 nM </c:v>
                </c:pt>
              </c:strCache>
            </c:strRef>
          </c:cat>
          <c:val>
            <c:numRef>
              <c:f>Sheet1!$J$3:$J$8</c:f>
              <c:numCache>
                <c:formatCode>General</c:formatCode>
                <c:ptCount val="6"/>
                <c:pt idx="0">
                  <c:v>0.99999969097660968</c:v>
                </c:pt>
                <c:pt idx="1">
                  <c:v>0.8989490423519646</c:v>
                </c:pt>
                <c:pt idx="2">
                  <c:v>0.20735469488421046</c:v>
                </c:pt>
                <c:pt idx="3">
                  <c:v>0.11959205204201111</c:v>
                </c:pt>
                <c:pt idx="4">
                  <c:v>0.1050679526984077</c:v>
                </c:pt>
                <c:pt idx="5">
                  <c:v>8.8998736403357093E-2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F5-4617-8F8E-0847397CE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642703"/>
        <c:axId val="1662663919"/>
      </c:lineChart>
      <c:catAx>
        <c:axId val="1662642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2663919"/>
        <c:crosses val="autoZero"/>
        <c:auto val="1"/>
        <c:lblAlgn val="ctr"/>
        <c:lblOffset val="100"/>
        <c:noMultiLvlLbl val="0"/>
      </c:catAx>
      <c:valAx>
        <c:axId val="1662663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2642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461001689006765E-2"/>
          <c:y val="0.72968860230911647"/>
          <c:w val="0.79448517411784825"/>
          <c:h val="0.236933548042890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Sheet1!$P$26</c:f>
              <c:strCache>
                <c:ptCount val="1"/>
                <c:pt idx="0">
                  <c:v>CCRL2 WT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Sheet1!$R$27:$R$32</c:f>
                <c:numCache>
                  <c:formatCode>General</c:formatCode>
                  <c:ptCount val="6"/>
                  <c:pt idx="0">
                    <c:v>3.2311117499386748E-2</c:v>
                  </c:pt>
                  <c:pt idx="1">
                    <c:v>4.2727181824283561E-2</c:v>
                  </c:pt>
                  <c:pt idx="2">
                    <c:v>6.2641895474627618E-2</c:v>
                  </c:pt>
                  <c:pt idx="3">
                    <c:v>3.1584586876257606E-2</c:v>
                  </c:pt>
                  <c:pt idx="4">
                    <c:v>3.2432425420016132E-3</c:v>
                  </c:pt>
                  <c:pt idx="5">
                    <c:v>3.2432425420016132E-3</c:v>
                  </c:pt>
                </c:numCache>
              </c:numRef>
            </c:plus>
            <c:minus>
              <c:numRef>
                <c:f>Sheet1!$R$27:$R$32</c:f>
                <c:numCache>
                  <c:formatCode>General</c:formatCode>
                  <c:ptCount val="6"/>
                  <c:pt idx="0">
                    <c:v>3.2311117499386748E-2</c:v>
                  </c:pt>
                  <c:pt idx="1">
                    <c:v>4.2727181824283561E-2</c:v>
                  </c:pt>
                  <c:pt idx="2">
                    <c:v>6.2641895474627618E-2</c:v>
                  </c:pt>
                  <c:pt idx="3">
                    <c:v>3.1584586876257606E-2</c:v>
                  </c:pt>
                  <c:pt idx="4">
                    <c:v>3.2432425420016132E-3</c:v>
                  </c:pt>
                  <c:pt idx="5">
                    <c:v>3.2432425420016132E-3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Sheet1!$O$27:$O$32</c:f>
              <c:strCache>
                <c:ptCount val="6"/>
                <c:pt idx="0">
                  <c:v>DMSO</c:v>
                </c:pt>
                <c:pt idx="1">
                  <c:v>0.4 nM</c:v>
                </c:pt>
                <c:pt idx="2">
                  <c:v>2 nM</c:v>
                </c:pt>
                <c:pt idx="3">
                  <c:v>10 nM</c:v>
                </c:pt>
                <c:pt idx="4">
                  <c:v>50 nM</c:v>
                </c:pt>
                <c:pt idx="5">
                  <c:v>250 nM</c:v>
                </c:pt>
              </c:strCache>
            </c:strRef>
          </c:cat>
          <c:val>
            <c:numRef>
              <c:f>Sheet1!$P$27:$P$32</c:f>
              <c:numCache>
                <c:formatCode>General</c:formatCode>
                <c:ptCount val="6"/>
                <c:pt idx="0">
                  <c:v>0.99999978378383059</c:v>
                </c:pt>
                <c:pt idx="1">
                  <c:v>0.70118903758074858</c:v>
                </c:pt>
                <c:pt idx="2">
                  <c:v>0.2825945334930739</c:v>
                </c:pt>
                <c:pt idx="3">
                  <c:v>5.9027014264429356E-2</c:v>
                </c:pt>
                <c:pt idx="4">
                  <c:v>1.6216212710008063E-2</c:v>
                </c:pt>
                <c:pt idx="5">
                  <c:v>3.2432425420016128E-3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EE-4329-8D35-07501CC8B591}"/>
            </c:ext>
          </c:extLst>
        </c:ser>
        <c:ser>
          <c:idx val="1"/>
          <c:order val="1"/>
          <c:tx>
            <c:strRef>
              <c:f>Sheet1!$Q$26</c:f>
              <c:strCache>
                <c:ptCount val="1"/>
                <c:pt idx="0">
                  <c:v>CCRL2 KO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Sheet1!$S$27:$S$32</c:f>
                <c:numCache>
                  <c:formatCode>General</c:formatCode>
                  <c:ptCount val="6"/>
                  <c:pt idx="0">
                    <c:v>5.7461387582524934E-2</c:v>
                  </c:pt>
                  <c:pt idx="1">
                    <c:v>8.4022682197688145E-2</c:v>
                  </c:pt>
                  <c:pt idx="2">
                    <c:v>3.2237062305300809E-2</c:v>
                  </c:pt>
                  <c:pt idx="3">
                    <c:v>6.3717187080044478E-3</c:v>
                  </c:pt>
                  <c:pt idx="4">
                    <c:v>7.1090030547386121E-3</c:v>
                  </c:pt>
                  <c:pt idx="5">
                    <c:v>4.1043848273232099E-3</c:v>
                  </c:pt>
                </c:numCache>
              </c:numRef>
            </c:plus>
            <c:minus>
              <c:numRef>
                <c:f>Sheet1!$S$27:$S$32</c:f>
                <c:numCache>
                  <c:formatCode>General</c:formatCode>
                  <c:ptCount val="6"/>
                  <c:pt idx="0">
                    <c:v>5.7461387582524934E-2</c:v>
                  </c:pt>
                  <c:pt idx="1">
                    <c:v>8.4022682197688145E-2</c:v>
                  </c:pt>
                  <c:pt idx="2">
                    <c:v>3.2237062305300809E-2</c:v>
                  </c:pt>
                  <c:pt idx="3">
                    <c:v>6.3717187080044478E-3</c:v>
                  </c:pt>
                  <c:pt idx="4">
                    <c:v>7.1090030547386121E-3</c:v>
                  </c:pt>
                  <c:pt idx="5">
                    <c:v>4.1043848273232099E-3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Sheet1!$O$27:$O$32</c:f>
              <c:strCache>
                <c:ptCount val="6"/>
                <c:pt idx="0">
                  <c:v>DMSO</c:v>
                </c:pt>
                <c:pt idx="1">
                  <c:v>0.4 nM</c:v>
                </c:pt>
                <c:pt idx="2">
                  <c:v>2 nM</c:v>
                </c:pt>
                <c:pt idx="3">
                  <c:v>10 nM</c:v>
                </c:pt>
                <c:pt idx="4">
                  <c:v>50 nM</c:v>
                </c:pt>
                <c:pt idx="5">
                  <c:v>250 nM</c:v>
                </c:pt>
              </c:strCache>
            </c:strRef>
          </c:cat>
          <c:val>
            <c:numRef>
              <c:f>Sheet1!$Q$27:$Q$32</c:f>
              <c:numCache>
                <c:formatCode>General</c:formatCode>
                <c:ptCount val="6"/>
                <c:pt idx="0">
                  <c:v>0.99999976303323157</c:v>
                </c:pt>
                <c:pt idx="1">
                  <c:v>0.73270124817505966</c:v>
                </c:pt>
                <c:pt idx="2">
                  <c:v>0.31018949995509487</c:v>
                </c:pt>
                <c:pt idx="3">
                  <c:v>4.2890985096922962E-2</c:v>
                </c:pt>
                <c:pt idx="4">
                  <c:v>2.132700916421584E-2</c:v>
                </c:pt>
                <c:pt idx="5">
                  <c:v>4.739335369825742E-3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EE-4329-8D35-07501CC8B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797311"/>
        <c:axId val="1997803551"/>
      </c:lineChart>
      <c:catAx>
        <c:axId val="199779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7803551"/>
        <c:crosses val="autoZero"/>
        <c:auto val="1"/>
        <c:lblAlgn val="ctr"/>
        <c:lblOffset val="100"/>
        <c:noMultiLvlLbl val="0"/>
      </c:catAx>
      <c:valAx>
        <c:axId val="1997803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779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850126900618E-2"/>
          <c:y val="0.88220102351448193"/>
          <c:w val="0.82901240408857602"/>
          <c:h val="0.11779897648551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Sheet1!$F$22:$F$27</c:f>
                <c:numCache>
                  <c:formatCode>General</c:formatCode>
                  <c:ptCount val="6"/>
                  <c:pt idx="0">
                    <c:v>290.98453567157139</c:v>
                  </c:pt>
                  <c:pt idx="1">
                    <c:v>200.36000321355235</c:v>
                  </c:pt>
                  <c:pt idx="2">
                    <c:v>119.08540352760842</c:v>
                  </c:pt>
                  <c:pt idx="3">
                    <c:v>1099.8181667894016</c:v>
                  </c:pt>
                  <c:pt idx="4">
                    <c:v>458.25756949558399</c:v>
                  </c:pt>
                  <c:pt idx="5">
                    <c:v>1040.8329997330663</c:v>
                  </c:pt>
                </c:numCache>
              </c:numRef>
            </c:plus>
            <c:minus>
              <c:numRef>
                <c:f>Sheet1!$F$22:$F$27</c:f>
                <c:numCache>
                  <c:formatCode>General</c:formatCode>
                  <c:ptCount val="6"/>
                  <c:pt idx="0">
                    <c:v>290.98453567157139</c:v>
                  </c:pt>
                  <c:pt idx="1">
                    <c:v>200.36000321355235</c:v>
                  </c:pt>
                  <c:pt idx="2">
                    <c:v>119.08540352760842</c:v>
                  </c:pt>
                  <c:pt idx="3">
                    <c:v>1099.8181667894016</c:v>
                  </c:pt>
                  <c:pt idx="4">
                    <c:v>458.25756949558399</c:v>
                  </c:pt>
                  <c:pt idx="5">
                    <c:v>1040.8329997330663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Sheet1!$D$22:$D$27</c:f>
              <c:strCache>
                <c:ptCount val="6"/>
                <c:pt idx="0">
                  <c:v>MOM13</c:v>
                </c:pt>
                <c:pt idx="1">
                  <c:v>OCI-AML3</c:v>
                </c:pt>
                <c:pt idx="2">
                  <c:v>MV4-11</c:v>
                </c:pt>
                <c:pt idx="3">
                  <c:v>TF-1 </c:v>
                </c:pt>
                <c:pt idx="4">
                  <c:v>F36P</c:v>
                </c:pt>
                <c:pt idx="5">
                  <c:v>SKM1</c:v>
                </c:pt>
              </c:strCache>
            </c:strRef>
          </c:cat>
          <c:val>
            <c:numRef>
              <c:f>Sheet1!$E$22:$E$27</c:f>
              <c:numCache>
                <c:formatCode>General</c:formatCode>
                <c:ptCount val="6"/>
                <c:pt idx="0">
                  <c:v>2256</c:v>
                </c:pt>
                <c:pt idx="1">
                  <c:v>1330.3056013333332</c:v>
                </c:pt>
                <c:pt idx="2">
                  <c:v>1877.3333333333333</c:v>
                </c:pt>
                <c:pt idx="3">
                  <c:v>14640</c:v>
                </c:pt>
                <c:pt idx="4">
                  <c:v>11500</c:v>
                </c:pt>
                <c:pt idx="5">
                  <c:v>12333.333333333334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1-4331-B5F3-4146C9028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1286479"/>
        <c:axId val="2111311439"/>
      </c:barChart>
      <c:catAx>
        <c:axId val="211128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1311439"/>
        <c:crosses val="autoZero"/>
        <c:auto val="1"/>
        <c:lblAlgn val="ctr"/>
        <c:lblOffset val="100"/>
        <c:noMultiLvlLbl val="0"/>
      </c:catAx>
      <c:valAx>
        <c:axId val="2111311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1286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TP53 deletion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Sheet1!$I$3:$I$7</c:f>
              <c:strCache>
                <c:ptCount val="5"/>
                <c:pt idx="0">
                  <c:v>igG2a</c:v>
                </c:pt>
                <c:pt idx="1">
                  <c:v>igG2a</c:v>
                </c:pt>
                <c:pt idx="2">
                  <c:v>Anti-CCRL2</c:v>
                </c:pt>
                <c:pt idx="3">
                  <c:v>Anti-CCRL2</c:v>
                </c:pt>
                <c:pt idx="4">
                  <c:v>Anti-CCRL2</c:v>
                </c:pt>
              </c:strCache>
            </c:strRef>
          </c:xVal>
          <c:yVal>
            <c:numRef>
              <c:f>Sheet1!$J$3:$J$7</c:f>
              <c:numCache>
                <c:formatCode>General</c:formatCode>
                <c:ptCount val="5"/>
                <c:pt idx="0">
                  <c:v>0</c:v>
                </c:pt>
                <c:pt idx="1">
                  <c:v>0.22857142857142856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AA-4064-8F20-80DFB6B41805}"/>
            </c:ext>
          </c:extLst>
        </c:ser>
        <c:ser>
          <c:idx val="1"/>
          <c:order val="1"/>
          <c:tx>
            <c:strRef>
              <c:f>Sheet1!$K$2</c:f>
              <c:strCache>
                <c:ptCount val="1"/>
                <c:pt idx="0">
                  <c:v>5q del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Sheet1!$I$3:$I$7</c:f>
              <c:strCache>
                <c:ptCount val="5"/>
                <c:pt idx="0">
                  <c:v>igG2a</c:v>
                </c:pt>
                <c:pt idx="1">
                  <c:v>igG2a</c:v>
                </c:pt>
                <c:pt idx="2">
                  <c:v>Anti-CCRL2</c:v>
                </c:pt>
                <c:pt idx="3">
                  <c:v>Anti-CCRL2</c:v>
                </c:pt>
                <c:pt idx="4">
                  <c:v>Anti-CCRL2</c:v>
                </c:pt>
              </c:strCache>
            </c:strRef>
          </c:xVal>
          <c:yVal>
            <c:numRef>
              <c:f>Sheet1!$K$3:$K$7</c:f>
              <c:numCache>
                <c:formatCode>General</c:formatCode>
                <c:ptCount val="5"/>
                <c:pt idx="0">
                  <c:v>0.8571428571428571</c:v>
                </c:pt>
                <c:pt idx="1">
                  <c:v>0.61290322580645162</c:v>
                </c:pt>
                <c:pt idx="2">
                  <c:v>0.77777777777777779</c:v>
                </c:pt>
                <c:pt idx="3">
                  <c:v>0</c:v>
                </c:pt>
                <c:pt idx="4">
                  <c:v>0.6470588235294118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AA-4064-8F20-80DFB6B41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130640"/>
        <c:axId val="581131056"/>
      </c:scatterChart>
      <c:valAx>
        <c:axId val="581130640"/>
        <c:scaling>
          <c:orientation val="minMax"/>
        </c:scaling>
        <c:delete val="1"/>
        <c:axPos val="b"/>
        <c:majorTickMark val="none"/>
        <c:minorTickMark val="none"/>
        <c:tickLblPos val="nextTo"/>
        <c:crossAx val="581131056"/>
        <c:crosses val="autoZero"/>
        <c:crossBetween val="midCat"/>
      </c:valAx>
      <c:valAx>
        <c:axId val="58113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1130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90169129139536"/>
          <c:y val="0.87504286736643855"/>
          <c:w val="0.69219611949528648"/>
          <c:h val="0.10395074470677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Sheet1!$I$11</c:f>
              <c:strCache>
                <c:ptCount val="1"/>
                <c:pt idx="0">
                  <c:v>TP53 deletion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Sheet1!$H$12:$H$16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Sheet1!$I$12:$I$16</c:f>
              <c:numCache>
                <c:formatCode>General</c:formatCode>
                <c:ptCount val="5"/>
                <c:pt idx="0">
                  <c:v>0.17391304347826086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2B-41AE-BCE5-3865069A2A1B}"/>
            </c:ext>
          </c:extLst>
        </c:ser>
        <c:ser>
          <c:idx val="1"/>
          <c:order val="1"/>
          <c:tx>
            <c:strRef>
              <c:f>Sheet1!$J$11</c:f>
              <c:strCache>
                <c:ptCount val="1"/>
                <c:pt idx="0">
                  <c:v>Trisomy 8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Sheet1!$H$12:$H$16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Sheet1!$J$12:$J$16</c:f>
              <c:numCache>
                <c:formatCode>General</c:formatCode>
                <c:ptCount val="5"/>
                <c:pt idx="0">
                  <c:v>0.59090909090909094</c:v>
                </c:pt>
                <c:pt idx="1">
                  <c:v>0.37931034482758619</c:v>
                </c:pt>
                <c:pt idx="2">
                  <c:v>0</c:v>
                </c:pt>
                <c:pt idx="3">
                  <c:v>0.26923076923076922</c:v>
                </c:pt>
                <c:pt idx="4">
                  <c:v>0.35416666666666669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2B-41AE-BCE5-3865069A2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45104"/>
        <c:axId val="307945520"/>
      </c:scatterChart>
      <c:valAx>
        <c:axId val="307945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7945520"/>
        <c:crosses val="autoZero"/>
        <c:crossBetween val="midCat"/>
      </c:valAx>
      <c:valAx>
        <c:axId val="30794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7945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473646760371642E-2"/>
          <c:y val="0.89202111874533008"/>
          <c:w val="0.83285930845304268"/>
          <c:h val="0.10797888125466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5AD9-E39A-D349-BC3B-90D328C5D80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7BF16-D681-394C-B09F-53BB7911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7BF16-D681-394C-B09F-53BB7911D5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7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7BF16-D681-394C-B09F-53BB7911D5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9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5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0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2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2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1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2E872-F15C-0540-AD13-0E730E310F76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A4FFBE-E48F-D840-B76B-B1FE2B9C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chart" Target="../charts/chart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AA26EB-849A-4B04-93C5-8920DE5C757F}"/>
              </a:ext>
            </a:extLst>
          </p:cNvPr>
          <p:cNvSpPr txBox="1"/>
          <p:nvPr/>
        </p:nvSpPr>
        <p:spPr>
          <a:xfrm>
            <a:off x="0" y="6557918"/>
            <a:ext cx="28792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38040-69A8-44D0-BDD1-71A336D5A03C}"/>
              </a:ext>
            </a:extLst>
          </p:cNvPr>
          <p:cNvSpPr txBox="1"/>
          <p:nvPr/>
        </p:nvSpPr>
        <p:spPr>
          <a:xfrm>
            <a:off x="58335" y="148672"/>
            <a:ext cx="4143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F29627-CFD8-44F2-9137-6E685CD8CCF1}"/>
              </a:ext>
            </a:extLst>
          </p:cNvPr>
          <p:cNvGrpSpPr/>
          <p:nvPr/>
        </p:nvGrpSpPr>
        <p:grpSpPr>
          <a:xfrm>
            <a:off x="169814" y="276670"/>
            <a:ext cx="2461916" cy="2663443"/>
            <a:chOff x="486079" y="548961"/>
            <a:chExt cx="3938776" cy="2697212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97027D70-5BFD-445F-8B11-98EA1883C78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17832784"/>
                </p:ext>
              </p:extLst>
            </p:nvPr>
          </p:nvGraphicFramePr>
          <p:xfrm>
            <a:off x="786913" y="548961"/>
            <a:ext cx="3637942" cy="2697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4070D-5956-4046-B9DE-8A676AD33B99}"/>
                </a:ext>
              </a:extLst>
            </p:cNvPr>
            <p:cNvSpPr txBox="1"/>
            <p:nvPr/>
          </p:nvSpPr>
          <p:spPr>
            <a:xfrm rot="16200000">
              <a:off x="194491" y="1152241"/>
              <a:ext cx="890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Survival</a:t>
              </a:r>
            </a:p>
          </p:txBody>
        </p: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EC17F8E-0D92-4AF5-9D4B-5D9BE73DC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415697"/>
              </p:ext>
            </p:extLst>
          </p:nvPr>
        </p:nvGraphicFramePr>
        <p:xfrm>
          <a:off x="2692211" y="263768"/>
          <a:ext cx="2212702" cy="224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A69A04B-96CF-4944-A7D3-05D12E4E3E80}"/>
              </a:ext>
            </a:extLst>
          </p:cNvPr>
          <p:cNvSpPr txBox="1"/>
          <p:nvPr/>
        </p:nvSpPr>
        <p:spPr>
          <a:xfrm rot="16200000">
            <a:off x="2228046" y="907255"/>
            <a:ext cx="890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A85F17-F20A-4CA8-A402-AA2051112381}"/>
              </a:ext>
            </a:extLst>
          </p:cNvPr>
          <p:cNvSpPr txBox="1"/>
          <p:nvPr/>
        </p:nvSpPr>
        <p:spPr>
          <a:xfrm>
            <a:off x="2361369" y="145155"/>
            <a:ext cx="4143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230839-77F5-4B4D-9C2D-50ACE9DBDE14}"/>
              </a:ext>
            </a:extLst>
          </p:cNvPr>
          <p:cNvGrpSpPr/>
          <p:nvPr/>
        </p:nvGrpSpPr>
        <p:grpSpPr>
          <a:xfrm>
            <a:off x="4806947" y="159445"/>
            <a:ext cx="2257656" cy="2639239"/>
            <a:chOff x="623825" y="362873"/>
            <a:chExt cx="2543115" cy="308777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3B1BD3-CB3B-4B58-80AD-8F60BB51A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347" b="10328"/>
            <a:stretch/>
          </p:blipFill>
          <p:spPr>
            <a:xfrm>
              <a:off x="965251" y="1794305"/>
              <a:ext cx="1886271" cy="128910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EE5B45E-0597-4B3B-A6F6-F664D43E7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768" b="10509"/>
            <a:stretch/>
          </p:blipFill>
          <p:spPr>
            <a:xfrm>
              <a:off x="965252" y="362873"/>
              <a:ext cx="1883040" cy="128910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F323FD-CC78-4C22-AFCE-95747F7E5C29}"/>
                </a:ext>
              </a:extLst>
            </p:cNvPr>
            <p:cNvSpPr txBox="1"/>
            <p:nvPr/>
          </p:nvSpPr>
          <p:spPr>
            <a:xfrm>
              <a:off x="1414377" y="3173646"/>
              <a:ext cx="1670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(minutes)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5C4506-03DA-41EE-8D17-5F39BE1601A7}"/>
                </a:ext>
              </a:extLst>
            </p:cNvPr>
            <p:cNvSpPr txBox="1"/>
            <p:nvPr/>
          </p:nvSpPr>
          <p:spPr>
            <a:xfrm rot="16200000">
              <a:off x="-469246" y="1629832"/>
              <a:ext cx="2515090" cy="328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A280 absorbance (arbitrary units)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015A9A-67F1-4FDF-9627-EB590DCB3605}"/>
                </a:ext>
              </a:extLst>
            </p:cNvPr>
            <p:cNvSpPr txBox="1"/>
            <p:nvPr/>
          </p:nvSpPr>
          <p:spPr>
            <a:xfrm>
              <a:off x="1125289" y="577777"/>
              <a:ext cx="646363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b="1" dirty="0">
                  <a:solidFill>
                    <a:srgbClr val="0979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2.6 min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D15AE0-2B28-4524-A568-F23F42A87C21}"/>
                </a:ext>
              </a:extLst>
            </p:cNvPr>
            <p:cNvSpPr txBox="1"/>
            <p:nvPr/>
          </p:nvSpPr>
          <p:spPr>
            <a:xfrm>
              <a:off x="1580342" y="2223074"/>
              <a:ext cx="8534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b="1" dirty="0">
                  <a:solidFill>
                    <a:srgbClr val="7B00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6.3 min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EE4E68-8DE2-47FC-963D-9E4678EDC0A5}"/>
                </a:ext>
              </a:extLst>
            </p:cNvPr>
            <p:cNvSpPr txBox="1"/>
            <p:nvPr/>
          </p:nvSpPr>
          <p:spPr>
            <a:xfrm>
              <a:off x="1859840" y="1960499"/>
              <a:ext cx="7663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b="1" dirty="0">
                  <a:solidFill>
                    <a:srgbClr val="7B00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7.5 min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DB16D4-9D8F-4E2A-A771-072330860068}"/>
                </a:ext>
              </a:extLst>
            </p:cNvPr>
            <p:cNvSpPr txBox="1"/>
            <p:nvPr/>
          </p:nvSpPr>
          <p:spPr>
            <a:xfrm>
              <a:off x="2367702" y="1992030"/>
              <a:ext cx="799238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b="1" dirty="0">
                  <a:solidFill>
                    <a:srgbClr val="7B00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8.9 min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AC2FF1D-2A0B-4840-97BA-2A9E9B46CD41}"/>
              </a:ext>
            </a:extLst>
          </p:cNvPr>
          <p:cNvSpPr txBox="1"/>
          <p:nvPr/>
        </p:nvSpPr>
        <p:spPr>
          <a:xfrm>
            <a:off x="720741" y="1084458"/>
            <a:ext cx="164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TF-1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1234DB-DD5C-4467-9607-7EA0AE691476}"/>
              </a:ext>
            </a:extLst>
          </p:cNvPr>
          <p:cNvSpPr txBox="1"/>
          <p:nvPr/>
        </p:nvSpPr>
        <p:spPr>
          <a:xfrm>
            <a:off x="3401066" y="308208"/>
            <a:ext cx="101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TF-1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497141-C907-4B9B-B459-F8E6903B69FC}"/>
              </a:ext>
            </a:extLst>
          </p:cNvPr>
          <p:cNvSpPr txBox="1"/>
          <p:nvPr/>
        </p:nvSpPr>
        <p:spPr>
          <a:xfrm>
            <a:off x="4611492" y="145155"/>
            <a:ext cx="4143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0EFB56-CAE9-B359-4AD1-4C6109673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706" y="207809"/>
            <a:ext cx="1806203" cy="11751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D03DE5-BF42-5D4F-209A-F90DC7295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2999" y="1422194"/>
            <a:ext cx="1775910" cy="117513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D54991C-91A6-46A8-8126-24463630F368}"/>
              </a:ext>
            </a:extLst>
          </p:cNvPr>
          <p:cNvSpPr txBox="1"/>
          <p:nvPr/>
        </p:nvSpPr>
        <p:spPr>
          <a:xfrm>
            <a:off x="5450888" y="124531"/>
            <a:ext cx="1667825" cy="23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0979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Anti-CCRL2 antibody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9131DE-1466-48ED-AEEC-7BBDF167D2B3}"/>
              </a:ext>
            </a:extLst>
          </p:cNvPr>
          <p:cNvSpPr txBox="1"/>
          <p:nvPr/>
        </p:nvSpPr>
        <p:spPr>
          <a:xfrm>
            <a:off x="5152174" y="1436750"/>
            <a:ext cx="1408651" cy="23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7B00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Anti-CCRL2 ADC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0A21C8-0C46-F8E4-B599-DB0B4857FA86}"/>
              </a:ext>
            </a:extLst>
          </p:cNvPr>
          <p:cNvSpPr txBox="1"/>
          <p:nvPr/>
        </p:nvSpPr>
        <p:spPr>
          <a:xfrm>
            <a:off x="5052482" y="2432452"/>
            <a:ext cx="1983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D2692C-7608-CAC5-EC4E-D8AC4E459E95}"/>
              </a:ext>
            </a:extLst>
          </p:cNvPr>
          <p:cNvSpPr txBox="1"/>
          <p:nvPr/>
        </p:nvSpPr>
        <p:spPr>
          <a:xfrm>
            <a:off x="5439866" y="2432452"/>
            <a:ext cx="1983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BE8A22-5D1A-9B7C-020E-2ECB7E91F7D2}"/>
              </a:ext>
            </a:extLst>
          </p:cNvPr>
          <p:cNvSpPr txBox="1"/>
          <p:nvPr/>
        </p:nvSpPr>
        <p:spPr>
          <a:xfrm>
            <a:off x="5825933" y="2432452"/>
            <a:ext cx="1983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3299B33-DD69-E7B6-9C38-05D3D42F4C48}"/>
              </a:ext>
            </a:extLst>
          </p:cNvPr>
          <p:cNvSpPr txBox="1"/>
          <p:nvPr/>
        </p:nvSpPr>
        <p:spPr>
          <a:xfrm>
            <a:off x="6212000" y="2433800"/>
            <a:ext cx="1983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C678481-52D9-48B8-DA0F-6A9F76B538E5}"/>
              </a:ext>
            </a:extLst>
          </p:cNvPr>
          <p:cNvSpPr txBox="1"/>
          <p:nvPr/>
        </p:nvSpPr>
        <p:spPr>
          <a:xfrm>
            <a:off x="6569288" y="2433800"/>
            <a:ext cx="3127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4CB213-EEC9-BE82-66D7-87F1C88C8E4B}"/>
              </a:ext>
            </a:extLst>
          </p:cNvPr>
          <p:cNvSpPr txBox="1"/>
          <p:nvPr/>
        </p:nvSpPr>
        <p:spPr>
          <a:xfrm>
            <a:off x="5052482" y="1218233"/>
            <a:ext cx="1983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137139-720A-E9A9-841E-1BA707860BAB}"/>
              </a:ext>
            </a:extLst>
          </p:cNvPr>
          <p:cNvSpPr txBox="1"/>
          <p:nvPr/>
        </p:nvSpPr>
        <p:spPr>
          <a:xfrm>
            <a:off x="5439866" y="1218233"/>
            <a:ext cx="1983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0913BB-9416-284A-D163-09A79AF7AB17}"/>
              </a:ext>
            </a:extLst>
          </p:cNvPr>
          <p:cNvSpPr txBox="1"/>
          <p:nvPr/>
        </p:nvSpPr>
        <p:spPr>
          <a:xfrm>
            <a:off x="5825933" y="1218233"/>
            <a:ext cx="1983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CE3B7C-4B67-1434-3353-48E9F35F9BC1}"/>
              </a:ext>
            </a:extLst>
          </p:cNvPr>
          <p:cNvSpPr txBox="1"/>
          <p:nvPr/>
        </p:nvSpPr>
        <p:spPr>
          <a:xfrm>
            <a:off x="6212000" y="1219581"/>
            <a:ext cx="1983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E4691A-BE4A-9CA0-791F-C94480EC5EFE}"/>
              </a:ext>
            </a:extLst>
          </p:cNvPr>
          <p:cNvSpPr txBox="1"/>
          <p:nvPr/>
        </p:nvSpPr>
        <p:spPr>
          <a:xfrm>
            <a:off x="6569288" y="1219581"/>
            <a:ext cx="3127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E13187-CFE1-D3FC-4EC7-3462E20F3214}"/>
              </a:ext>
            </a:extLst>
          </p:cNvPr>
          <p:cNvSpPr txBox="1"/>
          <p:nvPr/>
        </p:nvSpPr>
        <p:spPr>
          <a:xfrm>
            <a:off x="4921909" y="1831384"/>
            <a:ext cx="2992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F2DE69-007B-5D8C-63F8-584EF1ECC7A0}"/>
              </a:ext>
            </a:extLst>
          </p:cNvPr>
          <p:cNvSpPr txBox="1"/>
          <p:nvPr/>
        </p:nvSpPr>
        <p:spPr>
          <a:xfrm>
            <a:off x="4925667" y="1343352"/>
            <a:ext cx="2992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B34696-4EDC-8FE8-D18C-466AD1DBAD32}"/>
              </a:ext>
            </a:extLst>
          </p:cNvPr>
          <p:cNvSpPr txBox="1"/>
          <p:nvPr/>
        </p:nvSpPr>
        <p:spPr>
          <a:xfrm>
            <a:off x="4918686" y="619883"/>
            <a:ext cx="2992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156B44-14D5-DCF9-B3B5-F5737902E657}"/>
              </a:ext>
            </a:extLst>
          </p:cNvPr>
          <p:cNvSpPr txBox="1"/>
          <p:nvPr/>
        </p:nvSpPr>
        <p:spPr>
          <a:xfrm>
            <a:off x="4919369" y="131177"/>
            <a:ext cx="2992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730DA04-7778-7DBF-8EFA-9E45C201230E}"/>
              </a:ext>
            </a:extLst>
          </p:cNvPr>
          <p:cNvSpPr txBox="1"/>
          <p:nvPr/>
        </p:nvSpPr>
        <p:spPr>
          <a:xfrm>
            <a:off x="4960420" y="2344508"/>
            <a:ext cx="2992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F8ABD1-CF0A-85F5-C696-A27A3506A6C7}"/>
              </a:ext>
            </a:extLst>
          </p:cNvPr>
          <p:cNvSpPr txBox="1"/>
          <p:nvPr/>
        </p:nvSpPr>
        <p:spPr>
          <a:xfrm>
            <a:off x="4965394" y="1128917"/>
            <a:ext cx="2992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EF62082-ED21-E3A5-1A02-F8A154547FA1}"/>
              </a:ext>
            </a:extLst>
          </p:cNvPr>
          <p:cNvSpPr txBox="1"/>
          <p:nvPr/>
        </p:nvSpPr>
        <p:spPr>
          <a:xfrm rot="16200000">
            <a:off x="6045262" y="1171773"/>
            <a:ext cx="2149745" cy="29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A280 absorbance (arbitrary units)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E5456B-E9C5-B7E0-5650-038AC1635747}"/>
              </a:ext>
            </a:extLst>
          </p:cNvPr>
          <p:cNvSpPr txBox="1"/>
          <p:nvPr/>
        </p:nvSpPr>
        <p:spPr>
          <a:xfrm>
            <a:off x="8034306" y="159445"/>
            <a:ext cx="68921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IgG2a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359E41E-03B3-BC88-42AB-F6F230CD3E3F}"/>
              </a:ext>
            </a:extLst>
          </p:cNvPr>
          <p:cNvSpPr txBox="1"/>
          <p:nvPr/>
        </p:nvSpPr>
        <p:spPr>
          <a:xfrm>
            <a:off x="7487287" y="1457536"/>
            <a:ext cx="16678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8C8D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Conjugated IgG2a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DC567C2-12B3-5377-E135-DF44E1DC8784}"/>
              </a:ext>
            </a:extLst>
          </p:cNvPr>
          <p:cNvSpPr txBox="1"/>
          <p:nvPr/>
        </p:nvSpPr>
        <p:spPr>
          <a:xfrm>
            <a:off x="5525903" y="1312169"/>
            <a:ext cx="1483194" cy="23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(minutes)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E91AA3-A26A-2641-4323-8C46CC59245A}"/>
              </a:ext>
            </a:extLst>
          </p:cNvPr>
          <p:cNvSpPr txBox="1"/>
          <p:nvPr/>
        </p:nvSpPr>
        <p:spPr>
          <a:xfrm>
            <a:off x="7704595" y="1328972"/>
            <a:ext cx="1483194" cy="23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(minutes)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F4FE10-D0EA-63DC-31AB-CA460DD75663}"/>
              </a:ext>
            </a:extLst>
          </p:cNvPr>
          <p:cNvSpPr txBox="1"/>
          <p:nvPr/>
        </p:nvSpPr>
        <p:spPr>
          <a:xfrm>
            <a:off x="7684591" y="2561922"/>
            <a:ext cx="1483194" cy="23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(minutes)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E68983-FC82-7F75-07BE-6DCA8276F30D}"/>
              </a:ext>
            </a:extLst>
          </p:cNvPr>
          <p:cNvSpPr txBox="1"/>
          <p:nvPr/>
        </p:nvSpPr>
        <p:spPr>
          <a:xfrm>
            <a:off x="6792803" y="145154"/>
            <a:ext cx="4143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159799-895C-AE97-B96B-C6E8772C7B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663" y="2902417"/>
            <a:ext cx="2091859" cy="1756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BF265E-FCD9-4F49-5BC4-794647CBB2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663" y="4783565"/>
            <a:ext cx="2091859" cy="16601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72496D-7FC0-F605-DA58-16AF38901D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2359" y="2951760"/>
            <a:ext cx="2046417" cy="17074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C73B8F-7D78-B394-03A9-5CAB6CE293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8007" y="4802015"/>
            <a:ext cx="2091859" cy="17128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85E6BC-0D54-C92E-1214-884626958F2D}"/>
              </a:ext>
            </a:extLst>
          </p:cNvPr>
          <p:cNvSpPr txBox="1"/>
          <p:nvPr/>
        </p:nvSpPr>
        <p:spPr>
          <a:xfrm>
            <a:off x="131906" y="2896836"/>
            <a:ext cx="4143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C32AC3-AF6A-9894-549E-99BDE1EB4DC2}"/>
              </a:ext>
            </a:extLst>
          </p:cNvPr>
          <p:cNvSpPr txBox="1"/>
          <p:nvPr/>
        </p:nvSpPr>
        <p:spPr>
          <a:xfrm>
            <a:off x="2933669" y="2896835"/>
            <a:ext cx="4143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3D2C04E-81ED-B0FA-7309-394FCEB73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519062"/>
              </p:ext>
            </p:extLst>
          </p:nvPr>
        </p:nvGraphicFramePr>
        <p:xfrm>
          <a:off x="6024257" y="3307957"/>
          <a:ext cx="2749154" cy="295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58D2ED-40ED-8F0C-EEAC-4EAB7CDEF632}"/>
              </a:ext>
            </a:extLst>
          </p:cNvPr>
          <p:cNvSpPr txBox="1"/>
          <p:nvPr/>
        </p:nvSpPr>
        <p:spPr>
          <a:xfrm rot="16200000">
            <a:off x="5271264" y="4131354"/>
            <a:ext cx="140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CCRL2 MFI</a:t>
            </a:r>
          </a:p>
        </p:txBody>
      </p:sp>
    </p:spTree>
    <p:extLst>
      <p:ext uri="{BB962C8B-B14F-4D97-AF65-F5344CB8AC3E}">
        <p14:creationId xmlns:p14="http://schemas.microsoft.com/office/powerpoint/2010/main" val="341408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AFBB4A-A4A4-CA81-791C-0D0370F85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566927"/>
              </p:ext>
            </p:extLst>
          </p:nvPr>
        </p:nvGraphicFramePr>
        <p:xfrm>
          <a:off x="1447402" y="643330"/>
          <a:ext cx="2966448" cy="253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5484C8-A6F8-A419-B157-58B374753C85}"/>
              </a:ext>
            </a:extLst>
          </p:cNvPr>
          <p:cNvSpPr txBox="1"/>
          <p:nvPr/>
        </p:nvSpPr>
        <p:spPr>
          <a:xfrm>
            <a:off x="2435720" y="2706400"/>
            <a:ext cx="986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IgG2a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96634-D5E4-3B4E-CD37-DF72116EBA44}"/>
              </a:ext>
            </a:extLst>
          </p:cNvPr>
          <p:cNvSpPr txBox="1"/>
          <p:nvPr/>
        </p:nvSpPr>
        <p:spPr>
          <a:xfrm>
            <a:off x="3212759" y="2722691"/>
            <a:ext cx="986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Anti-CCRL2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A4D45-58EC-840D-F1F0-8065DF7B5845}"/>
              </a:ext>
            </a:extLst>
          </p:cNvPr>
          <p:cNvSpPr txBox="1"/>
          <p:nvPr/>
        </p:nvSpPr>
        <p:spPr>
          <a:xfrm rot="16200000">
            <a:off x="1009301" y="1464298"/>
            <a:ext cx="778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Cells%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473983E-CBF7-40F9-C1D0-8BCD6767A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644513"/>
              </p:ext>
            </p:extLst>
          </p:nvPr>
        </p:nvGraphicFramePr>
        <p:xfrm>
          <a:off x="4866728" y="733100"/>
          <a:ext cx="2776615" cy="253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D317082-B972-8C07-2EB0-56CF30886050}"/>
              </a:ext>
            </a:extLst>
          </p:cNvPr>
          <p:cNvSpPr txBox="1"/>
          <p:nvPr/>
        </p:nvSpPr>
        <p:spPr>
          <a:xfrm rot="16200000">
            <a:off x="4393446" y="1617702"/>
            <a:ext cx="778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Cells%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B4A8E4-E3A5-E678-FD92-092BC6538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120" y="3771157"/>
            <a:ext cx="2089138" cy="2688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4403DA-A9B9-9ACC-FC40-D5EC906DB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975" y="3709202"/>
            <a:ext cx="1964136" cy="27730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9BA48B-82D7-DA04-18FA-403C899C3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397" y="3793528"/>
            <a:ext cx="1981189" cy="2688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8DC25B-902A-FECD-3633-F645BB7E69CF}"/>
              </a:ext>
            </a:extLst>
          </p:cNvPr>
          <p:cNvSpPr txBox="1"/>
          <p:nvPr/>
        </p:nvSpPr>
        <p:spPr>
          <a:xfrm>
            <a:off x="2308890" y="398089"/>
            <a:ext cx="1243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Patient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24110-8AEF-1136-B3C2-8AE7FEDC3CDD}"/>
              </a:ext>
            </a:extLst>
          </p:cNvPr>
          <p:cNvSpPr txBox="1"/>
          <p:nvPr/>
        </p:nvSpPr>
        <p:spPr>
          <a:xfrm>
            <a:off x="5633301" y="425323"/>
            <a:ext cx="1243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Patient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57798-6E5E-051A-8DF6-D560EEBCED7C}"/>
              </a:ext>
            </a:extLst>
          </p:cNvPr>
          <p:cNvSpPr txBox="1"/>
          <p:nvPr/>
        </p:nvSpPr>
        <p:spPr>
          <a:xfrm>
            <a:off x="5606313" y="2829510"/>
            <a:ext cx="986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IgG2a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F9A21F-A511-EBD7-2969-A785D09BA744}"/>
              </a:ext>
            </a:extLst>
          </p:cNvPr>
          <p:cNvSpPr txBox="1"/>
          <p:nvPr/>
        </p:nvSpPr>
        <p:spPr>
          <a:xfrm>
            <a:off x="6294862" y="2845801"/>
            <a:ext cx="986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Anti-CCRL2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BD8D5-06AD-8BF4-16D4-509489A1F19D}"/>
              </a:ext>
            </a:extLst>
          </p:cNvPr>
          <p:cNvSpPr txBox="1"/>
          <p:nvPr/>
        </p:nvSpPr>
        <p:spPr>
          <a:xfrm>
            <a:off x="0" y="6557918"/>
            <a:ext cx="28792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2</a:t>
            </a:r>
          </a:p>
        </p:txBody>
      </p:sp>
    </p:spTree>
    <p:extLst>
      <p:ext uri="{BB962C8B-B14F-4D97-AF65-F5344CB8AC3E}">
        <p14:creationId xmlns:p14="http://schemas.microsoft.com/office/powerpoint/2010/main" val="217838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269D8-9F98-4057-900D-A383956C958B}"/>
              </a:ext>
            </a:extLst>
          </p:cNvPr>
          <p:cNvSpPr txBox="1"/>
          <p:nvPr/>
        </p:nvSpPr>
        <p:spPr>
          <a:xfrm>
            <a:off x="84877" y="6503139"/>
            <a:ext cx="3045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8569F-824E-4F5C-9060-11D4638D3614}"/>
              </a:ext>
            </a:extLst>
          </p:cNvPr>
          <p:cNvSpPr txBox="1"/>
          <p:nvPr/>
        </p:nvSpPr>
        <p:spPr>
          <a:xfrm>
            <a:off x="129211" y="271960"/>
            <a:ext cx="4143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89C071-9F29-4C32-A79B-1D2098A5A641}"/>
              </a:ext>
            </a:extLst>
          </p:cNvPr>
          <p:cNvSpPr txBox="1"/>
          <p:nvPr/>
        </p:nvSpPr>
        <p:spPr>
          <a:xfrm>
            <a:off x="2860283" y="258333"/>
            <a:ext cx="4143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027FDF9-2300-43F5-A75E-2A8560D7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710"/>
          <a:stretch/>
        </p:blipFill>
        <p:spPr>
          <a:xfrm>
            <a:off x="3274893" y="839032"/>
            <a:ext cx="1093656" cy="14718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645FD96-57AC-401E-A853-0571F990C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37" b="72447"/>
          <a:stretch/>
        </p:blipFill>
        <p:spPr>
          <a:xfrm>
            <a:off x="3809683" y="207634"/>
            <a:ext cx="1001229" cy="53515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B33C749-AACF-4BA6-8059-D96E32C26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204"/>
          <a:stretch/>
        </p:blipFill>
        <p:spPr>
          <a:xfrm>
            <a:off x="4370692" y="839032"/>
            <a:ext cx="1074963" cy="14599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5B797BF-62E5-4021-8331-060D0F0167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4953"/>
          <a:stretch/>
        </p:blipFill>
        <p:spPr>
          <a:xfrm>
            <a:off x="5744517" y="707207"/>
            <a:ext cx="1679083" cy="17235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CBEDBE2-EB04-4203-A4DA-19915272D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37" b="72447"/>
          <a:stretch/>
        </p:blipFill>
        <p:spPr>
          <a:xfrm>
            <a:off x="6434506" y="207634"/>
            <a:ext cx="1001229" cy="53515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A8DF8E0-7398-478E-9941-5DF89183ED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6624"/>
          <a:stretch/>
        </p:blipFill>
        <p:spPr>
          <a:xfrm>
            <a:off x="944208" y="3544015"/>
            <a:ext cx="1530037" cy="17728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A108FC3-9328-44EF-A6A2-0C90629E99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8008"/>
          <a:stretch/>
        </p:blipFill>
        <p:spPr>
          <a:xfrm>
            <a:off x="2407116" y="3526391"/>
            <a:ext cx="1528235" cy="179042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0260B0B-7D77-4D4B-A73D-5021F6645E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0804"/>
          <a:stretch/>
        </p:blipFill>
        <p:spPr>
          <a:xfrm>
            <a:off x="4004473" y="3520810"/>
            <a:ext cx="1441182" cy="176818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B1D1160-EA0F-4D7F-A479-C40F0E1E72E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44732"/>
          <a:stretch/>
        </p:blipFill>
        <p:spPr>
          <a:xfrm>
            <a:off x="5662978" y="3526391"/>
            <a:ext cx="1332638" cy="17904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0F8672F-2068-41D3-95CC-9EAE647016C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5092"/>
          <a:stretch/>
        </p:blipFill>
        <p:spPr>
          <a:xfrm>
            <a:off x="7217945" y="3520810"/>
            <a:ext cx="1545649" cy="17681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D5DFED-8EDB-49F8-9ECA-9922E69C1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37" b="72447"/>
          <a:stretch/>
        </p:blipFill>
        <p:spPr>
          <a:xfrm>
            <a:off x="4061831" y="5447007"/>
            <a:ext cx="1001229" cy="53515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0DE1D57-6E61-475E-B698-BC5C8587C7EF}"/>
              </a:ext>
            </a:extLst>
          </p:cNvPr>
          <p:cNvSpPr txBox="1"/>
          <p:nvPr/>
        </p:nvSpPr>
        <p:spPr>
          <a:xfrm>
            <a:off x="449669" y="3201539"/>
            <a:ext cx="4143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4C9391-8A47-8FB6-89A1-EDB92CAB5A0E}"/>
              </a:ext>
            </a:extLst>
          </p:cNvPr>
          <p:cNvGrpSpPr/>
          <p:nvPr/>
        </p:nvGrpSpPr>
        <p:grpSpPr>
          <a:xfrm>
            <a:off x="860590" y="340058"/>
            <a:ext cx="1752242" cy="2552339"/>
            <a:chOff x="774742" y="81725"/>
            <a:chExt cx="1752242" cy="25523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513518-D0A3-4C58-A900-91AEEEA14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3177" b="-3519"/>
            <a:stretch/>
          </p:blipFill>
          <p:spPr>
            <a:xfrm>
              <a:off x="774742" y="94355"/>
              <a:ext cx="1462938" cy="128277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9E15BB-39DD-47A3-84A9-813F99084BA8}"/>
                </a:ext>
              </a:extLst>
            </p:cNvPr>
            <p:cNvSpPr txBox="1"/>
            <p:nvPr/>
          </p:nvSpPr>
          <p:spPr>
            <a:xfrm>
              <a:off x="1001596" y="81725"/>
              <a:ext cx="144986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Anti-mouse CCRL2 ADC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686D9D2-6CEB-4A4B-8490-FF8AC394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0120" y="1310668"/>
              <a:ext cx="1593924" cy="1323396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ADBF839-396C-4FBE-B8BF-6260BD29498D}"/>
                </a:ext>
              </a:extLst>
            </p:cNvPr>
            <p:cNvSpPr txBox="1"/>
            <p:nvPr/>
          </p:nvSpPr>
          <p:spPr>
            <a:xfrm>
              <a:off x="1317605" y="1295866"/>
              <a:ext cx="120937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IgG2b ADC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75DA350-2924-1E19-5FAB-70C1268ABA6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38071"/>
          <a:stretch/>
        </p:blipFill>
        <p:spPr>
          <a:xfrm>
            <a:off x="7423600" y="618209"/>
            <a:ext cx="1694969" cy="1723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20ED7-85A2-B4DD-D241-D49320B4CCF7}"/>
              </a:ext>
            </a:extLst>
          </p:cNvPr>
          <p:cNvSpPr txBox="1"/>
          <p:nvPr/>
        </p:nvSpPr>
        <p:spPr>
          <a:xfrm>
            <a:off x="5537348" y="258333"/>
            <a:ext cx="4143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2184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EF175EE-F1CA-16BD-6CB3-1965847C7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70" b="-848"/>
          <a:stretch/>
        </p:blipFill>
        <p:spPr>
          <a:xfrm>
            <a:off x="1229722" y="2226750"/>
            <a:ext cx="2810075" cy="19159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A10002-48B4-217E-E1F7-D111DA482732}"/>
              </a:ext>
            </a:extLst>
          </p:cNvPr>
          <p:cNvSpPr txBox="1"/>
          <p:nvPr/>
        </p:nvSpPr>
        <p:spPr>
          <a:xfrm>
            <a:off x="1747" y="6503139"/>
            <a:ext cx="3045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9A676B-7160-8D48-290B-F0B347DCE1C2}"/>
              </a:ext>
            </a:extLst>
          </p:cNvPr>
          <p:cNvSpPr txBox="1"/>
          <p:nvPr/>
        </p:nvSpPr>
        <p:spPr>
          <a:xfrm>
            <a:off x="815384" y="54779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9A676B-7160-8D48-290B-F0B347DCE1C2}"/>
              </a:ext>
            </a:extLst>
          </p:cNvPr>
          <p:cNvSpPr txBox="1"/>
          <p:nvPr/>
        </p:nvSpPr>
        <p:spPr>
          <a:xfrm>
            <a:off x="1559670" y="4534280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988272" y="5019633"/>
            <a:ext cx="1674564" cy="82817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Bone Marrow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Normal 0 point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Dysplasia 1 point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Blasts 1 point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662836" y="5020659"/>
            <a:ext cx="1674564" cy="10803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 blasts 0 point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Focal blasts 1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Patchy blasts 2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Diffuse/sheets 3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37400" y="5020659"/>
            <a:ext cx="1674564" cy="99963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Normal 0 point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Atypical infiltrates 1 point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5554" y="4567115"/>
            <a:ext cx="397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MDS/AML involvement score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942" y="16598"/>
            <a:ext cx="2905223" cy="2126966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C8DFBD-6F8F-30F5-712F-CA8B955D13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381" t="9643" b="7488"/>
          <a:stretch>
            <a:fillRect/>
          </a:stretch>
        </p:blipFill>
        <p:spPr>
          <a:xfrm>
            <a:off x="5547712" y="272875"/>
            <a:ext cx="2142392" cy="35680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A8A-0EA0-9DDB-375A-2826FEB28BB4}"/>
              </a:ext>
            </a:extLst>
          </p:cNvPr>
          <p:cNvGrpSpPr/>
          <p:nvPr/>
        </p:nvGrpSpPr>
        <p:grpSpPr>
          <a:xfrm>
            <a:off x="6404719" y="280574"/>
            <a:ext cx="747326" cy="312217"/>
            <a:chOff x="7895925" y="4716651"/>
            <a:chExt cx="412700" cy="31221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512653-0F0A-56C9-CCFF-8354805C7371}"/>
                </a:ext>
              </a:extLst>
            </p:cNvPr>
            <p:cNvGrpSpPr/>
            <p:nvPr/>
          </p:nvGrpSpPr>
          <p:grpSpPr>
            <a:xfrm>
              <a:off x="7931442" y="4981201"/>
              <a:ext cx="336271" cy="47667"/>
              <a:chOff x="5801602" y="39503"/>
              <a:chExt cx="393245" cy="12422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6F18C1F-C1C5-1C2F-C7EB-95E88C0C7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440" y="39503"/>
                <a:ext cx="388407" cy="0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684DBCF-1C5C-EF38-3D20-DFBCD1D89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1602" y="40989"/>
                <a:ext cx="0" cy="121920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FCF8E13-014C-6B7A-E226-CCC41CDE2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4032" y="41804"/>
                <a:ext cx="0" cy="121920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B9708E-6F96-45B0-045B-C808F05317C8}"/>
                </a:ext>
              </a:extLst>
            </p:cNvPr>
            <p:cNvSpPr txBox="1"/>
            <p:nvPr/>
          </p:nvSpPr>
          <p:spPr>
            <a:xfrm>
              <a:off x="7895925" y="4716651"/>
              <a:ext cx="412700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p=0.178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68C0AC9-7770-B6B4-1590-33DAB1D31998}"/>
              </a:ext>
            </a:extLst>
          </p:cNvPr>
          <p:cNvSpPr txBox="1"/>
          <p:nvPr/>
        </p:nvSpPr>
        <p:spPr>
          <a:xfrm>
            <a:off x="4979268" y="54875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7CBBB-C7FD-3223-8EEE-61CC7118E21E}"/>
              </a:ext>
            </a:extLst>
          </p:cNvPr>
          <p:cNvSpPr txBox="1"/>
          <p:nvPr/>
        </p:nvSpPr>
        <p:spPr>
          <a:xfrm rot="16200000">
            <a:off x="4493161" y="1347418"/>
            <a:ext cx="1954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Bone Marrow hCD45+%</a:t>
            </a:r>
          </a:p>
        </p:txBody>
      </p:sp>
    </p:spTree>
    <p:extLst>
      <p:ext uri="{BB962C8B-B14F-4D97-AF65-F5344CB8AC3E}">
        <p14:creationId xmlns:p14="http://schemas.microsoft.com/office/powerpoint/2010/main" val="277218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20082</TotalTime>
  <Words>155</Words>
  <Application>Microsoft Office PowerPoint</Application>
  <PresentationFormat>On-screen Show (4:3)</PresentationFormat>
  <Paragraphs>79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 Naji</dc:creator>
  <cp:lastModifiedBy>Theodoros Karantanos</cp:lastModifiedBy>
  <cp:revision>174</cp:revision>
  <dcterms:created xsi:type="dcterms:W3CDTF">2025-02-14T15:11:15Z</dcterms:created>
  <dcterms:modified xsi:type="dcterms:W3CDTF">2025-09-30T20:12:27Z</dcterms:modified>
</cp:coreProperties>
</file>