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61" r:id="rId3"/>
    <p:sldId id="272" r:id="rId4"/>
    <p:sldId id="273" r:id="rId5"/>
    <p:sldId id="259" r:id="rId6"/>
    <p:sldId id="270" r:id="rId7"/>
    <p:sldId id="264" r:id="rId8"/>
    <p:sldId id="258" r:id="rId9"/>
    <p:sldId id="257" r:id="rId10"/>
    <p:sldId id="265" r:id="rId11"/>
    <p:sldId id="269" r:id="rId12"/>
    <p:sldId id="271" r:id="rId13"/>
    <p:sldId id="262" r:id="rId14"/>
    <p:sldId id="263" r:id="rId15"/>
  </p:sldIdLst>
  <p:sldSz cx="146304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64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759"/>
    <p:restoredTop sz="85603" autoAdjust="0"/>
  </p:normalViewPr>
  <p:slideViewPr>
    <p:cSldViewPr snapToGrid="0">
      <p:cViewPr varScale="1">
        <p:scale>
          <a:sx n="32" d="100"/>
          <a:sy n="32" d="100"/>
        </p:scale>
        <p:origin x="168" y="1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0DF7A3-DFCC-464A-8806-138C95B7C722}" type="datetimeFigureOut">
              <a:rPr lang="en-US" smtClean="0"/>
              <a:t>9/28/25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1143000"/>
            <a:ext cx="6581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366D51-B80F-499D-9415-18F31EB266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038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1143000"/>
            <a:ext cx="65817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Abbreviations:</a:t>
            </a:r>
          </a:p>
          <a:p>
            <a:r>
              <a:rPr lang="en-US"/>
              <a:t>Y = years of age</a:t>
            </a:r>
          </a:p>
          <a:p>
            <a:r>
              <a:rPr lang="en-US"/>
              <a:t>IBD = IBD</a:t>
            </a:r>
          </a:p>
          <a:p>
            <a:r>
              <a:rPr lang="en-US"/>
              <a:t>Orange – IBD agents used to date</a:t>
            </a:r>
          </a:p>
          <a:p>
            <a:r>
              <a:rPr lang="en-US"/>
              <a:t>Red – Active IBD</a:t>
            </a:r>
          </a:p>
          <a:p>
            <a:r>
              <a:rPr lang="en-US"/>
              <a:t>Green – Disease remission of IBD</a:t>
            </a:r>
          </a:p>
          <a:p>
            <a:r>
              <a:rPr lang="en-US"/>
              <a:t>eGFR = ml/min/1.73m2 (CKID u25)</a:t>
            </a:r>
          </a:p>
          <a:p>
            <a:r>
              <a:rPr lang="en-US"/>
              <a:t>UB2M:Cr = urine beta 2 </a:t>
            </a:r>
            <a:r>
              <a:rPr lang="en-US" err="1"/>
              <a:t>macroglobulin:create</a:t>
            </a:r>
            <a:r>
              <a:rPr lang="en-US"/>
              <a:t> ratio</a:t>
            </a:r>
          </a:p>
          <a:p>
            <a:endParaRPr lang="en-US"/>
          </a:p>
          <a:p>
            <a:r>
              <a:rPr lang="en-US"/>
              <a:t>Disease course:</a:t>
            </a:r>
          </a:p>
          <a:p>
            <a:pPr marL="171450" indent="-171450">
              <a:buFontTx/>
              <a:buChar char="-"/>
            </a:pPr>
            <a:r>
              <a:rPr lang="en-US"/>
              <a:t>Elevated serum Cr with proteinuria with first biopsy</a:t>
            </a:r>
          </a:p>
          <a:p>
            <a:pPr marL="171450" indent="-171450">
              <a:buFontTx/>
              <a:buChar char="-"/>
            </a:pPr>
            <a:r>
              <a:rPr lang="en-US"/>
              <a:t>After treatment at second biopsy, CKD stage 2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366D51-B80F-499D-9415-18F31EB266A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5676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1143000"/>
            <a:ext cx="65817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Cr was mildly elevated at 46 as a 5 year old – no further </a:t>
            </a:r>
            <a:r>
              <a:rPr lang="en-US" err="1"/>
              <a:t>creatinines</a:t>
            </a:r>
            <a:r>
              <a:rPr lang="en-US"/>
              <a:t> checked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366D51-B80F-499D-9415-18F31EB266A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2428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366D51-B80F-499D-9415-18F31EB266A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0685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Vedo</a:t>
            </a:r>
            <a:r>
              <a:rPr lang="en-US"/>
              <a:t> = vedolizumab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366D51-B80F-499D-9415-18F31EB266A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3424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1143000"/>
            <a:ext cx="65817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366D51-B80F-499D-9415-18F31EB266A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7754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1143000"/>
            <a:ext cx="65817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This patient had DTPA GFR scans in June 2021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366D51-B80F-499D-9415-18F31EB266A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306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5-ASA = sulfasalazine</a:t>
            </a:r>
          </a:p>
          <a:p>
            <a:r>
              <a:rPr lang="en-US"/>
              <a:t>FRSDNS = Frequently relapsing nephrotic syndrome</a:t>
            </a:r>
            <a:br>
              <a:rPr lang="en-US"/>
            </a:br>
            <a:r>
              <a:rPr lang="en-US"/>
              <a:t>IRSSNS</a:t>
            </a:r>
          </a:p>
          <a:p>
            <a:r>
              <a:rPr lang="en-US"/>
              <a:t>NS = nephrotic syndrome</a:t>
            </a:r>
          </a:p>
          <a:p>
            <a:r>
              <a:rPr lang="en-US" err="1"/>
              <a:t>Tacro</a:t>
            </a:r>
            <a:r>
              <a:rPr lang="en-US"/>
              <a:t> = Tacrolimus</a:t>
            </a:r>
          </a:p>
          <a:p>
            <a:r>
              <a:rPr lang="en-US" err="1"/>
              <a:t>uPCR</a:t>
            </a:r>
            <a:r>
              <a:rPr lang="en-US"/>
              <a:t> units – mg/mmol</a:t>
            </a:r>
          </a:p>
          <a:p>
            <a:r>
              <a:rPr lang="en-US"/>
              <a:t>MMF = mycophenolate mofetil</a:t>
            </a:r>
          </a:p>
          <a:p>
            <a:r>
              <a:rPr lang="en-US"/>
              <a:t>Pred = Prednisone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366D51-B80F-499D-9415-18F31EB266A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6024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eGFR of 54 was at 2y 5mo of age!</a:t>
            </a:r>
          </a:p>
          <a:p>
            <a:r>
              <a:rPr lang="en-US"/>
              <a:t>AKI – define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For section until 18 – to use cutoff thing</a:t>
            </a:r>
          </a:p>
          <a:p>
            <a:endParaRPr lang="en-US"/>
          </a:p>
          <a:p>
            <a:r>
              <a:rPr lang="en-US"/>
              <a:t>5-ASA = sulfasalazine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366D51-B80F-499D-9415-18F31EB266A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5977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1143000"/>
            <a:ext cx="65817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patient had DTPA GFR scans in June 2021 </a:t>
            </a:r>
          </a:p>
          <a:p>
            <a:r>
              <a:rPr lang="en-US" dirty="0"/>
              <a:t>EEN = exclusive enteral nutrition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366D51-B80F-499D-9415-18F31EB266A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8186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1143000"/>
            <a:ext cx="65817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366D51-B80F-499D-9415-18F31EB266A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6755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366D51-B80F-499D-9415-18F31EB266A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953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1122363"/>
            <a:ext cx="109728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602038"/>
            <a:ext cx="109728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2344E-7DC2-43F8-B18B-FAFE8DB894DD}" type="datetimeFigureOut">
              <a:rPr lang="en-US" smtClean="0"/>
              <a:t>9/28/25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9EC5D-E41E-4CF8-B5E0-23C5BAC7E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86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2344E-7DC2-43F8-B18B-FAFE8DB894DD}" type="datetimeFigureOut">
              <a:rPr lang="en-US" smtClean="0"/>
              <a:t>9/28/25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9EC5D-E41E-4CF8-B5E0-23C5BAC7E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524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8220" y="1709739"/>
            <a:ext cx="1261872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8220" y="4589464"/>
            <a:ext cx="1261872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2344E-7DC2-43F8-B18B-FAFE8DB894DD}" type="datetimeFigureOut">
              <a:rPr lang="en-US" smtClean="0"/>
              <a:t>9/28/25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9EC5D-E41E-4CF8-B5E0-23C5BAC7E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82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5840" y="1825625"/>
            <a:ext cx="621792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0" y="1825625"/>
            <a:ext cx="621792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2344E-7DC2-43F8-B18B-FAFE8DB894DD}" type="datetimeFigureOut">
              <a:rPr lang="en-US" smtClean="0"/>
              <a:t>9/28/25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9EC5D-E41E-4CF8-B5E0-23C5BAC7E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497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365126"/>
            <a:ext cx="1261872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7746" y="1681163"/>
            <a:ext cx="6189344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7746" y="2505075"/>
            <a:ext cx="6189344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06640" y="1681163"/>
            <a:ext cx="621982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06640" y="2505075"/>
            <a:ext cx="621982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2344E-7DC2-43F8-B18B-FAFE8DB894DD}" type="datetimeFigureOut">
              <a:rPr lang="en-US" smtClean="0"/>
              <a:t>9/28/25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9EC5D-E41E-4CF8-B5E0-23C5BAC7E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689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2344E-7DC2-43F8-B18B-FAFE8DB894DD}" type="datetimeFigureOut">
              <a:rPr lang="en-US" smtClean="0"/>
              <a:t>9/28/25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9EC5D-E41E-4CF8-B5E0-23C5BAC7E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528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2344E-7DC2-43F8-B18B-FAFE8DB894DD}" type="datetimeFigureOut">
              <a:rPr lang="en-US" smtClean="0"/>
              <a:t>9/28/25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9EC5D-E41E-4CF8-B5E0-23C5BAC7E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802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457200"/>
            <a:ext cx="471868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9826" y="987426"/>
            <a:ext cx="740664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746" y="2057400"/>
            <a:ext cx="471868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2344E-7DC2-43F8-B18B-FAFE8DB894DD}" type="datetimeFigureOut">
              <a:rPr lang="en-US" smtClean="0"/>
              <a:t>9/28/25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9EC5D-E41E-4CF8-B5E0-23C5BAC7E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491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457200"/>
            <a:ext cx="471868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19826" y="987426"/>
            <a:ext cx="740664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746" y="2057400"/>
            <a:ext cx="471868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2344E-7DC2-43F8-B18B-FAFE8DB894DD}" type="datetimeFigureOut">
              <a:rPr lang="en-US" smtClean="0"/>
              <a:t>9/28/25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9EC5D-E41E-4CF8-B5E0-23C5BAC7E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679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2344E-7DC2-43F8-B18B-FAFE8DB894DD}" type="datetimeFigureOut">
              <a:rPr lang="en-US" smtClean="0"/>
              <a:t>9/28/25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9EC5D-E41E-4CF8-B5E0-23C5BAC7E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720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469880" y="365125"/>
            <a:ext cx="315468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5840" y="365125"/>
            <a:ext cx="928116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2344E-7DC2-43F8-B18B-FAFE8DB894DD}" type="datetimeFigureOut">
              <a:rPr lang="en-US" smtClean="0"/>
              <a:t>9/28/25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9EC5D-E41E-4CF8-B5E0-23C5BAC7E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632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5840" y="365126"/>
            <a:ext cx="126187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40" y="1825625"/>
            <a:ext cx="1261872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05840" y="6356351"/>
            <a:ext cx="3291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D2344E-7DC2-43F8-B18B-FAFE8DB894DD}" type="datetimeFigureOut">
              <a:rPr lang="en-US" smtClean="0"/>
              <a:t>9/28/25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6320" y="6356351"/>
            <a:ext cx="49377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32720" y="6356351"/>
            <a:ext cx="3291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E9EC5D-E41E-4CF8-B5E0-23C5BAC7E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208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017E53B-E095-95A9-9BC1-2D813DC4A9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5457" y="220808"/>
            <a:ext cx="5165195" cy="912443"/>
          </a:xfr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pPr algn="l"/>
            <a:r>
              <a:rPr lang="en-US" dirty="0"/>
              <a:t>Case 1</a:t>
            </a:r>
            <a:br>
              <a:rPr lang="en-US" dirty="0"/>
            </a:br>
            <a:r>
              <a:rPr lang="en-US" b="1" dirty="0"/>
              <a:t>Biopsy finding</a:t>
            </a:r>
            <a:r>
              <a:rPr lang="en-US" dirty="0"/>
              <a:t>: TIN</a:t>
            </a:r>
            <a:br>
              <a:rPr lang="en-US" dirty="0"/>
            </a:br>
            <a:r>
              <a:rPr lang="en-US" b="1" dirty="0"/>
              <a:t>Clinical diagnosis</a:t>
            </a:r>
            <a:r>
              <a:rPr lang="en-US" dirty="0"/>
              <a:t>: Medication-induced TIN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BFE8363-7492-E9A7-D252-E24E24805BDC}"/>
              </a:ext>
            </a:extLst>
          </p:cNvPr>
          <p:cNvCxnSpPr>
            <a:cxnSpLocks/>
          </p:cNvCxnSpPr>
          <p:nvPr/>
        </p:nvCxnSpPr>
        <p:spPr>
          <a:xfrm>
            <a:off x="1399614" y="2544842"/>
            <a:ext cx="2673141" cy="0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AC11E9A7-AE6E-106D-AE4C-CA63D6EFF3FE}"/>
              </a:ext>
            </a:extLst>
          </p:cNvPr>
          <p:cNvSpPr txBox="1"/>
          <p:nvPr/>
        </p:nvSpPr>
        <p:spPr>
          <a:xfrm>
            <a:off x="908606" y="1450381"/>
            <a:ext cx="1880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IBD Diagnosis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16B1FD-DDDF-BEB7-1AF2-9D48823BD5A6}"/>
              </a:ext>
            </a:extLst>
          </p:cNvPr>
          <p:cNvSpPr txBox="1"/>
          <p:nvPr/>
        </p:nvSpPr>
        <p:spPr>
          <a:xfrm>
            <a:off x="6400742" y="1456015"/>
            <a:ext cx="2108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Kidney Biopsy #1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A004883-2CFE-8B1A-D1AB-9531E87553DD}"/>
              </a:ext>
            </a:extLst>
          </p:cNvPr>
          <p:cNvCxnSpPr>
            <a:cxnSpLocks/>
          </p:cNvCxnSpPr>
          <p:nvPr/>
        </p:nvCxnSpPr>
        <p:spPr>
          <a:xfrm flipV="1">
            <a:off x="1399613" y="2391239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7C440BE4-4D22-1AC9-45C3-8BDDA85AAA60}"/>
              </a:ext>
            </a:extLst>
          </p:cNvPr>
          <p:cNvSpPr txBox="1"/>
          <p:nvPr/>
        </p:nvSpPr>
        <p:spPr>
          <a:xfrm>
            <a:off x="1166188" y="2702014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12y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3FB4D43-E165-61A6-7FC4-86B0EA7E828E}"/>
              </a:ext>
            </a:extLst>
          </p:cNvPr>
          <p:cNvCxnSpPr>
            <a:cxnSpLocks/>
          </p:cNvCxnSpPr>
          <p:nvPr/>
        </p:nvCxnSpPr>
        <p:spPr>
          <a:xfrm>
            <a:off x="4057340" y="2544842"/>
            <a:ext cx="9505635" cy="0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62568E86-F9C1-D07F-C3B2-4727BE2D4E3C}"/>
              </a:ext>
            </a:extLst>
          </p:cNvPr>
          <p:cNvSpPr txBox="1"/>
          <p:nvPr/>
        </p:nvSpPr>
        <p:spPr>
          <a:xfrm>
            <a:off x="1878635" y="4179848"/>
            <a:ext cx="2414723" cy="37552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b="1" dirty="0" err="1"/>
              <a:t>Mesalazine</a:t>
            </a:r>
            <a:endParaRPr lang="en-US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7C09EED-8F3A-E339-35D9-318E2BE14907}"/>
              </a:ext>
            </a:extLst>
          </p:cNvPr>
          <p:cNvSpPr txBox="1"/>
          <p:nvPr/>
        </p:nvSpPr>
        <p:spPr>
          <a:xfrm>
            <a:off x="3746194" y="4568628"/>
            <a:ext cx="1717392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b="1"/>
              <a:t>Adalimumab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3EBE3421-8413-747E-AF55-571F3352EBF8}"/>
              </a:ext>
            </a:extLst>
          </p:cNvPr>
          <p:cNvCxnSpPr>
            <a:cxnSpLocks/>
          </p:cNvCxnSpPr>
          <p:nvPr/>
        </p:nvCxnSpPr>
        <p:spPr>
          <a:xfrm>
            <a:off x="7188946" y="1836818"/>
            <a:ext cx="0" cy="437097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44C18E4B-90E9-E43F-9745-72D438CADE44}"/>
              </a:ext>
            </a:extLst>
          </p:cNvPr>
          <p:cNvCxnSpPr>
            <a:cxnSpLocks/>
          </p:cNvCxnSpPr>
          <p:nvPr/>
        </p:nvCxnSpPr>
        <p:spPr>
          <a:xfrm flipV="1">
            <a:off x="5424204" y="2370603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A8604CFE-B4A0-A4C1-F235-2E9B4E1E42BB}"/>
              </a:ext>
            </a:extLst>
          </p:cNvPr>
          <p:cNvSpPr txBox="1"/>
          <p:nvPr/>
        </p:nvSpPr>
        <p:spPr>
          <a:xfrm>
            <a:off x="5143041" y="2665949"/>
            <a:ext cx="685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14y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6C9D0F46-DB0C-F27D-0B03-51EAE104F5B1}"/>
              </a:ext>
            </a:extLst>
          </p:cNvPr>
          <p:cNvCxnSpPr>
            <a:cxnSpLocks/>
          </p:cNvCxnSpPr>
          <p:nvPr/>
        </p:nvCxnSpPr>
        <p:spPr>
          <a:xfrm flipV="1">
            <a:off x="3389263" y="2391239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B92C3A75-7495-1924-FA5E-936DEB819F04}"/>
              </a:ext>
            </a:extLst>
          </p:cNvPr>
          <p:cNvSpPr txBox="1"/>
          <p:nvPr/>
        </p:nvSpPr>
        <p:spPr>
          <a:xfrm>
            <a:off x="3132250" y="2664480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13y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DC7B9EC2-A93C-61A8-98B4-AAF31C420D1A}"/>
              </a:ext>
            </a:extLst>
          </p:cNvPr>
          <p:cNvCxnSpPr>
            <a:cxnSpLocks/>
          </p:cNvCxnSpPr>
          <p:nvPr/>
        </p:nvCxnSpPr>
        <p:spPr>
          <a:xfrm flipV="1">
            <a:off x="7455124" y="2335872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D0FE1B93-3CC3-320E-1203-F027EB9F6F4B}"/>
              </a:ext>
            </a:extLst>
          </p:cNvPr>
          <p:cNvSpPr txBox="1"/>
          <p:nvPr/>
        </p:nvSpPr>
        <p:spPr>
          <a:xfrm>
            <a:off x="7177981" y="2643078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15y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E51BB88-3D11-79AD-3E60-5F3919E66937}"/>
              </a:ext>
            </a:extLst>
          </p:cNvPr>
          <p:cNvSpPr txBox="1"/>
          <p:nvPr/>
        </p:nvSpPr>
        <p:spPr>
          <a:xfrm>
            <a:off x="3175995" y="3770429"/>
            <a:ext cx="2988343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b="1"/>
              <a:t>Prednisone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C446530-5BE9-FA18-E1AE-D685C99632E4}"/>
              </a:ext>
            </a:extLst>
          </p:cNvPr>
          <p:cNvSpPr txBox="1"/>
          <p:nvPr/>
        </p:nvSpPr>
        <p:spPr>
          <a:xfrm>
            <a:off x="5521488" y="4240991"/>
            <a:ext cx="1777286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b="1"/>
              <a:t>Vedolizumab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1EDF03CC-A6B9-FB78-6DAD-CD715DE9837E}"/>
              </a:ext>
            </a:extLst>
          </p:cNvPr>
          <p:cNvCxnSpPr>
            <a:cxnSpLocks/>
          </p:cNvCxnSpPr>
          <p:nvPr/>
        </p:nvCxnSpPr>
        <p:spPr>
          <a:xfrm flipV="1">
            <a:off x="9484461" y="2333488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DC2D4C69-5219-F806-7ACA-BD525B35F5E2}"/>
              </a:ext>
            </a:extLst>
          </p:cNvPr>
          <p:cNvSpPr txBox="1"/>
          <p:nvPr/>
        </p:nvSpPr>
        <p:spPr>
          <a:xfrm>
            <a:off x="9221287" y="2630267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16y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22F76BC-E221-9C1A-B9B5-1DDA70F6389D}"/>
              </a:ext>
            </a:extLst>
          </p:cNvPr>
          <p:cNvSpPr txBox="1"/>
          <p:nvPr/>
        </p:nvSpPr>
        <p:spPr>
          <a:xfrm>
            <a:off x="1851978" y="3354445"/>
            <a:ext cx="3728016" cy="26161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sz="1050" b="1">
                <a:solidFill>
                  <a:schemeClr val="bg1"/>
                </a:solidFill>
              </a:rPr>
              <a:t>Active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F41EC63-494D-CC41-9305-86A30B06FA5F}"/>
              </a:ext>
            </a:extLst>
          </p:cNvPr>
          <p:cNvSpPr txBox="1"/>
          <p:nvPr/>
        </p:nvSpPr>
        <p:spPr>
          <a:xfrm>
            <a:off x="5579995" y="3354445"/>
            <a:ext cx="1777285" cy="261610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n-US" sz="1050" b="1">
                <a:solidFill>
                  <a:schemeClr val="bg1"/>
                </a:solidFill>
              </a:rPr>
              <a:t>Remission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7DAC18F0-06C0-E4C7-60BC-84A81C72CD61}"/>
              </a:ext>
            </a:extLst>
          </p:cNvPr>
          <p:cNvSpPr txBox="1"/>
          <p:nvPr/>
        </p:nvSpPr>
        <p:spPr>
          <a:xfrm>
            <a:off x="244282" y="3953647"/>
            <a:ext cx="1880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IBD </a:t>
            </a:r>
          </a:p>
          <a:p>
            <a:r>
              <a:rPr lang="en-US"/>
              <a:t>treatment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2646F16-8707-BF5B-3387-7B3CC09170BF}"/>
              </a:ext>
            </a:extLst>
          </p:cNvPr>
          <p:cNvSpPr txBox="1"/>
          <p:nvPr/>
        </p:nvSpPr>
        <p:spPr>
          <a:xfrm>
            <a:off x="244282" y="3230754"/>
            <a:ext cx="11553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IBD</a:t>
            </a:r>
          </a:p>
          <a:p>
            <a:r>
              <a:rPr lang="en-US"/>
              <a:t>activity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DE3EBAEA-8BFD-5B21-C039-C24970EE94CB}"/>
              </a:ext>
            </a:extLst>
          </p:cNvPr>
          <p:cNvSpPr txBox="1"/>
          <p:nvPr/>
        </p:nvSpPr>
        <p:spPr>
          <a:xfrm>
            <a:off x="7352214" y="4243991"/>
            <a:ext cx="2591877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b="1"/>
              <a:t>Azathioprine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B595419-C7D8-9548-4180-C8F0A9473E9F}"/>
              </a:ext>
            </a:extLst>
          </p:cNvPr>
          <p:cNvSpPr txBox="1"/>
          <p:nvPr/>
        </p:nvSpPr>
        <p:spPr>
          <a:xfrm>
            <a:off x="7352835" y="5805250"/>
            <a:ext cx="1391444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/>
              <a:t>Prednisone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FE168E74-384C-D56B-4B4B-72FC1E62297C}"/>
              </a:ext>
            </a:extLst>
          </p:cNvPr>
          <p:cNvSpPr txBox="1"/>
          <p:nvPr/>
        </p:nvSpPr>
        <p:spPr>
          <a:xfrm>
            <a:off x="7357279" y="3354445"/>
            <a:ext cx="5915410" cy="26161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sz="1050" b="1">
                <a:solidFill>
                  <a:schemeClr val="bg1"/>
                </a:solidFill>
              </a:rPr>
              <a:t>Active</a:t>
            </a:r>
          </a:p>
        </p:txBody>
      </p:sp>
      <p:sp>
        <p:nvSpPr>
          <p:cNvPr id="74" name="Left Bracket 73">
            <a:extLst>
              <a:ext uri="{FF2B5EF4-FFF2-40B4-BE49-F238E27FC236}">
                <a16:creationId xmlns:a16="http://schemas.microsoft.com/office/drawing/2014/main" id="{59B6A116-2F10-8CB2-E06A-3D8909BDB5D2}"/>
              </a:ext>
            </a:extLst>
          </p:cNvPr>
          <p:cNvSpPr/>
          <p:nvPr/>
        </p:nvSpPr>
        <p:spPr>
          <a:xfrm>
            <a:off x="1559905" y="3726295"/>
            <a:ext cx="169384" cy="1211665"/>
          </a:xfrm>
          <a:prstGeom prst="leftBracke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8509C844-C4C0-DB19-911E-C45C63A71A2B}"/>
              </a:ext>
            </a:extLst>
          </p:cNvPr>
          <p:cNvSpPr txBox="1"/>
          <p:nvPr/>
        </p:nvSpPr>
        <p:spPr>
          <a:xfrm>
            <a:off x="244282" y="5747267"/>
            <a:ext cx="12985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TIN</a:t>
            </a:r>
          </a:p>
          <a:p>
            <a:r>
              <a:rPr lang="en-US"/>
              <a:t>treatment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617B5683-9788-8661-0E1B-3FCCE5C5A2CA}"/>
              </a:ext>
            </a:extLst>
          </p:cNvPr>
          <p:cNvSpPr txBox="1"/>
          <p:nvPr/>
        </p:nvSpPr>
        <p:spPr>
          <a:xfrm>
            <a:off x="9997530" y="4238724"/>
            <a:ext cx="3312173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b="1"/>
              <a:t>Ustekinumab</a:t>
            </a:r>
          </a:p>
        </p:txBody>
      </p:sp>
      <p:sp>
        <p:nvSpPr>
          <p:cNvPr id="91" name="Left Bracket 90">
            <a:extLst>
              <a:ext uri="{FF2B5EF4-FFF2-40B4-BE49-F238E27FC236}">
                <a16:creationId xmlns:a16="http://schemas.microsoft.com/office/drawing/2014/main" id="{D83D127D-36F1-9E8B-133A-E1AB8C34BA71}"/>
              </a:ext>
            </a:extLst>
          </p:cNvPr>
          <p:cNvSpPr/>
          <p:nvPr/>
        </p:nvSpPr>
        <p:spPr>
          <a:xfrm>
            <a:off x="1542803" y="5821494"/>
            <a:ext cx="186485" cy="387182"/>
          </a:xfrm>
          <a:prstGeom prst="leftBracket">
            <a:avLst/>
          </a:prstGeom>
          <a:ln w="28575"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9CE96259-5471-E590-2625-03290732EECF}"/>
              </a:ext>
            </a:extLst>
          </p:cNvPr>
          <p:cNvCxnSpPr>
            <a:cxnSpLocks/>
          </p:cNvCxnSpPr>
          <p:nvPr/>
        </p:nvCxnSpPr>
        <p:spPr>
          <a:xfrm flipV="1">
            <a:off x="11523718" y="2357274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E9449A03-05B8-3598-5FD4-DECA86B09496}"/>
              </a:ext>
            </a:extLst>
          </p:cNvPr>
          <p:cNvCxnSpPr>
            <a:cxnSpLocks/>
          </p:cNvCxnSpPr>
          <p:nvPr/>
        </p:nvCxnSpPr>
        <p:spPr>
          <a:xfrm flipV="1">
            <a:off x="13562975" y="2391239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BC8B4F1D-8F57-02F4-B131-809F94FAE629}"/>
              </a:ext>
            </a:extLst>
          </p:cNvPr>
          <p:cNvSpPr txBox="1"/>
          <p:nvPr/>
        </p:nvSpPr>
        <p:spPr>
          <a:xfrm>
            <a:off x="11229384" y="2636040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17y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B61565FF-0F48-53B1-F71E-CCE7DCACEB89}"/>
              </a:ext>
            </a:extLst>
          </p:cNvPr>
          <p:cNvSpPr txBox="1"/>
          <p:nvPr/>
        </p:nvSpPr>
        <p:spPr>
          <a:xfrm>
            <a:off x="13272690" y="2664480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18y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27CC8603-1831-D7CC-DC94-B3173BF6E4E1}"/>
              </a:ext>
            </a:extLst>
          </p:cNvPr>
          <p:cNvSpPr txBox="1"/>
          <p:nvPr/>
        </p:nvSpPr>
        <p:spPr>
          <a:xfrm>
            <a:off x="8677059" y="1467486"/>
            <a:ext cx="2108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Kidney Biopsy #2</a:t>
            </a:r>
          </a:p>
        </p:txBody>
      </p: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8F594CB2-3BE4-B995-1C9E-A3265D469627}"/>
              </a:ext>
            </a:extLst>
          </p:cNvPr>
          <p:cNvCxnSpPr>
            <a:cxnSpLocks/>
          </p:cNvCxnSpPr>
          <p:nvPr/>
        </p:nvCxnSpPr>
        <p:spPr>
          <a:xfrm>
            <a:off x="9478057" y="1836818"/>
            <a:ext cx="0" cy="448447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" name="TextBox 103">
            <a:extLst>
              <a:ext uri="{FF2B5EF4-FFF2-40B4-BE49-F238E27FC236}">
                <a16:creationId xmlns:a16="http://schemas.microsoft.com/office/drawing/2014/main" id="{D535D273-EEB7-DA5D-7137-A39DFA68E1AA}"/>
              </a:ext>
            </a:extLst>
          </p:cNvPr>
          <p:cNvSpPr txBox="1"/>
          <p:nvPr/>
        </p:nvSpPr>
        <p:spPr>
          <a:xfrm>
            <a:off x="9619110" y="5820514"/>
            <a:ext cx="1391444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/>
              <a:t>Prednisone</a:t>
            </a:r>
          </a:p>
        </p:txBody>
      </p: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90C947C5-1DAF-556C-4C26-94E05D06773A}"/>
              </a:ext>
            </a:extLst>
          </p:cNvPr>
          <p:cNvCxnSpPr>
            <a:cxnSpLocks/>
          </p:cNvCxnSpPr>
          <p:nvPr/>
        </p:nvCxnSpPr>
        <p:spPr>
          <a:xfrm flipH="1">
            <a:off x="1732891" y="1836818"/>
            <a:ext cx="15418" cy="448447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1" name="Left Bracket 110">
            <a:extLst>
              <a:ext uri="{FF2B5EF4-FFF2-40B4-BE49-F238E27FC236}">
                <a16:creationId xmlns:a16="http://schemas.microsoft.com/office/drawing/2014/main" id="{77A41888-3F94-534F-D7AA-424AFA58FB4B}"/>
              </a:ext>
            </a:extLst>
          </p:cNvPr>
          <p:cNvSpPr/>
          <p:nvPr/>
        </p:nvSpPr>
        <p:spPr>
          <a:xfrm>
            <a:off x="1559904" y="3316189"/>
            <a:ext cx="172987" cy="345735"/>
          </a:xfrm>
          <a:prstGeom prst="leftBracke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639E9202-7170-04DE-3A34-9F27DE546C60}"/>
              </a:ext>
            </a:extLst>
          </p:cNvPr>
          <p:cNvSpPr txBox="1"/>
          <p:nvPr/>
        </p:nvSpPr>
        <p:spPr>
          <a:xfrm>
            <a:off x="226151" y="5022429"/>
            <a:ext cx="1068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TIN</a:t>
            </a:r>
          </a:p>
          <a:p>
            <a:r>
              <a:rPr lang="en-US"/>
              <a:t>activity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E7E8B578-4501-C6BB-D0BE-6F6E0E98E924}"/>
              </a:ext>
            </a:extLst>
          </p:cNvPr>
          <p:cNvSpPr txBox="1"/>
          <p:nvPr/>
        </p:nvSpPr>
        <p:spPr>
          <a:xfrm>
            <a:off x="6732220" y="5035261"/>
            <a:ext cx="1391445" cy="523220"/>
          </a:xfrm>
          <a:prstGeom prst="rect">
            <a:avLst/>
          </a:prstGeom>
          <a:noFill/>
          <a:ln w="1905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/>
              <a:t>eGFR 52.4</a:t>
            </a:r>
          </a:p>
          <a:p>
            <a:r>
              <a:rPr lang="en-US" sz="1400"/>
              <a:t>uB2M:Cr 1292</a:t>
            </a:r>
          </a:p>
        </p:txBody>
      </p:sp>
      <p:sp>
        <p:nvSpPr>
          <p:cNvPr id="114" name="Left Bracket 113">
            <a:extLst>
              <a:ext uri="{FF2B5EF4-FFF2-40B4-BE49-F238E27FC236}">
                <a16:creationId xmlns:a16="http://schemas.microsoft.com/office/drawing/2014/main" id="{0B6B1956-2398-5757-F8C8-53E42F075361}"/>
              </a:ext>
            </a:extLst>
          </p:cNvPr>
          <p:cNvSpPr/>
          <p:nvPr/>
        </p:nvSpPr>
        <p:spPr>
          <a:xfrm>
            <a:off x="1542803" y="5050221"/>
            <a:ext cx="205354" cy="664069"/>
          </a:xfrm>
          <a:prstGeom prst="leftBracket">
            <a:avLst/>
          </a:prstGeom>
          <a:ln w="28575"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A7D13ABC-CC70-A5F3-3690-BA54D0757656}"/>
              </a:ext>
            </a:extLst>
          </p:cNvPr>
          <p:cNvSpPr txBox="1"/>
          <p:nvPr/>
        </p:nvSpPr>
        <p:spPr>
          <a:xfrm>
            <a:off x="8726522" y="4975627"/>
            <a:ext cx="1258925" cy="523220"/>
          </a:xfrm>
          <a:prstGeom prst="rect">
            <a:avLst/>
          </a:prstGeom>
          <a:noFill/>
          <a:ln w="1905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eGFR 69.5</a:t>
            </a:r>
          </a:p>
          <a:p>
            <a:r>
              <a:rPr lang="en-US" sz="1400" dirty="0"/>
              <a:t>uB2M:Cr 416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9C35841E-D0C4-A779-E38F-34913F13E91D}"/>
              </a:ext>
            </a:extLst>
          </p:cNvPr>
          <p:cNvSpPr txBox="1"/>
          <p:nvPr/>
        </p:nvSpPr>
        <p:spPr>
          <a:xfrm>
            <a:off x="11024153" y="4977349"/>
            <a:ext cx="1258925" cy="523220"/>
          </a:xfrm>
          <a:prstGeom prst="rect">
            <a:avLst/>
          </a:prstGeom>
          <a:noFill/>
          <a:ln w="1905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/>
              <a:t>eGFR 58.8</a:t>
            </a:r>
          </a:p>
          <a:p>
            <a:r>
              <a:rPr lang="en-US" sz="1400"/>
              <a:t>uB2M:Cr 485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E34B5D5E-B12F-077A-27CA-4264F7571FB2}"/>
              </a:ext>
            </a:extLst>
          </p:cNvPr>
          <p:cNvSpPr txBox="1"/>
          <p:nvPr/>
        </p:nvSpPr>
        <p:spPr>
          <a:xfrm>
            <a:off x="12531649" y="4989970"/>
            <a:ext cx="1083936" cy="307777"/>
          </a:xfrm>
          <a:prstGeom prst="rect">
            <a:avLst/>
          </a:prstGeom>
          <a:noFill/>
          <a:ln w="1905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/>
              <a:t>eGFR 77.5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DC4E4C8F-93A7-AF7B-4D46-F8D99B647CD5}"/>
              </a:ext>
            </a:extLst>
          </p:cNvPr>
          <p:cNvSpPr txBox="1"/>
          <p:nvPr/>
        </p:nvSpPr>
        <p:spPr>
          <a:xfrm>
            <a:off x="3331906" y="5174408"/>
            <a:ext cx="970463" cy="307777"/>
          </a:xfrm>
          <a:prstGeom prst="rect">
            <a:avLst/>
          </a:prstGeom>
          <a:noFill/>
          <a:ln w="1905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/>
              <a:t>eGFR 133</a:t>
            </a:r>
          </a:p>
        </p:txBody>
      </p:sp>
    </p:spTree>
    <p:extLst>
      <p:ext uri="{BB962C8B-B14F-4D97-AF65-F5344CB8AC3E}">
        <p14:creationId xmlns:p14="http://schemas.microsoft.com/office/powerpoint/2010/main" val="1608124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017E53B-E095-95A9-9BC1-2D813DC4A9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965" y="161411"/>
            <a:ext cx="6104635" cy="952974"/>
          </a:xfr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/>
          <a:p>
            <a:pPr algn="l"/>
            <a:r>
              <a:rPr lang="en-US" sz="2000" dirty="0"/>
              <a:t>Case 8</a:t>
            </a:r>
            <a:br>
              <a:rPr lang="en-US" sz="2000" dirty="0"/>
            </a:br>
            <a:r>
              <a:rPr lang="en-US" sz="2000" b="1" dirty="0"/>
              <a:t>Biopsy finding</a:t>
            </a:r>
            <a:r>
              <a:rPr lang="en-US" sz="2000" dirty="0"/>
              <a:t>: Tubulointerstitial nephritis (TIN)</a:t>
            </a:r>
            <a:br>
              <a:rPr lang="en-US" sz="2000" dirty="0"/>
            </a:br>
            <a:r>
              <a:rPr lang="en-US" sz="2000" b="1" dirty="0"/>
              <a:t>Clinical diagnosis</a:t>
            </a:r>
            <a:r>
              <a:rPr lang="en-US" sz="2000" dirty="0"/>
              <a:t>: Medication-induced TIN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BFE8363-7492-E9A7-D252-E24E24805BDC}"/>
              </a:ext>
            </a:extLst>
          </p:cNvPr>
          <p:cNvCxnSpPr>
            <a:cxnSpLocks/>
          </p:cNvCxnSpPr>
          <p:nvPr/>
        </p:nvCxnSpPr>
        <p:spPr>
          <a:xfrm>
            <a:off x="954469" y="2528062"/>
            <a:ext cx="3608451" cy="0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AC11E9A7-AE6E-106D-AE4C-CA63D6EFF3FE}"/>
              </a:ext>
            </a:extLst>
          </p:cNvPr>
          <p:cNvSpPr txBox="1"/>
          <p:nvPr/>
        </p:nvSpPr>
        <p:spPr>
          <a:xfrm>
            <a:off x="1062090" y="1484336"/>
            <a:ext cx="1880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IBD Diagnosis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16B1FD-DDDF-BEB7-1AF2-9D48823BD5A6}"/>
              </a:ext>
            </a:extLst>
          </p:cNvPr>
          <p:cNvSpPr txBox="1"/>
          <p:nvPr/>
        </p:nvSpPr>
        <p:spPr>
          <a:xfrm>
            <a:off x="10422886" y="1284488"/>
            <a:ext cx="2108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Kidney</a:t>
            </a:r>
          </a:p>
          <a:p>
            <a:r>
              <a:rPr lang="en-US" b="1"/>
              <a:t>Biopsy #1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C440BE4-4D22-1AC9-45C3-8BDDA85AAA60}"/>
              </a:ext>
            </a:extLst>
          </p:cNvPr>
          <p:cNvSpPr txBox="1"/>
          <p:nvPr/>
        </p:nvSpPr>
        <p:spPr>
          <a:xfrm>
            <a:off x="770630" y="2665626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4y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3FB4D43-E165-61A6-7FC4-86B0EA7E828E}"/>
              </a:ext>
            </a:extLst>
          </p:cNvPr>
          <p:cNvCxnSpPr>
            <a:cxnSpLocks/>
          </p:cNvCxnSpPr>
          <p:nvPr/>
        </p:nvCxnSpPr>
        <p:spPr>
          <a:xfrm>
            <a:off x="4547505" y="2528062"/>
            <a:ext cx="9505635" cy="0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62568E86-F9C1-D07F-C3B2-4727BE2D4E3C}"/>
              </a:ext>
            </a:extLst>
          </p:cNvPr>
          <p:cNvSpPr txBox="1"/>
          <p:nvPr/>
        </p:nvSpPr>
        <p:spPr>
          <a:xfrm>
            <a:off x="7526291" y="4158681"/>
            <a:ext cx="2720080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1400" b="1"/>
              <a:t>Adalimumab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7C09EED-8F3A-E339-35D9-318E2BE14907}"/>
              </a:ext>
            </a:extLst>
          </p:cNvPr>
          <p:cNvSpPr txBox="1"/>
          <p:nvPr/>
        </p:nvSpPr>
        <p:spPr>
          <a:xfrm>
            <a:off x="10261323" y="4155109"/>
            <a:ext cx="1325113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1400" b="1"/>
              <a:t>Ustekinumab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3EBE3421-8413-747E-AF55-571F3352EBF8}"/>
              </a:ext>
            </a:extLst>
          </p:cNvPr>
          <p:cNvCxnSpPr>
            <a:cxnSpLocks/>
          </p:cNvCxnSpPr>
          <p:nvPr/>
        </p:nvCxnSpPr>
        <p:spPr>
          <a:xfrm>
            <a:off x="11470889" y="1900665"/>
            <a:ext cx="0" cy="437097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6C9D0F46-DB0C-F27D-0B03-51EAE104F5B1}"/>
              </a:ext>
            </a:extLst>
          </p:cNvPr>
          <p:cNvCxnSpPr>
            <a:cxnSpLocks/>
          </p:cNvCxnSpPr>
          <p:nvPr/>
        </p:nvCxnSpPr>
        <p:spPr>
          <a:xfrm flipV="1">
            <a:off x="2825421" y="2374459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DC2D4C69-5219-F806-7ACA-BD525B35F5E2}"/>
              </a:ext>
            </a:extLst>
          </p:cNvPr>
          <p:cNvSpPr txBox="1"/>
          <p:nvPr/>
        </p:nvSpPr>
        <p:spPr>
          <a:xfrm>
            <a:off x="2623433" y="2660209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6y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22F76BC-E221-9C1A-B9B5-1DDA70F6389D}"/>
              </a:ext>
            </a:extLst>
          </p:cNvPr>
          <p:cNvSpPr txBox="1"/>
          <p:nvPr/>
        </p:nvSpPr>
        <p:spPr>
          <a:xfrm>
            <a:off x="1491890" y="3337665"/>
            <a:ext cx="1450275" cy="26161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sz="1050" b="1">
                <a:solidFill>
                  <a:schemeClr val="bg1"/>
                </a:solidFill>
              </a:rPr>
              <a:t>Active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7DAC18F0-06C0-E4C7-60BC-84A81C72CD61}"/>
              </a:ext>
            </a:extLst>
          </p:cNvPr>
          <p:cNvSpPr txBox="1"/>
          <p:nvPr/>
        </p:nvSpPr>
        <p:spPr>
          <a:xfrm>
            <a:off x="-619799" y="3957754"/>
            <a:ext cx="1880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/>
              <a:t>IBD </a:t>
            </a:r>
          </a:p>
          <a:p>
            <a:pPr algn="r"/>
            <a:r>
              <a:rPr lang="en-US" sz="1600"/>
              <a:t>treatment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2646F16-8707-BF5B-3387-7B3CC09170BF}"/>
              </a:ext>
            </a:extLst>
          </p:cNvPr>
          <p:cNvSpPr txBox="1"/>
          <p:nvPr/>
        </p:nvSpPr>
        <p:spPr>
          <a:xfrm>
            <a:off x="63741" y="3185068"/>
            <a:ext cx="11965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/>
              <a:t>IBD</a:t>
            </a:r>
          </a:p>
          <a:p>
            <a:pPr algn="r"/>
            <a:r>
              <a:rPr lang="en-US" sz="1600" dirty="0"/>
              <a:t>activity</a:t>
            </a:r>
          </a:p>
        </p:txBody>
      </p:sp>
      <p:sp>
        <p:nvSpPr>
          <p:cNvPr id="74" name="Left Bracket 73">
            <a:extLst>
              <a:ext uri="{FF2B5EF4-FFF2-40B4-BE49-F238E27FC236}">
                <a16:creationId xmlns:a16="http://schemas.microsoft.com/office/drawing/2014/main" id="{59B6A116-2F10-8CB2-E06A-3D8909BDB5D2}"/>
              </a:ext>
            </a:extLst>
          </p:cNvPr>
          <p:cNvSpPr/>
          <p:nvPr/>
        </p:nvSpPr>
        <p:spPr>
          <a:xfrm>
            <a:off x="1230103" y="3701503"/>
            <a:ext cx="188405" cy="1023131"/>
          </a:xfrm>
          <a:prstGeom prst="leftBracke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8509C844-C4C0-DB19-911E-C45C63A71A2B}"/>
              </a:ext>
            </a:extLst>
          </p:cNvPr>
          <p:cNvSpPr txBox="1"/>
          <p:nvPr/>
        </p:nvSpPr>
        <p:spPr>
          <a:xfrm>
            <a:off x="25093" y="5710244"/>
            <a:ext cx="11965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/>
              <a:t>TIN</a:t>
            </a:r>
          </a:p>
          <a:p>
            <a:r>
              <a:rPr lang="en-US"/>
              <a:t>treatment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617B5683-9788-8661-0E1B-3FCCE5C5A2CA}"/>
              </a:ext>
            </a:extLst>
          </p:cNvPr>
          <p:cNvSpPr txBox="1"/>
          <p:nvPr/>
        </p:nvSpPr>
        <p:spPr>
          <a:xfrm>
            <a:off x="11616341" y="4155109"/>
            <a:ext cx="1644862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1400" b="1"/>
              <a:t>Vedolizumab</a:t>
            </a:r>
          </a:p>
        </p:txBody>
      </p:sp>
      <p:sp>
        <p:nvSpPr>
          <p:cNvPr id="91" name="Left Bracket 90">
            <a:extLst>
              <a:ext uri="{FF2B5EF4-FFF2-40B4-BE49-F238E27FC236}">
                <a16:creationId xmlns:a16="http://schemas.microsoft.com/office/drawing/2014/main" id="{D83D127D-36F1-9E8B-133A-E1AB8C34BA71}"/>
              </a:ext>
            </a:extLst>
          </p:cNvPr>
          <p:cNvSpPr/>
          <p:nvPr/>
        </p:nvSpPr>
        <p:spPr>
          <a:xfrm>
            <a:off x="1240497" y="5710245"/>
            <a:ext cx="186485" cy="726877"/>
          </a:xfrm>
          <a:prstGeom prst="leftBracket">
            <a:avLst/>
          </a:prstGeom>
          <a:ln w="28575"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E9449A03-05B8-3598-5FD4-DECA86B09496}"/>
              </a:ext>
            </a:extLst>
          </p:cNvPr>
          <p:cNvCxnSpPr>
            <a:cxnSpLocks/>
          </p:cNvCxnSpPr>
          <p:nvPr/>
        </p:nvCxnSpPr>
        <p:spPr>
          <a:xfrm flipV="1">
            <a:off x="14053140" y="2374459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BC8B4F1D-8F57-02F4-B131-809F94FAE629}"/>
              </a:ext>
            </a:extLst>
          </p:cNvPr>
          <p:cNvSpPr txBox="1"/>
          <p:nvPr/>
        </p:nvSpPr>
        <p:spPr>
          <a:xfrm>
            <a:off x="11923521" y="2696090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16y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B61565FF-0F48-53B1-F71E-CCE7DCACEB89}"/>
              </a:ext>
            </a:extLst>
          </p:cNvPr>
          <p:cNvSpPr txBox="1"/>
          <p:nvPr/>
        </p:nvSpPr>
        <p:spPr>
          <a:xfrm>
            <a:off x="13787229" y="2689688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18y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27CC8603-1831-D7CC-DC94-B3173BF6E4E1}"/>
              </a:ext>
            </a:extLst>
          </p:cNvPr>
          <p:cNvSpPr txBox="1"/>
          <p:nvPr/>
        </p:nvSpPr>
        <p:spPr>
          <a:xfrm>
            <a:off x="11557735" y="1303502"/>
            <a:ext cx="2108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Kidney</a:t>
            </a:r>
          </a:p>
          <a:p>
            <a:r>
              <a:rPr lang="en-US" b="1"/>
              <a:t>Biopsy #2</a:t>
            </a:r>
          </a:p>
        </p:txBody>
      </p: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8F594CB2-3BE4-B995-1C9E-A3265D469627}"/>
              </a:ext>
            </a:extLst>
          </p:cNvPr>
          <p:cNvCxnSpPr>
            <a:cxnSpLocks/>
          </p:cNvCxnSpPr>
          <p:nvPr/>
        </p:nvCxnSpPr>
        <p:spPr>
          <a:xfrm>
            <a:off x="12044239" y="1896614"/>
            <a:ext cx="0" cy="448447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90C947C5-1DAF-556C-4C26-94E05D06773A}"/>
              </a:ext>
            </a:extLst>
          </p:cNvPr>
          <p:cNvCxnSpPr>
            <a:cxnSpLocks/>
          </p:cNvCxnSpPr>
          <p:nvPr/>
        </p:nvCxnSpPr>
        <p:spPr>
          <a:xfrm flipH="1">
            <a:off x="1886375" y="1870773"/>
            <a:ext cx="15418" cy="448447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1" name="Left Bracket 110">
            <a:extLst>
              <a:ext uri="{FF2B5EF4-FFF2-40B4-BE49-F238E27FC236}">
                <a16:creationId xmlns:a16="http://schemas.microsoft.com/office/drawing/2014/main" id="{77A41888-3F94-534F-D7AA-424AFA58FB4B}"/>
              </a:ext>
            </a:extLst>
          </p:cNvPr>
          <p:cNvSpPr/>
          <p:nvPr/>
        </p:nvSpPr>
        <p:spPr>
          <a:xfrm>
            <a:off x="1230103" y="3304589"/>
            <a:ext cx="172987" cy="345735"/>
          </a:xfrm>
          <a:prstGeom prst="leftBracke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639E9202-7170-04DE-3A34-9F27DE546C60}"/>
              </a:ext>
            </a:extLst>
          </p:cNvPr>
          <p:cNvSpPr txBox="1"/>
          <p:nvPr/>
        </p:nvSpPr>
        <p:spPr>
          <a:xfrm>
            <a:off x="162021" y="4857827"/>
            <a:ext cx="1068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/>
              <a:t>TIN</a:t>
            </a:r>
          </a:p>
          <a:p>
            <a:pPr algn="r"/>
            <a:r>
              <a:rPr lang="en-US"/>
              <a:t>activity</a:t>
            </a:r>
          </a:p>
        </p:txBody>
      </p:sp>
      <p:sp>
        <p:nvSpPr>
          <p:cNvPr id="114" name="Left Bracket 113">
            <a:extLst>
              <a:ext uri="{FF2B5EF4-FFF2-40B4-BE49-F238E27FC236}">
                <a16:creationId xmlns:a16="http://schemas.microsoft.com/office/drawing/2014/main" id="{0B6B1956-2398-5757-F8C8-53E42F075361}"/>
              </a:ext>
            </a:extLst>
          </p:cNvPr>
          <p:cNvSpPr/>
          <p:nvPr/>
        </p:nvSpPr>
        <p:spPr>
          <a:xfrm>
            <a:off x="1221628" y="4912545"/>
            <a:ext cx="205354" cy="664069"/>
          </a:xfrm>
          <a:prstGeom prst="leftBracket">
            <a:avLst/>
          </a:prstGeom>
          <a:ln w="28575"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E34B5D5E-B12F-077A-27CA-4264F7571FB2}"/>
              </a:ext>
            </a:extLst>
          </p:cNvPr>
          <p:cNvSpPr txBox="1"/>
          <p:nvPr/>
        </p:nvSpPr>
        <p:spPr>
          <a:xfrm>
            <a:off x="13261203" y="5130059"/>
            <a:ext cx="891870" cy="600164"/>
          </a:xfrm>
          <a:prstGeom prst="rect">
            <a:avLst/>
          </a:prstGeom>
          <a:noFill/>
          <a:ln w="1905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/>
              <a:t>eGFR 38.7</a:t>
            </a:r>
          </a:p>
          <a:p>
            <a:r>
              <a:rPr lang="en-US" sz="1100"/>
              <a:t>Cr 190</a:t>
            </a:r>
          </a:p>
          <a:p>
            <a:r>
              <a:rPr lang="en-US" sz="1100"/>
              <a:t>uB2M:Cr 5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D707DA-843D-C9D5-140E-A45C3831AF31}"/>
              </a:ext>
            </a:extLst>
          </p:cNvPr>
          <p:cNvSpPr txBox="1"/>
          <p:nvPr/>
        </p:nvSpPr>
        <p:spPr>
          <a:xfrm>
            <a:off x="11445619" y="5919794"/>
            <a:ext cx="609629" cy="30777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/>
              <a:t>Pred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7126B4-39C9-5A9C-A105-A0497CA6F873}"/>
              </a:ext>
            </a:extLst>
          </p:cNvPr>
          <p:cNvSpPr txBox="1"/>
          <p:nvPr/>
        </p:nvSpPr>
        <p:spPr>
          <a:xfrm>
            <a:off x="12105960" y="6296287"/>
            <a:ext cx="1899367" cy="30777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/>
              <a:t>MMF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D22C5C8-4F10-265C-73E7-8C49B6BBAAB7}"/>
              </a:ext>
            </a:extLst>
          </p:cNvPr>
          <p:cNvSpPr txBox="1"/>
          <p:nvPr/>
        </p:nvSpPr>
        <p:spPr>
          <a:xfrm>
            <a:off x="9968246" y="3344022"/>
            <a:ext cx="626137" cy="26161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sz="1050" b="1">
                <a:solidFill>
                  <a:schemeClr val="bg1"/>
                </a:solidFill>
              </a:rPr>
              <a:t>Active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963CD4-BEC7-4D35-57AD-A19459828130}"/>
              </a:ext>
            </a:extLst>
          </p:cNvPr>
          <p:cNvSpPr txBox="1"/>
          <p:nvPr/>
        </p:nvSpPr>
        <p:spPr>
          <a:xfrm>
            <a:off x="10594383" y="3345032"/>
            <a:ext cx="3410941" cy="261610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n-US" sz="1050" b="1">
                <a:solidFill>
                  <a:schemeClr val="bg1"/>
                </a:solidFill>
              </a:rPr>
              <a:t>Remission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72E44402-90E9-43CD-7EE8-18F958729ACD}"/>
              </a:ext>
            </a:extLst>
          </p:cNvPr>
          <p:cNvCxnSpPr>
            <a:cxnSpLocks/>
          </p:cNvCxnSpPr>
          <p:nvPr/>
        </p:nvCxnSpPr>
        <p:spPr>
          <a:xfrm flipV="1">
            <a:off x="3761064" y="2379969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06DC9C8-E7A3-0542-8E31-8797B65B44E4}"/>
              </a:ext>
            </a:extLst>
          </p:cNvPr>
          <p:cNvCxnSpPr>
            <a:cxnSpLocks/>
          </p:cNvCxnSpPr>
          <p:nvPr/>
        </p:nvCxnSpPr>
        <p:spPr>
          <a:xfrm flipV="1">
            <a:off x="4696707" y="2387603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E08FA2C-9A26-C1D4-A047-9C5ECC5B45E0}"/>
              </a:ext>
            </a:extLst>
          </p:cNvPr>
          <p:cNvCxnSpPr>
            <a:cxnSpLocks/>
          </p:cNvCxnSpPr>
          <p:nvPr/>
        </p:nvCxnSpPr>
        <p:spPr>
          <a:xfrm flipV="1">
            <a:off x="5632350" y="2374459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4844573-8589-24B7-AEFC-0F9D54B2AE4B}"/>
              </a:ext>
            </a:extLst>
          </p:cNvPr>
          <p:cNvCxnSpPr>
            <a:cxnSpLocks/>
          </p:cNvCxnSpPr>
          <p:nvPr/>
        </p:nvCxnSpPr>
        <p:spPr>
          <a:xfrm flipV="1">
            <a:off x="6567993" y="2368148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BEA1A263-5FEF-225C-D84E-94372AD73913}"/>
              </a:ext>
            </a:extLst>
          </p:cNvPr>
          <p:cNvCxnSpPr>
            <a:cxnSpLocks/>
          </p:cNvCxnSpPr>
          <p:nvPr/>
        </p:nvCxnSpPr>
        <p:spPr>
          <a:xfrm flipV="1">
            <a:off x="7503636" y="2368148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423C44B-090F-B078-EF90-7C18D1D3936C}"/>
              </a:ext>
            </a:extLst>
          </p:cNvPr>
          <p:cNvCxnSpPr>
            <a:cxnSpLocks/>
          </p:cNvCxnSpPr>
          <p:nvPr/>
        </p:nvCxnSpPr>
        <p:spPr>
          <a:xfrm flipV="1">
            <a:off x="8439279" y="2368148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B7F96D10-9708-F3EF-772B-709EC0C0EF68}"/>
              </a:ext>
            </a:extLst>
          </p:cNvPr>
          <p:cNvCxnSpPr>
            <a:cxnSpLocks/>
          </p:cNvCxnSpPr>
          <p:nvPr/>
        </p:nvCxnSpPr>
        <p:spPr>
          <a:xfrm flipV="1">
            <a:off x="9374922" y="2368148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4E792CDE-5BAA-2282-3F2A-A37D69D4AC20}"/>
              </a:ext>
            </a:extLst>
          </p:cNvPr>
          <p:cNvCxnSpPr>
            <a:cxnSpLocks/>
          </p:cNvCxnSpPr>
          <p:nvPr/>
        </p:nvCxnSpPr>
        <p:spPr>
          <a:xfrm flipV="1">
            <a:off x="10310565" y="2368148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71F2ED43-4F1E-51AE-F1E3-BE62BFD2DDA5}"/>
              </a:ext>
            </a:extLst>
          </p:cNvPr>
          <p:cNvCxnSpPr>
            <a:cxnSpLocks/>
          </p:cNvCxnSpPr>
          <p:nvPr/>
        </p:nvCxnSpPr>
        <p:spPr>
          <a:xfrm flipV="1">
            <a:off x="11246208" y="2368148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321FB708-9655-02CE-79CC-6FC0B0A6C10C}"/>
              </a:ext>
            </a:extLst>
          </p:cNvPr>
          <p:cNvCxnSpPr>
            <a:cxnSpLocks/>
          </p:cNvCxnSpPr>
          <p:nvPr/>
        </p:nvCxnSpPr>
        <p:spPr>
          <a:xfrm flipV="1">
            <a:off x="12181851" y="2368148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F7366776-4907-F0C6-0840-A1B38F81E5A6}"/>
              </a:ext>
            </a:extLst>
          </p:cNvPr>
          <p:cNvCxnSpPr>
            <a:cxnSpLocks/>
          </p:cNvCxnSpPr>
          <p:nvPr/>
        </p:nvCxnSpPr>
        <p:spPr>
          <a:xfrm flipV="1">
            <a:off x="13117494" y="2358420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46C7F53F-91A7-E80C-9692-FF126614C58D}"/>
              </a:ext>
            </a:extLst>
          </p:cNvPr>
          <p:cNvSpPr txBox="1"/>
          <p:nvPr/>
        </p:nvSpPr>
        <p:spPr>
          <a:xfrm>
            <a:off x="4476236" y="2658146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8y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ECE8D40-0B9A-D0B3-8216-280BC1684A6A}"/>
              </a:ext>
            </a:extLst>
          </p:cNvPr>
          <p:cNvSpPr txBox="1"/>
          <p:nvPr/>
        </p:nvSpPr>
        <p:spPr>
          <a:xfrm>
            <a:off x="6320862" y="2658146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10y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6CC929A-B8B1-6DC5-6F52-B107F7BD74D6}"/>
              </a:ext>
            </a:extLst>
          </p:cNvPr>
          <p:cNvSpPr txBox="1"/>
          <p:nvPr/>
        </p:nvSpPr>
        <p:spPr>
          <a:xfrm>
            <a:off x="8205331" y="2680818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12y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A25CC15-7B86-D0B2-F0DA-C031FB862DF4}"/>
              </a:ext>
            </a:extLst>
          </p:cNvPr>
          <p:cNvSpPr txBox="1"/>
          <p:nvPr/>
        </p:nvSpPr>
        <p:spPr>
          <a:xfrm>
            <a:off x="10054221" y="2687175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14y</a:t>
            </a: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A043CC0C-1D5D-DD3E-D033-65ABB04B1DA2}"/>
              </a:ext>
            </a:extLst>
          </p:cNvPr>
          <p:cNvCxnSpPr>
            <a:cxnSpLocks/>
          </p:cNvCxnSpPr>
          <p:nvPr/>
        </p:nvCxnSpPr>
        <p:spPr>
          <a:xfrm flipV="1">
            <a:off x="1889778" y="2372518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2302D3B6-D084-BCF3-2188-D2BDAEA75E6C}"/>
              </a:ext>
            </a:extLst>
          </p:cNvPr>
          <p:cNvCxnSpPr>
            <a:cxnSpLocks/>
          </p:cNvCxnSpPr>
          <p:nvPr/>
        </p:nvCxnSpPr>
        <p:spPr>
          <a:xfrm flipV="1">
            <a:off x="2825421" y="2378028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64C6C0B9-4A43-C723-D406-8671775A8280}"/>
              </a:ext>
            </a:extLst>
          </p:cNvPr>
          <p:cNvCxnSpPr>
            <a:cxnSpLocks/>
          </p:cNvCxnSpPr>
          <p:nvPr/>
        </p:nvCxnSpPr>
        <p:spPr>
          <a:xfrm flipV="1">
            <a:off x="954469" y="2358420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B8165CA2-B37F-5637-8A55-AEF1983F7576}"/>
              </a:ext>
            </a:extLst>
          </p:cNvPr>
          <p:cNvSpPr txBox="1"/>
          <p:nvPr/>
        </p:nvSpPr>
        <p:spPr>
          <a:xfrm>
            <a:off x="12105960" y="5920632"/>
            <a:ext cx="609629" cy="30777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/>
              <a:t>IVMP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28C99B14-8335-DC2E-527D-A66CA47459B1}"/>
              </a:ext>
            </a:extLst>
          </p:cNvPr>
          <p:cNvSpPr txBox="1"/>
          <p:nvPr/>
        </p:nvSpPr>
        <p:spPr>
          <a:xfrm>
            <a:off x="11586391" y="3344149"/>
            <a:ext cx="626137" cy="26161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sz="1050" b="1">
                <a:solidFill>
                  <a:schemeClr val="bg1"/>
                </a:solidFill>
              </a:rPr>
              <a:t>Active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FC3C005-8567-484C-2E24-7188F5FC78A2}"/>
              </a:ext>
            </a:extLst>
          </p:cNvPr>
          <p:cNvSpPr txBox="1"/>
          <p:nvPr/>
        </p:nvSpPr>
        <p:spPr>
          <a:xfrm>
            <a:off x="1901793" y="4163180"/>
            <a:ext cx="721640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1400" b="1"/>
              <a:t>5-ASA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C572931F-3155-400F-D9D7-A3774BCA6EB1}"/>
              </a:ext>
            </a:extLst>
          </p:cNvPr>
          <p:cNvSpPr txBox="1"/>
          <p:nvPr/>
        </p:nvSpPr>
        <p:spPr>
          <a:xfrm>
            <a:off x="2316029" y="3740185"/>
            <a:ext cx="572644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1400" b="1"/>
              <a:t>Pred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93F3A548-3C13-E188-638E-B7599F5BC9FD}"/>
              </a:ext>
            </a:extLst>
          </p:cNvPr>
          <p:cNvSpPr txBox="1"/>
          <p:nvPr/>
        </p:nvSpPr>
        <p:spPr>
          <a:xfrm>
            <a:off x="2653337" y="4155109"/>
            <a:ext cx="1186347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1400" b="1"/>
              <a:t>Flagyl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F96FB0CF-246A-021E-09EB-1B96529C8A45}"/>
              </a:ext>
            </a:extLst>
          </p:cNvPr>
          <p:cNvSpPr txBox="1"/>
          <p:nvPr/>
        </p:nvSpPr>
        <p:spPr>
          <a:xfrm>
            <a:off x="2942165" y="3344022"/>
            <a:ext cx="897515" cy="253916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n-US" sz="1050" b="1">
                <a:solidFill>
                  <a:schemeClr val="bg1"/>
                </a:solidFill>
              </a:rPr>
              <a:t>Remission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984FE2D-A542-240C-A67A-9CFFCC1399DC}"/>
              </a:ext>
            </a:extLst>
          </p:cNvPr>
          <p:cNvSpPr txBox="1"/>
          <p:nvPr/>
        </p:nvSpPr>
        <p:spPr>
          <a:xfrm>
            <a:off x="3843978" y="3341835"/>
            <a:ext cx="2966723" cy="26161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050" b="1">
                <a:solidFill>
                  <a:schemeClr val="bg1"/>
                </a:solidFill>
              </a:rPr>
              <a:t>Lost to follow-up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83D80119-0B76-5EDA-9554-DB7E3315D99F}"/>
              </a:ext>
            </a:extLst>
          </p:cNvPr>
          <p:cNvSpPr txBox="1"/>
          <p:nvPr/>
        </p:nvSpPr>
        <p:spPr>
          <a:xfrm>
            <a:off x="6810594" y="3341835"/>
            <a:ext cx="685791" cy="26161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sz="1050" b="1">
                <a:solidFill>
                  <a:schemeClr val="bg1"/>
                </a:solidFill>
              </a:rPr>
              <a:t>Active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03BEEC30-D983-265C-D491-70201109DBCB}"/>
              </a:ext>
            </a:extLst>
          </p:cNvPr>
          <p:cNvSpPr txBox="1"/>
          <p:nvPr/>
        </p:nvSpPr>
        <p:spPr>
          <a:xfrm>
            <a:off x="7496386" y="3341835"/>
            <a:ext cx="2471859" cy="261610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n-US" sz="1050" b="1">
                <a:solidFill>
                  <a:schemeClr val="bg1"/>
                </a:solidFill>
              </a:rPr>
              <a:t>Remission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59C2C4C-8999-CA53-0CAF-94B3FF1E08A4}"/>
              </a:ext>
            </a:extLst>
          </p:cNvPr>
          <p:cNvSpPr txBox="1"/>
          <p:nvPr/>
        </p:nvSpPr>
        <p:spPr>
          <a:xfrm>
            <a:off x="7158792" y="3755764"/>
            <a:ext cx="572644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1400" b="1"/>
              <a:t>Pred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CCBDCB7B-983D-8120-7FC3-E3936596FFED}"/>
              </a:ext>
            </a:extLst>
          </p:cNvPr>
          <p:cNvSpPr txBox="1"/>
          <p:nvPr/>
        </p:nvSpPr>
        <p:spPr>
          <a:xfrm>
            <a:off x="1957614" y="4963374"/>
            <a:ext cx="695723" cy="430887"/>
          </a:xfrm>
          <a:prstGeom prst="rect">
            <a:avLst/>
          </a:prstGeom>
          <a:noFill/>
          <a:ln w="1905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/>
              <a:t>eGFR 76</a:t>
            </a:r>
          </a:p>
          <a:p>
            <a:r>
              <a:rPr lang="en-US" sz="1100"/>
              <a:t>Cr 47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BD8167E5-58C7-4600-BA63-6CA83DF3E27D}"/>
              </a:ext>
            </a:extLst>
          </p:cNvPr>
          <p:cNvSpPr txBox="1"/>
          <p:nvPr/>
        </p:nvSpPr>
        <p:spPr>
          <a:xfrm>
            <a:off x="8152956" y="3755763"/>
            <a:ext cx="572644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1400" b="1"/>
              <a:t>Pred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9AABFFD0-C4C9-283E-31FA-45521B00EC9F}"/>
              </a:ext>
            </a:extLst>
          </p:cNvPr>
          <p:cNvSpPr txBox="1"/>
          <p:nvPr/>
        </p:nvSpPr>
        <p:spPr>
          <a:xfrm>
            <a:off x="8058851" y="5061088"/>
            <a:ext cx="814726" cy="430887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/>
              <a:t>eGFR 105</a:t>
            </a:r>
          </a:p>
          <a:p>
            <a:r>
              <a:rPr lang="en-US" sz="1100"/>
              <a:t>Cr 49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19D5F326-A3A1-BD56-5B61-A889DD6AF6B0}"/>
              </a:ext>
            </a:extLst>
          </p:cNvPr>
          <p:cNvSpPr txBox="1"/>
          <p:nvPr/>
        </p:nvSpPr>
        <p:spPr>
          <a:xfrm>
            <a:off x="11175966" y="5110673"/>
            <a:ext cx="951992" cy="600164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/>
              <a:t>eGFR 36</a:t>
            </a:r>
          </a:p>
          <a:p>
            <a:r>
              <a:rPr lang="en-US" sz="1100"/>
              <a:t>Cr 174</a:t>
            </a:r>
          </a:p>
          <a:p>
            <a:r>
              <a:rPr lang="en-US" sz="1100"/>
              <a:t>uB2M:Cr 3.3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DA0C0C4E-E201-77C7-1C21-E78AC050A912}"/>
              </a:ext>
            </a:extLst>
          </p:cNvPr>
          <p:cNvSpPr txBox="1"/>
          <p:nvPr/>
        </p:nvSpPr>
        <p:spPr>
          <a:xfrm>
            <a:off x="12225624" y="5116895"/>
            <a:ext cx="891870" cy="600164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/>
              <a:t>eGFR 45</a:t>
            </a:r>
          </a:p>
          <a:p>
            <a:r>
              <a:rPr lang="en-US" sz="1100"/>
              <a:t>Cr 156</a:t>
            </a:r>
          </a:p>
          <a:p>
            <a:r>
              <a:rPr lang="en-US" sz="1100"/>
              <a:t>uB2M:Cr 1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A6F73112-306A-D98A-50EF-5563BFB0CFB3}"/>
              </a:ext>
            </a:extLst>
          </p:cNvPr>
          <p:cNvSpPr txBox="1"/>
          <p:nvPr/>
        </p:nvSpPr>
        <p:spPr>
          <a:xfrm>
            <a:off x="9675224" y="5094445"/>
            <a:ext cx="747662" cy="430887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/>
              <a:t>eGFR 72</a:t>
            </a:r>
          </a:p>
          <a:p>
            <a:r>
              <a:rPr lang="en-US" sz="1100"/>
              <a:t>Cr 82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F6015C10-380F-F8C7-ECC5-6830275804E1}"/>
              </a:ext>
            </a:extLst>
          </p:cNvPr>
          <p:cNvSpPr txBox="1"/>
          <p:nvPr/>
        </p:nvSpPr>
        <p:spPr>
          <a:xfrm>
            <a:off x="13261203" y="5920398"/>
            <a:ext cx="609629" cy="30777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/>
              <a:t>Pred</a:t>
            </a:r>
          </a:p>
        </p:txBody>
      </p:sp>
    </p:spTree>
    <p:extLst>
      <p:ext uri="{BB962C8B-B14F-4D97-AF65-F5344CB8AC3E}">
        <p14:creationId xmlns:p14="http://schemas.microsoft.com/office/powerpoint/2010/main" val="3038759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B3744DFE-086E-35B9-F61F-A714F6A2D323}"/>
              </a:ext>
            </a:extLst>
          </p:cNvPr>
          <p:cNvSpPr txBox="1">
            <a:spLocks/>
          </p:cNvSpPr>
          <p:nvPr/>
        </p:nvSpPr>
        <p:spPr>
          <a:xfrm>
            <a:off x="221438" y="229033"/>
            <a:ext cx="7189136" cy="100222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/>
              <a:t>Case 13</a:t>
            </a:r>
            <a:br>
              <a:rPr lang="en-US" sz="2000" dirty="0"/>
            </a:br>
            <a:r>
              <a:rPr lang="en-US" sz="2000" b="1" dirty="0"/>
              <a:t>Biopsy finding: </a:t>
            </a:r>
            <a:r>
              <a:rPr lang="en-US" sz="2000" dirty="0"/>
              <a:t>TIN, rich in plasma cells</a:t>
            </a:r>
            <a:br>
              <a:rPr lang="en-US" sz="2000" dirty="0"/>
            </a:br>
            <a:r>
              <a:rPr lang="en-US" sz="2000" b="1" dirty="0"/>
              <a:t>Clinical diagnosis:</a:t>
            </a:r>
            <a:r>
              <a:rPr lang="en-US" sz="2000" dirty="0"/>
              <a:t> TIN as extra-intestinal manifestation of IBD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7D41DFC-68F3-22B7-4728-BF78D86F689E}"/>
              </a:ext>
            </a:extLst>
          </p:cNvPr>
          <p:cNvCxnSpPr>
            <a:cxnSpLocks/>
          </p:cNvCxnSpPr>
          <p:nvPr/>
        </p:nvCxnSpPr>
        <p:spPr>
          <a:xfrm>
            <a:off x="1620700" y="2742779"/>
            <a:ext cx="2673141" cy="0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17B080C5-38D9-E472-5519-2545FDC9CB5D}"/>
              </a:ext>
            </a:extLst>
          </p:cNvPr>
          <p:cNvSpPr txBox="1"/>
          <p:nvPr/>
        </p:nvSpPr>
        <p:spPr>
          <a:xfrm>
            <a:off x="2518223" y="1586774"/>
            <a:ext cx="1211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IBD</a:t>
            </a:r>
          </a:p>
          <a:p>
            <a:pPr algn="ctr"/>
            <a:r>
              <a:rPr lang="en-US" b="1" dirty="0"/>
              <a:t>diagnosis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DFFDD33-5630-5018-BEF1-6A9FEAF3B37E}"/>
              </a:ext>
            </a:extLst>
          </p:cNvPr>
          <p:cNvCxnSpPr>
            <a:cxnSpLocks/>
          </p:cNvCxnSpPr>
          <p:nvPr/>
        </p:nvCxnSpPr>
        <p:spPr>
          <a:xfrm>
            <a:off x="4278426" y="2742779"/>
            <a:ext cx="9505635" cy="0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960C4D6-B9F8-020E-8E63-C1A22ACAACB6}"/>
              </a:ext>
            </a:extLst>
          </p:cNvPr>
          <p:cNvCxnSpPr>
            <a:cxnSpLocks/>
          </p:cNvCxnSpPr>
          <p:nvPr/>
        </p:nvCxnSpPr>
        <p:spPr>
          <a:xfrm flipV="1">
            <a:off x="7700719" y="2568540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B9CC431-9536-54A4-DC80-168E1346F21D}"/>
              </a:ext>
            </a:extLst>
          </p:cNvPr>
          <p:cNvCxnSpPr>
            <a:cxnSpLocks/>
          </p:cNvCxnSpPr>
          <p:nvPr/>
        </p:nvCxnSpPr>
        <p:spPr>
          <a:xfrm flipV="1">
            <a:off x="13784062" y="2589176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651B9DFF-2BEC-CE21-1B98-0CDBCDF3586B}"/>
              </a:ext>
            </a:extLst>
          </p:cNvPr>
          <p:cNvSpPr txBox="1"/>
          <p:nvPr/>
        </p:nvSpPr>
        <p:spPr>
          <a:xfrm>
            <a:off x="13559504" y="2920686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17y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94DF9FB-1FBE-B44C-B72A-E69A133EED78}"/>
              </a:ext>
            </a:extLst>
          </p:cNvPr>
          <p:cNvCxnSpPr>
            <a:cxnSpLocks/>
          </p:cNvCxnSpPr>
          <p:nvPr/>
        </p:nvCxnSpPr>
        <p:spPr>
          <a:xfrm flipH="1">
            <a:off x="3108533" y="2241155"/>
            <a:ext cx="15418" cy="448447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C24EC71-CB94-F5A5-E843-E64F7901ED11}"/>
              </a:ext>
            </a:extLst>
          </p:cNvPr>
          <p:cNvCxnSpPr>
            <a:cxnSpLocks/>
          </p:cNvCxnSpPr>
          <p:nvPr/>
        </p:nvCxnSpPr>
        <p:spPr>
          <a:xfrm flipV="1">
            <a:off x="1617375" y="2589176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9AB0644-C297-E77C-F877-BC2E939B4885}"/>
              </a:ext>
            </a:extLst>
          </p:cNvPr>
          <p:cNvSpPr txBox="1"/>
          <p:nvPr/>
        </p:nvSpPr>
        <p:spPr>
          <a:xfrm>
            <a:off x="7414553" y="2879441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15y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0B84DAB-CCAA-B818-5BA4-9FC7621FDC51}"/>
              </a:ext>
            </a:extLst>
          </p:cNvPr>
          <p:cNvSpPr txBox="1"/>
          <p:nvPr/>
        </p:nvSpPr>
        <p:spPr>
          <a:xfrm>
            <a:off x="1387938" y="2896382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13y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C87010E-2B88-B422-4842-461BF95DA924}"/>
              </a:ext>
            </a:extLst>
          </p:cNvPr>
          <p:cNvSpPr txBox="1"/>
          <p:nvPr/>
        </p:nvSpPr>
        <p:spPr>
          <a:xfrm>
            <a:off x="1701112" y="1573513"/>
            <a:ext cx="9347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Kidney</a:t>
            </a:r>
          </a:p>
          <a:p>
            <a:pPr algn="ctr"/>
            <a:r>
              <a:rPr lang="en-US" b="1" dirty="0"/>
              <a:t>biopsy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4390317-DF70-98EC-90B9-150FD23D56E3}"/>
              </a:ext>
            </a:extLst>
          </p:cNvPr>
          <p:cNvCxnSpPr>
            <a:cxnSpLocks/>
          </p:cNvCxnSpPr>
          <p:nvPr/>
        </p:nvCxnSpPr>
        <p:spPr>
          <a:xfrm flipH="1">
            <a:off x="2168494" y="2255584"/>
            <a:ext cx="15418" cy="448447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A743DCE-15B9-8ECE-6FF6-D10C8278BCD7}"/>
              </a:ext>
            </a:extLst>
          </p:cNvPr>
          <p:cNvCxnSpPr>
            <a:cxnSpLocks/>
          </p:cNvCxnSpPr>
          <p:nvPr/>
        </p:nvCxnSpPr>
        <p:spPr>
          <a:xfrm flipV="1">
            <a:off x="4659046" y="2613480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D931A8E-9073-13A6-5FB3-046927B4E858}"/>
              </a:ext>
            </a:extLst>
          </p:cNvPr>
          <p:cNvCxnSpPr>
            <a:cxnSpLocks/>
          </p:cNvCxnSpPr>
          <p:nvPr/>
        </p:nvCxnSpPr>
        <p:spPr>
          <a:xfrm flipV="1">
            <a:off x="10742390" y="2613480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594D8E59-70C5-2582-DE15-897407943036}"/>
              </a:ext>
            </a:extLst>
          </p:cNvPr>
          <p:cNvSpPr txBox="1"/>
          <p:nvPr/>
        </p:nvSpPr>
        <p:spPr>
          <a:xfrm>
            <a:off x="4486338" y="2910259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14y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A763B1F-059A-F483-841E-2BFFA4AF70E9}"/>
              </a:ext>
            </a:extLst>
          </p:cNvPr>
          <p:cNvSpPr txBox="1"/>
          <p:nvPr/>
        </p:nvSpPr>
        <p:spPr>
          <a:xfrm>
            <a:off x="10574559" y="2910259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16y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52279C9-5C39-BD64-5083-F6D74BC37BD6}"/>
              </a:ext>
            </a:extLst>
          </p:cNvPr>
          <p:cNvSpPr txBox="1"/>
          <p:nvPr/>
        </p:nvSpPr>
        <p:spPr>
          <a:xfrm>
            <a:off x="1601292" y="3496344"/>
            <a:ext cx="1939465" cy="26161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sz="1050" b="1">
                <a:solidFill>
                  <a:schemeClr val="bg1"/>
                </a:solidFill>
              </a:rPr>
              <a:t>Active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E4FC708-0DD1-F6CC-517E-F3138CC8A891}"/>
              </a:ext>
            </a:extLst>
          </p:cNvPr>
          <p:cNvSpPr txBox="1"/>
          <p:nvPr/>
        </p:nvSpPr>
        <p:spPr>
          <a:xfrm>
            <a:off x="3108533" y="3930620"/>
            <a:ext cx="2070612" cy="33855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1600" b="1" dirty="0"/>
              <a:t>Infliximab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3C90F38-CA26-35D9-BDBF-5D6AEF31FA03}"/>
              </a:ext>
            </a:extLst>
          </p:cNvPr>
          <p:cNvSpPr txBox="1"/>
          <p:nvPr/>
        </p:nvSpPr>
        <p:spPr>
          <a:xfrm>
            <a:off x="2193432" y="5930944"/>
            <a:ext cx="609629" cy="30777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/>
              <a:t>Pred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6C83169-84FC-D5D3-B69A-24A18E348A56}"/>
              </a:ext>
            </a:extLst>
          </p:cNvPr>
          <p:cNvSpPr txBox="1"/>
          <p:nvPr/>
        </p:nvSpPr>
        <p:spPr>
          <a:xfrm>
            <a:off x="3540757" y="3510130"/>
            <a:ext cx="7921488" cy="253916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Remission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4742948-FB06-B4AE-31D8-7462981886FB}"/>
              </a:ext>
            </a:extLst>
          </p:cNvPr>
          <p:cNvSpPr txBox="1"/>
          <p:nvPr/>
        </p:nvSpPr>
        <p:spPr>
          <a:xfrm>
            <a:off x="2193432" y="3504038"/>
            <a:ext cx="609629" cy="253916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endParaRPr lang="en-US" sz="1050" b="1" dirty="0">
              <a:solidFill>
                <a:schemeClr val="bg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49402B6-EB13-D1C3-9301-C33EA1EE20BE}"/>
              </a:ext>
            </a:extLst>
          </p:cNvPr>
          <p:cNvSpPr txBox="1"/>
          <p:nvPr/>
        </p:nvSpPr>
        <p:spPr>
          <a:xfrm>
            <a:off x="1585798" y="5160623"/>
            <a:ext cx="1165392" cy="577081"/>
          </a:xfrm>
          <a:prstGeom prst="rect">
            <a:avLst/>
          </a:prstGeom>
          <a:noFill/>
          <a:ln w="1905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US" sz="1050" dirty="0"/>
              <a:t>eGFR &lt;10</a:t>
            </a:r>
          </a:p>
          <a:p>
            <a:r>
              <a:rPr lang="en-US" sz="1050" dirty="0"/>
              <a:t>Cr 811</a:t>
            </a:r>
          </a:p>
          <a:p>
            <a:r>
              <a:rPr lang="en-US" sz="1050" dirty="0"/>
              <a:t>UB2M:Cr 15085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5434966-F180-53C0-C221-B42E39CAED98}"/>
              </a:ext>
            </a:extLst>
          </p:cNvPr>
          <p:cNvSpPr txBox="1"/>
          <p:nvPr/>
        </p:nvSpPr>
        <p:spPr>
          <a:xfrm>
            <a:off x="2803062" y="5160623"/>
            <a:ext cx="1165392" cy="577081"/>
          </a:xfrm>
          <a:prstGeom prst="rect">
            <a:avLst/>
          </a:prstGeom>
          <a:noFill/>
          <a:ln w="1905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US" sz="1050" dirty="0"/>
              <a:t>eGFR &lt;10</a:t>
            </a:r>
          </a:p>
          <a:p>
            <a:r>
              <a:rPr lang="en-US" sz="1050" dirty="0"/>
              <a:t>Cr 544</a:t>
            </a:r>
          </a:p>
          <a:p>
            <a:r>
              <a:rPr lang="en-US" sz="1050" dirty="0"/>
              <a:t>UB2M:Cr7558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B97E619-E823-3881-901F-0C5B8F68275C}"/>
              </a:ext>
            </a:extLst>
          </p:cNvPr>
          <p:cNvSpPr txBox="1"/>
          <p:nvPr/>
        </p:nvSpPr>
        <p:spPr>
          <a:xfrm>
            <a:off x="5172129" y="5160623"/>
            <a:ext cx="6290116" cy="253916"/>
          </a:xfrm>
          <a:prstGeom prst="rect">
            <a:avLst/>
          </a:prstGeom>
          <a:noFill/>
          <a:ln w="1905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US" sz="1050" dirty="0"/>
              <a:t>Kidney Transplantation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28A2BDB-EAD2-2609-274F-C6C0D7DADE86}"/>
              </a:ext>
            </a:extLst>
          </p:cNvPr>
          <p:cNvSpPr txBox="1"/>
          <p:nvPr/>
        </p:nvSpPr>
        <p:spPr>
          <a:xfrm>
            <a:off x="2964287" y="4826010"/>
            <a:ext cx="2214858" cy="253916"/>
          </a:xfrm>
          <a:prstGeom prst="rect">
            <a:avLst/>
          </a:prstGeom>
          <a:noFill/>
          <a:ln w="1905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US" sz="1050" dirty="0"/>
              <a:t>Peritoneal Dialysis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763D164-F8FC-1DFF-56E7-5E9C4DB1CB93}"/>
              </a:ext>
            </a:extLst>
          </p:cNvPr>
          <p:cNvSpPr txBox="1"/>
          <p:nvPr/>
        </p:nvSpPr>
        <p:spPr>
          <a:xfrm>
            <a:off x="-500209" y="4130272"/>
            <a:ext cx="1880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/>
              <a:t>IBD </a:t>
            </a:r>
          </a:p>
          <a:p>
            <a:pPr algn="r"/>
            <a:r>
              <a:rPr lang="en-US" sz="1600" dirty="0"/>
              <a:t>treatment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E5015CB-34AC-81E8-CAA6-42F2DE1F59A4}"/>
              </a:ext>
            </a:extLst>
          </p:cNvPr>
          <p:cNvSpPr txBox="1"/>
          <p:nvPr/>
        </p:nvSpPr>
        <p:spPr>
          <a:xfrm>
            <a:off x="173997" y="3345845"/>
            <a:ext cx="11965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/>
              <a:t>IBD</a:t>
            </a:r>
          </a:p>
          <a:p>
            <a:pPr algn="r"/>
            <a:r>
              <a:rPr lang="en-US" sz="1600" dirty="0"/>
              <a:t>activity</a:t>
            </a:r>
          </a:p>
        </p:txBody>
      </p:sp>
      <p:sp>
        <p:nvSpPr>
          <p:cNvPr id="36" name="Left Bracket 35">
            <a:extLst>
              <a:ext uri="{FF2B5EF4-FFF2-40B4-BE49-F238E27FC236}">
                <a16:creationId xmlns:a16="http://schemas.microsoft.com/office/drawing/2014/main" id="{10F14D88-90E0-ADC5-4D8E-182EBC807F24}"/>
              </a:ext>
            </a:extLst>
          </p:cNvPr>
          <p:cNvSpPr/>
          <p:nvPr/>
        </p:nvSpPr>
        <p:spPr>
          <a:xfrm>
            <a:off x="1342870" y="3965686"/>
            <a:ext cx="187426" cy="664070"/>
          </a:xfrm>
          <a:prstGeom prst="leftBracke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Left Bracket 36">
            <a:extLst>
              <a:ext uri="{FF2B5EF4-FFF2-40B4-BE49-F238E27FC236}">
                <a16:creationId xmlns:a16="http://schemas.microsoft.com/office/drawing/2014/main" id="{F99F418C-D92B-A5D8-9F07-0BEA5016AAE6}"/>
              </a:ext>
            </a:extLst>
          </p:cNvPr>
          <p:cNvSpPr/>
          <p:nvPr/>
        </p:nvSpPr>
        <p:spPr>
          <a:xfrm>
            <a:off x="1340359" y="3465366"/>
            <a:ext cx="172987" cy="345735"/>
          </a:xfrm>
          <a:prstGeom prst="leftBracke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AAABA48-B4CC-3FAC-4BE5-F65057B34ECE}"/>
              </a:ext>
            </a:extLst>
          </p:cNvPr>
          <p:cNvSpPr txBox="1"/>
          <p:nvPr/>
        </p:nvSpPr>
        <p:spPr>
          <a:xfrm>
            <a:off x="272278" y="5167044"/>
            <a:ext cx="1068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TIN</a:t>
            </a:r>
          </a:p>
          <a:p>
            <a:pPr algn="r"/>
            <a:r>
              <a:rPr lang="en-US" sz="1400" dirty="0"/>
              <a:t>activity</a:t>
            </a:r>
          </a:p>
        </p:txBody>
      </p:sp>
      <p:sp>
        <p:nvSpPr>
          <p:cNvPr id="39" name="Left Bracket 38">
            <a:extLst>
              <a:ext uri="{FF2B5EF4-FFF2-40B4-BE49-F238E27FC236}">
                <a16:creationId xmlns:a16="http://schemas.microsoft.com/office/drawing/2014/main" id="{6F957D88-FFE7-9389-99AE-816E326B0138}"/>
              </a:ext>
            </a:extLst>
          </p:cNvPr>
          <p:cNvSpPr/>
          <p:nvPr/>
        </p:nvSpPr>
        <p:spPr>
          <a:xfrm>
            <a:off x="1325921" y="5117128"/>
            <a:ext cx="187426" cy="664069"/>
          </a:xfrm>
          <a:prstGeom prst="leftBracket">
            <a:avLst/>
          </a:prstGeom>
          <a:ln w="28575"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A31DA04-C096-EA94-E604-2C8FFEAEC690}"/>
              </a:ext>
            </a:extLst>
          </p:cNvPr>
          <p:cNvSpPr txBox="1"/>
          <p:nvPr/>
        </p:nvSpPr>
        <p:spPr>
          <a:xfrm>
            <a:off x="129386" y="5880651"/>
            <a:ext cx="11965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TIN</a:t>
            </a:r>
          </a:p>
          <a:p>
            <a:pPr algn="r"/>
            <a:r>
              <a:rPr lang="en-US" sz="1400" dirty="0"/>
              <a:t>treatment</a:t>
            </a:r>
          </a:p>
        </p:txBody>
      </p:sp>
      <p:sp>
        <p:nvSpPr>
          <p:cNvPr id="43" name="Left Bracket 42">
            <a:extLst>
              <a:ext uri="{FF2B5EF4-FFF2-40B4-BE49-F238E27FC236}">
                <a16:creationId xmlns:a16="http://schemas.microsoft.com/office/drawing/2014/main" id="{91CD02B2-54FC-4020-245A-ADA77BA52CD3}"/>
              </a:ext>
            </a:extLst>
          </p:cNvPr>
          <p:cNvSpPr/>
          <p:nvPr/>
        </p:nvSpPr>
        <p:spPr>
          <a:xfrm>
            <a:off x="1331001" y="5875284"/>
            <a:ext cx="199295" cy="523221"/>
          </a:xfrm>
          <a:prstGeom prst="leftBracket">
            <a:avLst/>
          </a:prstGeom>
          <a:ln w="28575"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CE354A6-5A59-C482-AE90-373BFFFB68F8}"/>
              </a:ext>
            </a:extLst>
          </p:cNvPr>
          <p:cNvSpPr txBox="1"/>
          <p:nvPr/>
        </p:nvSpPr>
        <p:spPr>
          <a:xfrm>
            <a:off x="5172129" y="4330977"/>
            <a:ext cx="6290116" cy="276999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1200" b="1" dirty="0"/>
              <a:t>Standard kidney transplant immunosuppression (Tacrolimus, MMF, Pred)</a:t>
            </a:r>
          </a:p>
        </p:txBody>
      </p:sp>
    </p:spTree>
    <p:extLst>
      <p:ext uri="{BB962C8B-B14F-4D97-AF65-F5344CB8AC3E}">
        <p14:creationId xmlns:p14="http://schemas.microsoft.com/office/powerpoint/2010/main" val="22166421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F9EE8711-5EF0-8A10-0589-C769C37F85CF}"/>
              </a:ext>
            </a:extLst>
          </p:cNvPr>
          <p:cNvSpPr txBox="1">
            <a:spLocks/>
          </p:cNvSpPr>
          <p:nvPr/>
        </p:nvSpPr>
        <p:spPr>
          <a:xfrm>
            <a:off x="103980" y="166864"/>
            <a:ext cx="7790101" cy="91243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/>
              <a:t>Case 14</a:t>
            </a:r>
            <a:br>
              <a:rPr lang="en-US" sz="2000" dirty="0"/>
            </a:br>
            <a:r>
              <a:rPr lang="en-US" sz="2000" b="1" dirty="0"/>
              <a:t>Biopsy finding:</a:t>
            </a:r>
            <a:r>
              <a:rPr lang="en-US" sz="2000" dirty="0"/>
              <a:t> TIN</a:t>
            </a:r>
            <a:br>
              <a:rPr lang="en-US" sz="2000" b="1" dirty="0"/>
            </a:br>
            <a:r>
              <a:rPr lang="en-US" sz="2000" b="1" dirty="0"/>
              <a:t>Clinical diagnosis:</a:t>
            </a:r>
            <a:r>
              <a:rPr lang="en-US" sz="2000" dirty="0"/>
              <a:t> TIN as extraintestinal manifestation of IBD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302D5EA-2EAC-A50D-768C-1BD7B1B79CDD}"/>
              </a:ext>
            </a:extLst>
          </p:cNvPr>
          <p:cNvCxnSpPr>
            <a:cxnSpLocks/>
          </p:cNvCxnSpPr>
          <p:nvPr/>
        </p:nvCxnSpPr>
        <p:spPr>
          <a:xfrm>
            <a:off x="1399614" y="2397397"/>
            <a:ext cx="2673141" cy="0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BBE4E0B-BE11-5812-1859-96DA9253844E}"/>
              </a:ext>
            </a:extLst>
          </p:cNvPr>
          <p:cNvSpPr txBox="1"/>
          <p:nvPr/>
        </p:nvSpPr>
        <p:spPr>
          <a:xfrm>
            <a:off x="8886893" y="1248016"/>
            <a:ext cx="1880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IBD</a:t>
            </a:r>
          </a:p>
          <a:p>
            <a:pPr algn="ctr"/>
            <a:r>
              <a:rPr lang="en-US" b="1" dirty="0"/>
              <a:t>Diagnosis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62A8BE9-3241-5364-221E-70448E28C974}"/>
              </a:ext>
            </a:extLst>
          </p:cNvPr>
          <p:cNvCxnSpPr>
            <a:cxnSpLocks/>
          </p:cNvCxnSpPr>
          <p:nvPr/>
        </p:nvCxnSpPr>
        <p:spPr>
          <a:xfrm>
            <a:off x="4057340" y="2397397"/>
            <a:ext cx="9505635" cy="0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CBE1148-BDE0-6375-15BB-236C400EC2AA}"/>
              </a:ext>
            </a:extLst>
          </p:cNvPr>
          <p:cNvCxnSpPr>
            <a:cxnSpLocks/>
          </p:cNvCxnSpPr>
          <p:nvPr/>
        </p:nvCxnSpPr>
        <p:spPr>
          <a:xfrm flipV="1">
            <a:off x="7479632" y="2223158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8C94B99-DCE1-6BC6-3487-697DA5B5B116}"/>
              </a:ext>
            </a:extLst>
          </p:cNvPr>
          <p:cNvCxnSpPr>
            <a:cxnSpLocks/>
          </p:cNvCxnSpPr>
          <p:nvPr/>
        </p:nvCxnSpPr>
        <p:spPr>
          <a:xfrm flipV="1">
            <a:off x="13562975" y="2243794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85EE6FA-DB1A-B2B5-A991-5FB6A1C0B1DC}"/>
              </a:ext>
            </a:extLst>
          </p:cNvPr>
          <p:cNvSpPr txBox="1"/>
          <p:nvPr/>
        </p:nvSpPr>
        <p:spPr>
          <a:xfrm>
            <a:off x="13338417" y="2575304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10y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5FED535-0944-3F32-9BF9-E5725511B2E4}"/>
              </a:ext>
            </a:extLst>
          </p:cNvPr>
          <p:cNvCxnSpPr>
            <a:cxnSpLocks/>
          </p:cNvCxnSpPr>
          <p:nvPr/>
        </p:nvCxnSpPr>
        <p:spPr>
          <a:xfrm flipH="1">
            <a:off x="9811513" y="1895773"/>
            <a:ext cx="15418" cy="448447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7BC825A-B875-8C6C-2B46-4D7E93082F87}"/>
              </a:ext>
            </a:extLst>
          </p:cNvPr>
          <p:cNvCxnSpPr>
            <a:cxnSpLocks/>
          </p:cNvCxnSpPr>
          <p:nvPr/>
        </p:nvCxnSpPr>
        <p:spPr>
          <a:xfrm flipV="1">
            <a:off x="1396288" y="2243794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AAC1A809-3D53-61A4-64FD-E7A5C4DB676C}"/>
              </a:ext>
            </a:extLst>
          </p:cNvPr>
          <p:cNvSpPr txBox="1"/>
          <p:nvPr/>
        </p:nvSpPr>
        <p:spPr>
          <a:xfrm>
            <a:off x="7193466" y="2534059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8y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37C1109-4E18-C48B-D781-CDD6A7CC1EA9}"/>
              </a:ext>
            </a:extLst>
          </p:cNvPr>
          <p:cNvSpPr txBox="1"/>
          <p:nvPr/>
        </p:nvSpPr>
        <p:spPr>
          <a:xfrm>
            <a:off x="1166852" y="2551000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6y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ACE3092-515B-9D84-79FB-BC1901735729}"/>
              </a:ext>
            </a:extLst>
          </p:cNvPr>
          <p:cNvSpPr txBox="1"/>
          <p:nvPr/>
        </p:nvSpPr>
        <p:spPr>
          <a:xfrm>
            <a:off x="10353473" y="1207159"/>
            <a:ext cx="16502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Kidney</a:t>
            </a:r>
          </a:p>
          <a:p>
            <a:pPr algn="ctr"/>
            <a:r>
              <a:rPr lang="en-US" b="1" dirty="0"/>
              <a:t>biopsy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C0B43DC-F0B5-D7CE-235E-9D1F5F9B91B4}"/>
              </a:ext>
            </a:extLst>
          </p:cNvPr>
          <p:cNvCxnSpPr>
            <a:cxnSpLocks/>
          </p:cNvCxnSpPr>
          <p:nvPr/>
        </p:nvCxnSpPr>
        <p:spPr>
          <a:xfrm flipH="1">
            <a:off x="11134029" y="1889230"/>
            <a:ext cx="15418" cy="448447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01A20C3-7C47-E2BB-0A5E-4A471C946422}"/>
              </a:ext>
            </a:extLst>
          </p:cNvPr>
          <p:cNvCxnSpPr>
            <a:cxnSpLocks/>
          </p:cNvCxnSpPr>
          <p:nvPr/>
        </p:nvCxnSpPr>
        <p:spPr>
          <a:xfrm flipV="1">
            <a:off x="4437960" y="2268098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1D56122-505B-AA40-D5C4-974CCBF5747F}"/>
              </a:ext>
            </a:extLst>
          </p:cNvPr>
          <p:cNvCxnSpPr>
            <a:cxnSpLocks/>
          </p:cNvCxnSpPr>
          <p:nvPr/>
        </p:nvCxnSpPr>
        <p:spPr>
          <a:xfrm flipV="1">
            <a:off x="10521304" y="2268098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19088034-C04D-5DF2-B093-F85A75A8DF61}"/>
              </a:ext>
            </a:extLst>
          </p:cNvPr>
          <p:cNvSpPr txBox="1"/>
          <p:nvPr/>
        </p:nvSpPr>
        <p:spPr>
          <a:xfrm>
            <a:off x="4265252" y="2564877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7y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C719F5F-0EB2-E50F-C7AD-8FEDE797A929}"/>
              </a:ext>
            </a:extLst>
          </p:cNvPr>
          <p:cNvSpPr txBox="1"/>
          <p:nvPr/>
        </p:nvSpPr>
        <p:spPr>
          <a:xfrm>
            <a:off x="10353473" y="2564877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9y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099D215-3A62-C020-F9A9-AE4A4D0A33EC}"/>
              </a:ext>
            </a:extLst>
          </p:cNvPr>
          <p:cNvSpPr txBox="1"/>
          <p:nvPr/>
        </p:nvSpPr>
        <p:spPr>
          <a:xfrm>
            <a:off x="3906579" y="3230409"/>
            <a:ext cx="6156156" cy="26161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sz="1050" b="1">
                <a:solidFill>
                  <a:schemeClr val="bg1"/>
                </a:solidFill>
              </a:rPr>
              <a:t>Active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43EB726-5290-764C-D659-08C7854F3B5D}"/>
              </a:ext>
            </a:extLst>
          </p:cNvPr>
          <p:cNvSpPr txBox="1"/>
          <p:nvPr/>
        </p:nvSpPr>
        <p:spPr>
          <a:xfrm>
            <a:off x="9780828" y="4049829"/>
            <a:ext cx="2327435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1400" b="1" dirty="0"/>
              <a:t>Prednisone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9488169-8874-83C9-B576-817F1FD2EEAA}"/>
              </a:ext>
            </a:extLst>
          </p:cNvPr>
          <p:cNvSpPr txBox="1"/>
          <p:nvPr/>
        </p:nvSpPr>
        <p:spPr>
          <a:xfrm>
            <a:off x="10140081" y="4460603"/>
            <a:ext cx="2468300" cy="33855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1600" b="1" dirty="0"/>
              <a:t>Infliximab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09C802D-86C0-4844-1A35-50A526918609}"/>
              </a:ext>
            </a:extLst>
          </p:cNvPr>
          <p:cNvSpPr txBox="1"/>
          <p:nvPr/>
        </p:nvSpPr>
        <p:spPr>
          <a:xfrm>
            <a:off x="8974689" y="5086764"/>
            <a:ext cx="1165392" cy="577081"/>
          </a:xfrm>
          <a:prstGeom prst="rect">
            <a:avLst/>
          </a:prstGeom>
          <a:noFill/>
          <a:ln w="1905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US" sz="1050" dirty="0"/>
              <a:t>eGFR 41.7</a:t>
            </a:r>
          </a:p>
          <a:p>
            <a:r>
              <a:rPr lang="en-US" sz="1050" dirty="0"/>
              <a:t>Cr 109</a:t>
            </a:r>
          </a:p>
          <a:p>
            <a:r>
              <a:rPr lang="en-US" sz="1050" dirty="0"/>
              <a:t>UB2M:Cr 2763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2621A31-51FB-F133-5AC4-D6E042C4F2E0}"/>
              </a:ext>
            </a:extLst>
          </p:cNvPr>
          <p:cNvSpPr txBox="1"/>
          <p:nvPr/>
        </p:nvSpPr>
        <p:spPr>
          <a:xfrm>
            <a:off x="10825010" y="5086764"/>
            <a:ext cx="1062189" cy="577081"/>
          </a:xfrm>
          <a:prstGeom prst="rect">
            <a:avLst/>
          </a:prstGeom>
          <a:noFill/>
          <a:ln w="1905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US" sz="1050" dirty="0"/>
              <a:t>eGFR 52.6</a:t>
            </a:r>
          </a:p>
          <a:p>
            <a:r>
              <a:rPr lang="en-US" sz="1050" dirty="0"/>
              <a:t>Cr 89</a:t>
            </a:r>
          </a:p>
          <a:p>
            <a:r>
              <a:rPr lang="en-US" sz="1050" dirty="0"/>
              <a:t>UB2M:Cr 262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C68D85B-930D-9892-4494-353C9D3EC905}"/>
              </a:ext>
            </a:extLst>
          </p:cNvPr>
          <p:cNvSpPr txBox="1"/>
          <p:nvPr/>
        </p:nvSpPr>
        <p:spPr>
          <a:xfrm>
            <a:off x="12694883" y="5086764"/>
            <a:ext cx="868092" cy="577081"/>
          </a:xfrm>
          <a:prstGeom prst="rect">
            <a:avLst/>
          </a:prstGeom>
          <a:noFill/>
          <a:ln w="1905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US" sz="1050" dirty="0"/>
              <a:t>eGFR 58.9 </a:t>
            </a:r>
          </a:p>
          <a:p>
            <a:r>
              <a:rPr lang="en-US" sz="1050" dirty="0"/>
              <a:t>Cr 82</a:t>
            </a:r>
          </a:p>
          <a:p>
            <a:r>
              <a:rPr lang="en-US" sz="1050" dirty="0"/>
              <a:t>uB2M:Cr 56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CA0F523-608B-D627-2CD9-C70A05DFE3B4}"/>
              </a:ext>
            </a:extLst>
          </p:cNvPr>
          <p:cNvSpPr txBox="1"/>
          <p:nvPr/>
        </p:nvSpPr>
        <p:spPr>
          <a:xfrm>
            <a:off x="-666101" y="4058659"/>
            <a:ext cx="1880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/>
              <a:t>IBD </a:t>
            </a:r>
          </a:p>
          <a:p>
            <a:pPr algn="r"/>
            <a:r>
              <a:rPr lang="en-US" sz="1600"/>
              <a:t>treatment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0CB045B-9CC2-EACB-0C90-20172B2813EE}"/>
              </a:ext>
            </a:extLst>
          </p:cNvPr>
          <p:cNvSpPr txBox="1"/>
          <p:nvPr/>
        </p:nvSpPr>
        <p:spPr>
          <a:xfrm>
            <a:off x="17439" y="3089507"/>
            <a:ext cx="11965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/>
              <a:t>IBD</a:t>
            </a:r>
          </a:p>
          <a:p>
            <a:pPr algn="r"/>
            <a:r>
              <a:rPr lang="en-US" sz="1600" dirty="0"/>
              <a:t>activity</a:t>
            </a:r>
          </a:p>
        </p:txBody>
      </p:sp>
      <p:sp>
        <p:nvSpPr>
          <p:cNvPr id="36" name="Left Bracket 35">
            <a:extLst>
              <a:ext uri="{FF2B5EF4-FFF2-40B4-BE49-F238E27FC236}">
                <a16:creationId xmlns:a16="http://schemas.microsoft.com/office/drawing/2014/main" id="{318913CD-7C58-D4A6-44DD-59726CD5715B}"/>
              </a:ext>
            </a:extLst>
          </p:cNvPr>
          <p:cNvSpPr/>
          <p:nvPr/>
        </p:nvSpPr>
        <p:spPr>
          <a:xfrm>
            <a:off x="1183801" y="3802408"/>
            <a:ext cx="188405" cy="1023131"/>
          </a:xfrm>
          <a:prstGeom prst="leftBracke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Left Bracket 36">
            <a:extLst>
              <a:ext uri="{FF2B5EF4-FFF2-40B4-BE49-F238E27FC236}">
                <a16:creationId xmlns:a16="http://schemas.microsoft.com/office/drawing/2014/main" id="{4FE31D03-3BCA-55A5-93EC-D5BD5181CE08}"/>
              </a:ext>
            </a:extLst>
          </p:cNvPr>
          <p:cNvSpPr/>
          <p:nvPr/>
        </p:nvSpPr>
        <p:spPr>
          <a:xfrm>
            <a:off x="1183801" y="3209028"/>
            <a:ext cx="172987" cy="345735"/>
          </a:xfrm>
          <a:prstGeom prst="leftBracke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3CDD4CB-1C58-AF9D-9D17-2BADF5859810}"/>
              </a:ext>
            </a:extLst>
          </p:cNvPr>
          <p:cNvSpPr txBox="1"/>
          <p:nvPr/>
        </p:nvSpPr>
        <p:spPr>
          <a:xfrm>
            <a:off x="107245" y="4945058"/>
            <a:ext cx="1068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/>
              <a:t>TIN</a:t>
            </a:r>
          </a:p>
          <a:p>
            <a:pPr algn="r"/>
            <a:r>
              <a:rPr lang="en-US"/>
              <a:t>activity</a:t>
            </a:r>
          </a:p>
        </p:txBody>
      </p:sp>
      <p:sp>
        <p:nvSpPr>
          <p:cNvPr id="39" name="Left Bracket 38">
            <a:extLst>
              <a:ext uri="{FF2B5EF4-FFF2-40B4-BE49-F238E27FC236}">
                <a16:creationId xmlns:a16="http://schemas.microsoft.com/office/drawing/2014/main" id="{660CAB85-D10E-E4EB-023A-7BDD973EE326}"/>
              </a:ext>
            </a:extLst>
          </p:cNvPr>
          <p:cNvSpPr/>
          <p:nvPr/>
        </p:nvSpPr>
        <p:spPr>
          <a:xfrm>
            <a:off x="1166852" y="4999776"/>
            <a:ext cx="205354" cy="664069"/>
          </a:xfrm>
          <a:prstGeom prst="leftBracket">
            <a:avLst/>
          </a:prstGeom>
          <a:ln w="28575"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7256CBE-E605-DE84-D27F-42EE638EF1C1}"/>
              </a:ext>
            </a:extLst>
          </p:cNvPr>
          <p:cNvSpPr txBox="1"/>
          <p:nvPr/>
        </p:nvSpPr>
        <p:spPr>
          <a:xfrm>
            <a:off x="10062735" y="3233394"/>
            <a:ext cx="3500240" cy="253916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Remission</a:t>
            </a:r>
          </a:p>
        </p:txBody>
      </p:sp>
    </p:spTree>
    <p:extLst>
      <p:ext uri="{BB962C8B-B14F-4D97-AF65-F5344CB8AC3E}">
        <p14:creationId xmlns:p14="http://schemas.microsoft.com/office/powerpoint/2010/main" val="21990143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extLst>
              <a:ext uri="{FF2B5EF4-FFF2-40B4-BE49-F238E27FC236}">
                <a16:creationId xmlns:a16="http://schemas.microsoft.com/office/drawing/2014/main" id="{01272ACA-A8C8-2AE5-EA1F-AA1B334DDFAE}"/>
              </a:ext>
            </a:extLst>
          </p:cNvPr>
          <p:cNvSpPr txBox="1"/>
          <p:nvPr/>
        </p:nvSpPr>
        <p:spPr>
          <a:xfrm>
            <a:off x="1359744" y="3602938"/>
            <a:ext cx="902810" cy="253916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sz="1050" b="1">
                <a:solidFill>
                  <a:schemeClr val="bg1"/>
                </a:solidFill>
              </a:rPr>
              <a:t>Active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0B1718F-75F2-6FF8-FAC5-714DF17BD5E4}"/>
              </a:ext>
            </a:extLst>
          </p:cNvPr>
          <p:cNvSpPr txBox="1"/>
          <p:nvPr/>
        </p:nvSpPr>
        <p:spPr>
          <a:xfrm>
            <a:off x="2283855" y="3602938"/>
            <a:ext cx="8100245" cy="253916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050" b="1">
                <a:solidFill>
                  <a:schemeClr val="bg1"/>
                </a:solidFill>
              </a:rPr>
              <a:t>Lost to follow up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9545344-03F7-6765-2AFC-E32F8107B45C}"/>
              </a:ext>
            </a:extLst>
          </p:cNvPr>
          <p:cNvSpPr txBox="1"/>
          <p:nvPr/>
        </p:nvSpPr>
        <p:spPr>
          <a:xfrm>
            <a:off x="12511905" y="4096689"/>
            <a:ext cx="1051069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b="1" err="1"/>
              <a:t>Vedo</a:t>
            </a:r>
            <a:endParaRPr lang="en-US" b="1"/>
          </a:p>
        </p:txBody>
      </p:sp>
      <p:sp>
        <p:nvSpPr>
          <p:cNvPr id="66" name="Subtitle 2">
            <a:extLst>
              <a:ext uri="{FF2B5EF4-FFF2-40B4-BE49-F238E27FC236}">
                <a16:creationId xmlns:a16="http://schemas.microsoft.com/office/drawing/2014/main" id="{0FD66ADA-644E-99E9-4787-C1495028FD94}"/>
              </a:ext>
            </a:extLst>
          </p:cNvPr>
          <p:cNvSpPr txBox="1">
            <a:spLocks/>
          </p:cNvSpPr>
          <p:nvPr/>
        </p:nvSpPr>
        <p:spPr>
          <a:xfrm>
            <a:off x="147179" y="220500"/>
            <a:ext cx="9123278" cy="101587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/>
              <a:t>Case 5</a:t>
            </a:r>
            <a:br>
              <a:rPr lang="en-US" sz="2000" dirty="0"/>
            </a:br>
            <a:r>
              <a:rPr lang="en-US" sz="2000" b="1" dirty="0"/>
              <a:t>Biopsy finding: </a:t>
            </a:r>
            <a:r>
              <a:rPr lang="en-US" sz="2000" dirty="0"/>
              <a:t>Diffuse glomerulosclerosis and chronic tubulointerstitial changes</a:t>
            </a:r>
            <a:br>
              <a:rPr lang="en-US" sz="2000" b="1" dirty="0"/>
            </a:br>
            <a:r>
              <a:rPr lang="en-US" sz="2000" b="1" dirty="0"/>
              <a:t>Clinical diagnosis</a:t>
            </a:r>
            <a:r>
              <a:rPr lang="en-US" sz="2000" dirty="0"/>
              <a:t>: TIN as extraintestinal manifestation of IBD</a:t>
            </a:r>
            <a:endParaRPr lang="en-US" sz="200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2DB6EDF6-DB06-4373-4956-B9A928E69EA4}"/>
              </a:ext>
            </a:extLst>
          </p:cNvPr>
          <p:cNvSpPr txBox="1"/>
          <p:nvPr/>
        </p:nvSpPr>
        <p:spPr>
          <a:xfrm>
            <a:off x="-667281" y="4066724"/>
            <a:ext cx="1880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/>
              <a:t>IBD </a:t>
            </a:r>
          </a:p>
          <a:p>
            <a:pPr algn="r"/>
            <a:r>
              <a:rPr lang="en-US"/>
              <a:t>treatment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A285389-0711-5414-0F56-AC9786661A9E}"/>
              </a:ext>
            </a:extLst>
          </p:cNvPr>
          <p:cNvSpPr txBox="1"/>
          <p:nvPr/>
        </p:nvSpPr>
        <p:spPr>
          <a:xfrm>
            <a:off x="236992" y="3438055"/>
            <a:ext cx="971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/>
              <a:t>IBD</a:t>
            </a:r>
          </a:p>
          <a:p>
            <a:pPr algn="r"/>
            <a:r>
              <a:rPr lang="en-US"/>
              <a:t>activity</a:t>
            </a:r>
          </a:p>
        </p:txBody>
      </p:sp>
      <p:sp>
        <p:nvSpPr>
          <p:cNvPr id="71" name="Left Bracket 70">
            <a:extLst>
              <a:ext uri="{FF2B5EF4-FFF2-40B4-BE49-F238E27FC236}">
                <a16:creationId xmlns:a16="http://schemas.microsoft.com/office/drawing/2014/main" id="{EA31DF23-794D-578C-48C4-B2D855915D1C}"/>
              </a:ext>
            </a:extLst>
          </p:cNvPr>
          <p:cNvSpPr/>
          <p:nvPr/>
        </p:nvSpPr>
        <p:spPr>
          <a:xfrm>
            <a:off x="1202768" y="4065171"/>
            <a:ext cx="169515" cy="620359"/>
          </a:xfrm>
          <a:prstGeom prst="leftBracke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Left Bracket 73">
            <a:extLst>
              <a:ext uri="{FF2B5EF4-FFF2-40B4-BE49-F238E27FC236}">
                <a16:creationId xmlns:a16="http://schemas.microsoft.com/office/drawing/2014/main" id="{DAF7D96A-CA3C-F3DB-62F4-BD1F71A51C24}"/>
              </a:ext>
            </a:extLst>
          </p:cNvPr>
          <p:cNvSpPr/>
          <p:nvPr/>
        </p:nvSpPr>
        <p:spPr>
          <a:xfrm>
            <a:off x="1191046" y="3566614"/>
            <a:ext cx="141244" cy="345735"/>
          </a:xfrm>
          <a:prstGeom prst="leftBracke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0F255E21-1FBE-9AB9-B00B-19C4F26D1CBF}"/>
              </a:ext>
            </a:extLst>
          </p:cNvPr>
          <p:cNvCxnSpPr>
            <a:cxnSpLocks/>
          </p:cNvCxnSpPr>
          <p:nvPr/>
        </p:nvCxnSpPr>
        <p:spPr>
          <a:xfrm>
            <a:off x="1399614" y="2896534"/>
            <a:ext cx="2673141" cy="0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83990F4F-C0D5-4CA7-664D-2AF812AF16A1}"/>
              </a:ext>
            </a:extLst>
          </p:cNvPr>
          <p:cNvCxnSpPr>
            <a:cxnSpLocks/>
          </p:cNvCxnSpPr>
          <p:nvPr/>
        </p:nvCxnSpPr>
        <p:spPr>
          <a:xfrm flipV="1">
            <a:off x="1399613" y="2742931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3C0A500A-0ED3-0569-4CED-736EBE826FB5}"/>
              </a:ext>
            </a:extLst>
          </p:cNvPr>
          <p:cNvSpPr txBox="1"/>
          <p:nvPr/>
        </p:nvSpPr>
        <p:spPr>
          <a:xfrm>
            <a:off x="1166188" y="3053706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15y</a:t>
            </a: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85143AFF-8923-AAC8-8A87-3CC49578241E}"/>
              </a:ext>
            </a:extLst>
          </p:cNvPr>
          <p:cNvCxnSpPr>
            <a:cxnSpLocks/>
          </p:cNvCxnSpPr>
          <p:nvPr/>
        </p:nvCxnSpPr>
        <p:spPr>
          <a:xfrm>
            <a:off x="4057340" y="2896534"/>
            <a:ext cx="9505635" cy="0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7256971F-E2F0-E670-955E-46EB617BD40C}"/>
              </a:ext>
            </a:extLst>
          </p:cNvPr>
          <p:cNvCxnSpPr>
            <a:cxnSpLocks/>
          </p:cNvCxnSpPr>
          <p:nvPr/>
        </p:nvCxnSpPr>
        <p:spPr>
          <a:xfrm flipV="1">
            <a:off x="5424204" y="2722295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11F94E46-7E02-594E-2F23-1DAB2339FEC7}"/>
              </a:ext>
            </a:extLst>
          </p:cNvPr>
          <p:cNvSpPr txBox="1"/>
          <p:nvPr/>
        </p:nvSpPr>
        <p:spPr>
          <a:xfrm>
            <a:off x="5143041" y="3017641"/>
            <a:ext cx="685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16y</a:t>
            </a: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5275B3DE-22BF-29FF-9043-DCC0A70F9DCF}"/>
              </a:ext>
            </a:extLst>
          </p:cNvPr>
          <p:cNvCxnSpPr>
            <a:cxnSpLocks/>
          </p:cNvCxnSpPr>
          <p:nvPr/>
        </p:nvCxnSpPr>
        <p:spPr>
          <a:xfrm flipV="1">
            <a:off x="3389263" y="2742931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5BFEF477-57E5-55E0-8764-09B54F4814D4}"/>
              </a:ext>
            </a:extLst>
          </p:cNvPr>
          <p:cNvCxnSpPr>
            <a:cxnSpLocks/>
          </p:cNvCxnSpPr>
          <p:nvPr/>
        </p:nvCxnSpPr>
        <p:spPr>
          <a:xfrm flipV="1">
            <a:off x="7455124" y="2687564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27E2791A-3C61-8E84-427F-378C2BEF9FDF}"/>
              </a:ext>
            </a:extLst>
          </p:cNvPr>
          <p:cNvCxnSpPr>
            <a:cxnSpLocks/>
          </p:cNvCxnSpPr>
          <p:nvPr/>
        </p:nvCxnSpPr>
        <p:spPr>
          <a:xfrm flipV="1">
            <a:off x="9484461" y="2685180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D41262E2-2513-22B2-C7AA-0E03C335A2CA}"/>
              </a:ext>
            </a:extLst>
          </p:cNvPr>
          <p:cNvSpPr txBox="1"/>
          <p:nvPr/>
        </p:nvSpPr>
        <p:spPr>
          <a:xfrm>
            <a:off x="9221287" y="2981959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17y</a:t>
            </a: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FAC9BB42-0704-BB10-2735-6BE7AE8186BE}"/>
              </a:ext>
            </a:extLst>
          </p:cNvPr>
          <p:cNvCxnSpPr>
            <a:cxnSpLocks/>
          </p:cNvCxnSpPr>
          <p:nvPr/>
        </p:nvCxnSpPr>
        <p:spPr>
          <a:xfrm flipV="1">
            <a:off x="11523718" y="2708966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189C772A-C93F-D5FD-2D22-811B737036CD}"/>
              </a:ext>
            </a:extLst>
          </p:cNvPr>
          <p:cNvCxnSpPr>
            <a:cxnSpLocks/>
          </p:cNvCxnSpPr>
          <p:nvPr/>
        </p:nvCxnSpPr>
        <p:spPr>
          <a:xfrm flipV="1">
            <a:off x="13562975" y="2742931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5F716D9B-6049-9B14-3F87-30C5A9D05809}"/>
              </a:ext>
            </a:extLst>
          </p:cNvPr>
          <p:cNvSpPr txBox="1"/>
          <p:nvPr/>
        </p:nvSpPr>
        <p:spPr>
          <a:xfrm>
            <a:off x="13272690" y="2992386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18y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DAC8EE1-6A35-4972-14F7-8080D5683AD3}"/>
              </a:ext>
            </a:extLst>
          </p:cNvPr>
          <p:cNvSpPr txBox="1"/>
          <p:nvPr/>
        </p:nvSpPr>
        <p:spPr>
          <a:xfrm>
            <a:off x="11262495" y="1688494"/>
            <a:ext cx="12273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Kidney biopsy</a:t>
            </a:r>
          </a:p>
        </p:txBody>
      </p: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58D28166-35B5-3407-05EC-55D989A42B94}"/>
              </a:ext>
            </a:extLst>
          </p:cNvPr>
          <p:cNvCxnSpPr>
            <a:cxnSpLocks/>
          </p:cNvCxnSpPr>
          <p:nvPr/>
        </p:nvCxnSpPr>
        <p:spPr>
          <a:xfrm flipH="1">
            <a:off x="11664942" y="2312399"/>
            <a:ext cx="1" cy="393585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F8CEA64D-7C98-255C-CD1D-3C269BB5138E}"/>
              </a:ext>
            </a:extLst>
          </p:cNvPr>
          <p:cNvSpPr txBox="1"/>
          <p:nvPr/>
        </p:nvSpPr>
        <p:spPr>
          <a:xfrm>
            <a:off x="1134586" y="1667690"/>
            <a:ext cx="12273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IBD diagnosis</a:t>
            </a:r>
          </a:p>
        </p:txBody>
      </p: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69A43A2E-BCBC-1727-E6A7-2EFC95AB6B1D}"/>
              </a:ext>
            </a:extLst>
          </p:cNvPr>
          <p:cNvCxnSpPr>
            <a:cxnSpLocks/>
          </p:cNvCxnSpPr>
          <p:nvPr/>
        </p:nvCxnSpPr>
        <p:spPr>
          <a:xfrm flipH="1">
            <a:off x="1397451" y="2291595"/>
            <a:ext cx="1" cy="393585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88C8490C-3B38-89F1-E535-B1A53F52F56F}"/>
              </a:ext>
            </a:extLst>
          </p:cNvPr>
          <p:cNvSpPr txBox="1"/>
          <p:nvPr/>
        </p:nvSpPr>
        <p:spPr>
          <a:xfrm>
            <a:off x="10411555" y="3611091"/>
            <a:ext cx="3151420" cy="253916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sz="1050" b="1">
                <a:solidFill>
                  <a:schemeClr val="bg1"/>
                </a:solidFill>
              </a:rPr>
              <a:t>Active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F3F69543-8E11-A277-F083-4D2F9A106439}"/>
              </a:ext>
            </a:extLst>
          </p:cNvPr>
          <p:cNvSpPr txBox="1"/>
          <p:nvPr/>
        </p:nvSpPr>
        <p:spPr>
          <a:xfrm>
            <a:off x="145368" y="4886980"/>
            <a:ext cx="1068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/>
              <a:t>Renal</a:t>
            </a:r>
          </a:p>
          <a:p>
            <a:pPr algn="r"/>
            <a:r>
              <a:rPr lang="en-US"/>
              <a:t>function</a:t>
            </a:r>
          </a:p>
        </p:txBody>
      </p:sp>
      <p:sp>
        <p:nvSpPr>
          <p:cNvPr id="87" name="Left Bracket 86">
            <a:extLst>
              <a:ext uri="{FF2B5EF4-FFF2-40B4-BE49-F238E27FC236}">
                <a16:creationId xmlns:a16="http://schemas.microsoft.com/office/drawing/2014/main" id="{335A0E04-BD63-CECA-F45D-8F4E7BBBBAF6}"/>
              </a:ext>
            </a:extLst>
          </p:cNvPr>
          <p:cNvSpPr/>
          <p:nvPr/>
        </p:nvSpPr>
        <p:spPr>
          <a:xfrm>
            <a:off x="1202768" y="4886980"/>
            <a:ext cx="205354" cy="664069"/>
          </a:xfrm>
          <a:prstGeom prst="leftBracket">
            <a:avLst/>
          </a:prstGeom>
          <a:ln w="28575"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8883B5A3-80F8-4B07-B7D8-A0662C5C5DC0}"/>
              </a:ext>
            </a:extLst>
          </p:cNvPr>
          <p:cNvSpPr txBox="1"/>
          <p:nvPr/>
        </p:nvSpPr>
        <p:spPr>
          <a:xfrm>
            <a:off x="10553255" y="4961593"/>
            <a:ext cx="1287053" cy="738664"/>
          </a:xfrm>
          <a:prstGeom prst="rect">
            <a:avLst/>
          </a:prstGeom>
          <a:noFill/>
          <a:ln w="1905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/>
              <a:t>eGFR 21</a:t>
            </a:r>
          </a:p>
          <a:p>
            <a:r>
              <a:rPr lang="en-US" sz="1400" err="1"/>
              <a:t>uPCR</a:t>
            </a:r>
            <a:r>
              <a:rPr lang="en-US" sz="1400"/>
              <a:t> 35</a:t>
            </a:r>
          </a:p>
          <a:p>
            <a:r>
              <a:rPr lang="en-US" sz="1400"/>
              <a:t>uB2M:Cr 5578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68B9C08F-96C1-B736-C92F-A5FDD1A7F817}"/>
              </a:ext>
            </a:extLst>
          </p:cNvPr>
          <p:cNvSpPr txBox="1"/>
          <p:nvPr/>
        </p:nvSpPr>
        <p:spPr>
          <a:xfrm>
            <a:off x="12787726" y="4964683"/>
            <a:ext cx="872856" cy="523220"/>
          </a:xfrm>
          <a:prstGeom prst="rect">
            <a:avLst/>
          </a:prstGeom>
          <a:noFill/>
          <a:ln w="1905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/>
              <a:t>eGFR 25</a:t>
            </a:r>
          </a:p>
          <a:p>
            <a:r>
              <a:rPr lang="en-US" sz="1400" err="1"/>
              <a:t>uPCR</a:t>
            </a:r>
            <a:r>
              <a:rPr lang="en-US" sz="1400"/>
              <a:t> 44</a:t>
            </a:r>
          </a:p>
        </p:txBody>
      </p:sp>
    </p:spTree>
    <p:extLst>
      <p:ext uri="{BB962C8B-B14F-4D97-AF65-F5344CB8AC3E}">
        <p14:creationId xmlns:p14="http://schemas.microsoft.com/office/powerpoint/2010/main" val="1611578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017E53B-E095-95A9-9BC1-2D813DC4A9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7220" y="176593"/>
            <a:ext cx="6905921" cy="1016249"/>
          </a:xfr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/>
          <a:p>
            <a:pPr algn="l"/>
            <a:r>
              <a:rPr lang="en-US" sz="2000" dirty="0"/>
              <a:t>Case 6</a:t>
            </a:r>
            <a:br>
              <a:rPr lang="en-US" sz="2000" dirty="0"/>
            </a:br>
            <a:r>
              <a:rPr lang="en-US" sz="2000" b="1" dirty="0"/>
              <a:t>Biopsy finding:</a:t>
            </a:r>
            <a:r>
              <a:rPr lang="en-US" sz="2000" dirty="0"/>
              <a:t> IgA Nephropathy</a:t>
            </a:r>
            <a:br>
              <a:rPr lang="en-US" sz="2000" dirty="0"/>
            </a:br>
            <a:r>
              <a:rPr lang="en-US" sz="2000" b="1" dirty="0"/>
              <a:t>Clinical diagnosis:</a:t>
            </a:r>
            <a:r>
              <a:rPr lang="en-US" sz="2000" dirty="0"/>
              <a:t> Secondary IgA Nephropathy due to IBD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BFE8363-7492-E9A7-D252-E24E24805BDC}"/>
              </a:ext>
            </a:extLst>
          </p:cNvPr>
          <p:cNvCxnSpPr>
            <a:cxnSpLocks/>
          </p:cNvCxnSpPr>
          <p:nvPr/>
        </p:nvCxnSpPr>
        <p:spPr>
          <a:xfrm>
            <a:off x="1332751" y="2425074"/>
            <a:ext cx="3159830" cy="0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AC11E9A7-AE6E-106D-AE4C-CA63D6EFF3FE}"/>
              </a:ext>
            </a:extLst>
          </p:cNvPr>
          <p:cNvSpPr txBox="1"/>
          <p:nvPr/>
        </p:nvSpPr>
        <p:spPr>
          <a:xfrm>
            <a:off x="854368" y="1340554"/>
            <a:ext cx="1880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IBD Diagnosis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C440BE4-4D22-1AC9-45C3-8BDDA85AAA60}"/>
              </a:ext>
            </a:extLst>
          </p:cNvPr>
          <p:cNvSpPr txBox="1"/>
          <p:nvPr/>
        </p:nvSpPr>
        <p:spPr>
          <a:xfrm>
            <a:off x="1188628" y="2584187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6y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3FB4D43-E165-61A6-7FC4-86B0EA7E828E}"/>
              </a:ext>
            </a:extLst>
          </p:cNvPr>
          <p:cNvCxnSpPr>
            <a:cxnSpLocks/>
          </p:cNvCxnSpPr>
          <p:nvPr/>
        </p:nvCxnSpPr>
        <p:spPr>
          <a:xfrm>
            <a:off x="4477166" y="2425074"/>
            <a:ext cx="9505635" cy="0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7DAC18F0-06C0-E4C7-60BC-84A81C72CD61}"/>
              </a:ext>
            </a:extLst>
          </p:cNvPr>
          <p:cNvSpPr txBox="1"/>
          <p:nvPr/>
        </p:nvSpPr>
        <p:spPr>
          <a:xfrm>
            <a:off x="-690138" y="3854766"/>
            <a:ext cx="1880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/>
              <a:t>IBD </a:t>
            </a:r>
          </a:p>
          <a:p>
            <a:pPr algn="r"/>
            <a:r>
              <a:rPr lang="en-US" sz="1600"/>
              <a:t>treatment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2646F16-8707-BF5B-3387-7B3CC09170BF}"/>
              </a:ext>
            </a:extLst>
          </p:cNvPr>
          <p:cNvSpPr txBox="1"/>
          <p:nvPr/>
        </p:nvSpPr>
        <p:spPr>
          <a:xfrm>
            <a:off x="-6598" y="3082080"/>
            <a:ext cx="11965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/>
              <a:t>IBD</a:t>
            </a:r>
          </a:p>
          <a:p>
            <a:pPr algn="r"/>
            <a:r>
              <a:rPr lang="en-US" sz="1600"/>
              <a:t>activity</a:t>
            </a:r>
          </a:p>
        </p:txBody>
      </p:sp>
      <p:sp>
        <p:nvSpPr>
          <p:cNvPr id="74" name="Left Bracket 73">
            <a:extLst>
              <a:ext uri="{FF2B5EF4-FFF2-40B4-BE49-F238E27FC236}">
                <a16:creationId xmlns:a16="http://schemas.microsoft.com/office/drawing/2014/main" id="{59B6A116-2F10-8CB2-E06A-3D8909BDB5D2}"/>
              </a:ext>
            </a:extLst>
          </p:cNvPr>
          <p:cNvSpPr/>
          <p:nvPr/>
        </p:nvSpPr>
        <p:spPr>
          <a:xfrm>
            <a:off x="1159764" y="3598515"/>
            <a:ext cx="188405" cy="1023131"/>
          </a:xfrm>
          <a:prstGeom prst="leftBracke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8509C844-C4C0-DB19-911E-C45C63A71A2B}"/>
              </a:ext>
            </a:extLst>
          </p:cNvPr>
          <p:cNvSpPr txBox="1"/>
          <p:nvPr/>
        </p:nvSpPr>
        <p:spPr>
          <a:xfrm>
            <a:off x="-36513" y="6042034"/>
            <a:ext cx="11965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Kidney</a:t>
            </a:r>
          </a:p>
          <a:p>
            <a:pPr algn="r"/>
            <a:r>
              <a:rPr lang="en-US" dirty="0"/>
              <a:t>treatment</a:t>
            </a:r>
          </a:p>
        </p:txBody>
      </p:sp>
      <p:sp>
        <p:nvSpPr>
          <p:cNvPr id="91" name="Left Bracket 90">
            <a:extLst>
              <a:ext uri="{FF2B5EF4-FFF2-40B4-BE49-F238E27FC236}">
                <a16:creationId xmlns:a16="http://schemas.microsoft.com/office/drawing/2014/main" id="{D83D127D-36F1-9E8B-133A-E1AB8C34BA71}"/>
              </a:ext>
            </a:extLst>
          </p:cNvPr>
          <p:cNvSpPr/>
          <p:nvPr/>
        </p:nvSpPr>
        <p:spPr>
          <a:xfrm>
            <a:off x="1170158" y="6001762"/>
            <a:ext cx="186485" cy="726877"/>
          </a:xfrm>
          <a:prstGeom prst="leftBracket">
            <a:avLst/>
          </a:prstGeom>
          <a:ln w="28575"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E9449A03-05B8-3598-5FD4-DECA86B09496}"/>
              </a:ext>
            </a:extLst>
          </p:cNvPr>
          <p:cNvCxnSpPr>
            <a:cxnSpLocks/>
          </p:cNvCxnSpPr>
          <p:nvPr/>
        </p:nvCxnSpPr>
        <p:spPr>
          <a:xfrm flipV="1">
            <a:off x="13982801" y="2271471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BC8B4F1D-8F57-02F4-B131-809F94FAE629}"/>
              </a:ext>
            </a:extLst>
          </p:cNvPr>
          <p:cNvSpPr txBox="1"/>
          <p:nvPr/>
        </p:nvSpPr>
        <p:spPr>
          <a:xfrm>
            <a:off x="11714793" y="2557342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16y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B61565FF-0F48-53B1-F71E-CCE7DCACEB89}"/>
              </a:ext>
            </a:extLst>
          </p:cNvPr>
          <p:cNvSpPr txBox="1"/>
          <p:nvPr/>
        </p:nvSpPr>
        <p:spPr>
          <a:xfrm>
            <a:off x="13716890" y="2586700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18y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27CC8603-1831-D7CC-DC94-B3173BF6E4E1}"/>
              </a:ext>
            </a:extLst>
          </p:cNvPr>
          <p:cNvSpPr txBox="1"/>
          <p:nvPr/>
        </p:nvSpPr>
        <p:spPr>
          <a:xfrm>
            <a:off x="12578623" y="1195137"/>
            <a:ext cx="16937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Kidney</a:t>
            </a:r>
          </a:p>
          <a:p>
            <a:pPr algn="ctr"/>
            <a:r>
              <a:rPr lang="en-US" b="1" dirty="0"/>
              <a:t>Biopsy </a:t>
            </a:r>
          </a:p>
        </p:txBody>
      </p: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8F594CB2-3BE4-B995-1C9E-A3265D469627}"/>
              </a:ext>
            </a:extLst>
          </p:cNvPr>
          <p:cNvCxnSpPr>
            <a:cxnSpLocks/>
          </p:cNvCxnSpPr>
          <p:nvPr/>
        </p:nvCxnSpPr>
        <p:spPr>
          <a:xfrm>
            <a:off x="13452659" y="1873375"/>
            <a:ext cx="0" cy="448447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90C947C5-1DAF-556C-4C26-94E05D06773A}"/>
              </a:ext>
            </a:extLst>
          </p:cNvPr>
          <p:cNvCxnSpPr>
            <a:cxnSpLocks/>
          </p:cNvCxnSpPr>
          <p:nvPr/>
        </p:nvCxnSpPr>
        <p:spPr>
          <a:xfrm flipH="1">
            <a:off x="1678653" y="1726991"/>
            <a:ext cx="15418" cy="448447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1" name="Left Bracket 110">
            <a:extLst>
              <a:ext uri="{FF2B5EF4-FFF2-40B4-BE49-F238E27FC236}">
                <a16:creationId xmlns:a16="http://schemas.microsoft.com/office/drawing/2014/main" id="{77A41888-3F94-534F-D7AA-424AFA58FB4B}"/>
              </a:ext>
            </a:extLst>
          </p:cNvPr>
          <p:cNvSpPr/>
          <p:nvPr/>
        </p:nvSpPr>
        <p:spPr>
          <a:xfrm>
            <a:off x="1159764" y="3201601"/>
            <a:ext cx="172987" cy="345735"/>
          </a:xfrm>
          <a:prstGeom prst="leftBracke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639E9202-7170-04DE-3A34-9F27DE546C60}"/>
              </a:ext>
            </a:extLst>
          </p:cNvPr>
          <p:cNvSpPr txBox="1"/>
          <p:nvPr/>
        </p:nvSpPr>
        <p:spPr>
          <a:xfrm>
            <a:off x="91682" y="5149829"/>
            <a:ext cx="1068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Kidney</a:t>
            </a:r>
          </a:p>
          <a:p>
            <a:pPr algn="r"/>
            <a:r>
              <a:rPr lang="en-US" dirty="0"/>
              <a:t>function</a:t>
            </a:r>
          </a:p>
        </p:txBody>
      </p:sp>
      <p:sp>
        <p:nvSpPr>
          <p:cNvPr id="114" name="Left Bracket 113">
            <a:extLst>
              <a:ext uri="{FF2B5EF4-FFF2-40B4-BE49-F238E27FC236}">
                <a16:creationId xmlns:a16="http://schemas.microsoft.com/office/drawing/2014/main" id="{0B6B1956-2398-5757-F8C8-53E42F075361}"/>
              </a:ext>
            </a:extLst>
          </p:cNvPr>
          <p:cNvSpPr/>
          <p:nvPr/>
        </p:nvSpPr>
        <p:spPr>
          <a:xfrm>
            <a:off x="1159880" y="5087244"/>
            <a:ext cx="196763" cy="796542"/>
          </a:xfrm>
          <a:prstGeom prst="leftBracket">
            <a:avLst/>
          </a:prstGeom>
          <a:ln w="28575"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72E44402-90E9-43CD-7EE8-18F958729ACD}"/>
              </a:ext>
            </a:extLst>
          </p:cNvPr>
          <p:cNvCxnSpPr>
            <a:cxnSpLocks/>
          </p:cNvCxnSpPr>
          <p:nvPr/>
        </p:nvCxnSpPr>
        <p:spPr>
          <a:xfrm flipV="1">
            <a:off x="2408823" y="2276981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06DC9C8-E7A3-0542-8E31-8797B65B44E4}"/>
              </a:ext>
            </a:extLst>
          </p:cNvPr>
          <p:cNvCxnSpPr>
            <a:cxnSpLocks/>
          </p:cNvCxnSpPr>
          <p:nvPr/>
        </p:nvCxnSpPr>
        <p:spPr>
          <a:xfrm flipV="1">
            <a:off x="3461003" y="2284615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E08FA2C-9A26-C1D4-A047-9C5ECC5B45E0}"/>
              </a:ext>
            </a:extLst>
          </p:cNvPr>
          <p:cNvCxnSpPr>
            <a:cxnSpLocks/>
          </p:cNvCxnSpPr>
          <p:nvPr/>
        </p:nvCxnSpPr>
        <p:spPr>
          <a:xfrm flipV="1">
            <a:off x="4513183" y="2271471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4844573-8589-24B7-AEFC-0F9D54B2AE4B}"/>
              </a:ext>
            </a:extLst>
          </p:cNvPr>
          <p:cNvCxnSpPr>
            <a:cxnSpLocks/>
          </p:cNvCxnSpPr>
          <p:nvPr/>
        </p:nvCxnSpPr>
        <p:spPr>
          <a:xfrm flipV="1">
            <a:off x="5565363" y="2265160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BEA1A263-5FEF-225C-D84E-94372AD73913}"/>
              </a:ext>
            </a:extLst>
          </p:cNvPr>
          <p:cNvCxnSpPr>
            <a:cxnSpLocks/>
          </p:cNvCxnSpPr>
          <p:nvPr/>
        </p:nvCxnSpPr>
        <p:spPr>
          <a:xfrm flipV="1">
            <a:off x="6617543" y="2265160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423C44B-090F-B078-EF90-7C18D1D3936C}"/>
              </a:ext>
            </a:extLst>
          </p:cNvPr>
          <p:cNvCxnSpPr>
            <a:cxnSpLocks/>
          </p:cNvCxnSpPr>
          <p:nvPr/>
        </p:nvCxnSpPr>
        <p:spPr>
          <a:xfrm flipV="1">
            <a:off x="7669723" y="2265160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B7F96D10-9708-F3EF-772B-709EC0C0EF68}"/>
              </a:ext>
            </a:extLst>
          </p:cNvPr>
          <p:cNvCxnSpPr>
            <a:cxnSpLocks/>
          </p:cNvCxnSpPr>
          <p:nvPr/>
        </p:nvCxnSpPr>
        <p:spPr>
          <a:xfrm flipV="1">
            <a:off x="8721903" y="2265160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4E792CDE-5BAA-2282-3F2A-A37D69D4AC20}"/>
              </a:ext>
            </a:extLst>
          </p:cNvPr>
          <p:cNvCxnSpPr>
            <a:cxnSpLocks/>
          </p:cNvCxnSpPr>
          <p:nvPr/>
        </p:nvCxnSpPr>
        <p:spPr>
          <a:xfrm flipV="1">
            <a:off x="9774083" y="2265160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71F2ED43-4F1E-51AE-F1E3-BE62BFD2DDA5}"/>
              </a:ext>
            </a:extLst>
          </p:cNvPr>
          <p:cNvCxnSpPr>
            <a:cxnSpLocks/>
          </p:cNvCxnSpPr>
          <p:nvPr/>
        </p:nvCxnSpPr>
        <p:spPr>
          <a:xfrm flipV="1">
            <a:off x="10826263" y="2265160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321FB708-9655-02CE-79CC-6FC0B0A6C10C}"/>
              </a:ext>
            </a:extLst>
          </p:cNvPr>
          <p:cNvCxnSpPr>
            <a:cxnSpLocks/>
          </p:cNvCxnSpPr>
          <p:nvPr/>
        </p:nvCxnSpPr>
        <p:spPr>
          <a:xfrm flipV="1">
            <a:off x="11878443" y="2265160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F7366776-4907-F0C6-0840-A1B38F81E5A6}"/>
              </a:ext>
            </a:extLst>
          </p:cNvPr>
          <p:cNvCxnSpPr>
            <a:cxnSpLocks/>
          </p:cNvCxnSpPr>
          <p:nvPr/>
        </p:nvCxnSpPr>
        <p:spPr>
          <a:xfrm flipV="1">
            <a:off x="12930623" y="2255432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46C7F53F-91A7-E80C-9692-FF126614C58D}"/>
              </a:ext>
            </a:extLst>
          </p:cNvPr>
          <p:cNvSpPr txBox="1"/>
          <p:nvPr/>
        </p:nvSpPr>
        <p:spPr>
          <a:xfrm>
            <a:off x="3736572" y="2564939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8y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ECE8D40-0B9A-D0B3-8216-280BC1684A6A}"/>
              </a:ext>
            </a:extLst>
          </p:cNvPr>
          <p:cNvSpPr txBox="1"/>
          <p:nvPr/>
        </p:nvSpPr>
        <p:spPr>
          <a:xfrm>
            <a:off x="5678051" y="2564939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10y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6CC929A-B8B1-6DC5-6F52-B107F7BD74D6}"/>
              </a:ext>
            </a:extLst>
          </p:cNvPr>
          <p:cNvSpPr txBox="1"/>
          <p:nvPr/>
        </p:nvSpPr>
        <p:spPr>
          <a:xfrm>
            <a:off x="7667305" y="2564939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12y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A25CC15-7B86-D0B2-F0DA-C031FB862DF4}"/>
              </a:ext>
            </a:extLst>
          </p:cNvPr>
          <p:cNvSpPr txBox="1"/>
          <p:nvPr/>
        </p:nvSpPr>
        <p:spPr>
          <a:xfrm>
            <a:off x="9682484" y="2562638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14y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2302D3B6-D084-BCF3-2188-D2BDAEA75E6C}"/>
              </a:ext>
            </a:extLst>
          </p:cNvPr>
          <p:cNvCxnSpPr>
            <a:cxnSpLocks/>
          </p:cNvCxnSpPr>
          <p:nvPr/>
        </p:nvCxnSpPr>
        <p:spPr>
          <a:xfrm flipV="1">
            <a:off x="1356643" y="2265160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7953053C-5C3C-ED5F-D046-F2EC6950F311}"/>
              </a:ext>
            </a:extLst>
          </p:cNvPr>
          <p:cNvSpPr txBox="1"/>
          <p:nvPr/>
        </p:nvSpPr>
        <p:spPr>
          <a:xfrm>
            <a:off x="1356644" y="3236711"/>
            <a:ext cx="1235831" cy="25388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sz="1050" b="1">
                <a:solidFill>
                  <a:schemeClr val="bg1"/>
                </a:solidFill>
              </a:rPr>
              <a:t>Active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A1420E-C33A-D2EF-7CCF-E9D2CAE2520A}"/>
              </a:ext>
            </a:extLst>
          </p:cNvPr>
          <p:cNvSpPr txBox="1"/>
          <p:nvPr/>
        </p:nvSpPr>
        <p:spPr>
          <a:xfrm>
            <a:off x="1734465" y="3708194"/>
            <a:ext cx="691673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Pred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F692F7-BE36-8951-A01B-D0B32ACE9F6F}"/>
              </a:ext>
            </a:extLst>
          </p:cNvPr>
          <p:cNvSpPr txBox="1"/>
          <p:nvPr/>
        </p:nvSpPr>
        <p:spPr>
          <a:xfrm>
            <a:off x="3453047" y="3708194"/>
            <a:ext cx="10529752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Infliximab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DB6399-2D3A-7FE1-32F5-5169A626E6E2}"/>
              </a:ext>
            </a:extLst>
          </p:cNvPr>
          <p:cNvSpPr txBox="1"/>
          <p:nvPr/>
        </p:nvSpPr>
        <p:spPr>
          <a:xfrm>
            <a:off x="2592475" y="3236442"/>
            <a:ext cx="11390325" cy="253916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endParaRPr lang="en-US" sz="1050" b="1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30A122-A889-B0FD-DFD0-CA4B13923095}"/>
              </a:ext>
            </a:extLst>
          </p:cNvPr>
          <p:cNvSpPr txBox="1"/>
          <p:nvPr/>
        </p:nvSpPr>
        <p:spPr>
          <a:xfrm>
            <a:off x="13494273" y="6042657"/>
            <a:ext cx="708867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Pred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BD45C21-7952-6676-7125-C921439BE734}"/>
              </a:ext>
            </a:extLst>
          </p:cNvPr>
          <p:cNvSpPr txBox="1"/>
          <p:nvPr/>
        </p:nvSpPr>
        <p:spPr>
          <a:xfrm>
            <a:off x="13546373" y="5141591"/>
            <a:ext cx="872856" cy="523220"/>
          </a:xfrm>
          <a:prstGeom prst="rect">
            <a:avLst/>
          </a:prstGeom>
          <a:noFill/>
          <a:ln w="1905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eGFR 94</a:t>
            </a:r>
          </a:p>
          <a:p>
            <a:r>
              <a:rPr lang="en-US" sz="1400" dirty="0" err="1"/>
              <a:t>uPCR</a:t>
            </a:r>
            <a:r>
              <a:rPr lang="en-US" sz="1400" dirty="0"/>
              <a:t> 11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9076B6-3B73-C666-6256-8A18690D2568}"/>
              </a:ext>
            </a:extLst>
          </p:cNvPr>
          <p:cNvSpPr txBox="1"/>
          <p:nvPr/>
        </p:nvSpPr>
        <p:spPr>
          <a:xfrm>
            <a:off x="6970722" y="6042657"/>
            <a:ext cx="3494402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Mycophenolate mofetil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0CD6A8E-0AD6-9828-2EB4-BC1ECD5160B2}"/>
              </a:ext>
            </a:extLst>
          </p:cNvPr>
          <p:cNvSpPr txBox="1"/>
          <p:nvPr/>
        </p:nvSpPr>
        <p:spPr>
          <a:xfrm>
            <a:off x="6692202" y="3240179"/>
            <a:ext cx="3587260" cy="25388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sz="1050" b="1">
                <a:solidFill>
                  <a:schemeClr val="bg1"/>
                </a:solidFill>
              </a:rPr>
              <a:t>Active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8816D32-FEEC-650C-C7BF-CA224750229D}"/>
              </a:ext>
            </a:extLst>
          </p:cNvPr>
          <p:cNvSpPr txBox="1"/>
          <p:nvPr/>
        </p:nvSpPr>
        <p:spPr>
          <a:xfrm>
            <a:off x="6970722" y="4147153"/>
            <a:ext cx="3494402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Methotrexate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04D15EB-E7B3-37E9-DA65-5383291805F9}"/>
              </a:ext>
            </a:extLst>
          </p:cNvPr>
          <p:cNvSpPr txBox="1"/>
          <p:nvPr/>
        </p:nvSpPr>
        <p:spPr>
          <a:xfrm>
            <a:off x="12134048" y="4936162"/>
            <a:ext cx="1336472" cy="954107"/>
          </a:xfrm>
          <a:prstGeom prst="rect">
            <a:avLst/>
          </a:prstGeom>
          <a:noFill/>
          <a:ln w="19050">
            <a:solidFill>
              <a:schemeClr val="accent5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eGFR 29</a:t>
            </a:r>
          </a:p>
          <a:p>
            <a:r>
              <a:rPr lang="en-US" sz="1400" dirty="0"/>
              <a:t>Hematuria</a:t>
            </a:r>
          </a:p>
          <a:p>
            <a:r>
              <a:rPr lang="en-US" sz="1400" dirty="0" err="1"/>
              <a:t>uPCR</a:t>
            </a:r>
            <a:r>
              <a:rPr lang="en-US" sz="1400" dirty="0"/>
              <a:t> 231</a:t>
            </a:r>
          </a:p>
          <a:p>
            <a:r>
              <a:rPr lang="en-US" sz="1400" dirty="0"/>
              <a:t>uB2M:Cr 3595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75943D4-06BD-3C84-2B00-BA2DE3D6DE24}"/>
              </a:ext>
            </a:extLst>
          </p:cNvPr>
          <p:cNvSpPr txBox="1"/>
          <p:nvPr/>
        </p:nvSpPr>
        <p:spPr>
          <a:xfrm>
            <a:off x="1664218" y="5140303"/>
            <a:ext cx="928257" cy="307777"/>
          </a:xfrm>
          <a:prstGeom prst="rect">
            <a:avLst/>
          </a:prstGeom>
          <a:noFill/>
          <a:ln w="1905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eGFR 96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C7F051A-582B-43D1-5FE9-4EEB8E7A6BBB}"/>
              </a:ext>
            </a:extLst>
          </p:cNvPr>
          <p:cNvSpPr txBox="1"/>
          <p:nvPr/>
        </p:nvSpPr>
        <p:spPr>
          <a:xfrm>
            <a:off x="2474338" y="3715247"/>
            <a:ext cx="938517" cy="646331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Surgical manage-</a:t>
            </a:r>
            <a:r>
              <a:rPr lang="en-US" sz="1200" dirty="0" err="1"/>
              <a:t>ment</a:t>
            </a:r>
            <a:endParaRPr lang="en-US" sz="12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7FC4D4-90FD-966B-56E1-E0D9DDD4F0EE}"/>
              </a:ext>
            </a:extLst>
          </p:cNvPr>
          <p:cNvSpPr txBox="1"/>
          <p:nvPr/>
        </p:nvSpPr>
        <p:spPr>
          <a:xfrm>
            <a:off x="3279451" y="3237476"/>
            <a:ext cx="326498" cy="25388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endParaRPr lang="en-US" sz="10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140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017E53B-E095-95A9-9BC1-2D813DC4A9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543" y="131009"/>
            <a:ext cx="5586562" cy="998712"/>
          </a:xfr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/>
          <a:p>
            <a:pPr algn="l"/>
            <a:r>
              <a:rPr lang="en-US" sz="2000" dirty="0"/>
              <a:t>Case 9</a:t>
            </a:r>
            <a:br>
              <a:rPr lang="en-US" sz="2000" dirty="0"/>
            </a:br>
            <a:r>
              <a:rPr lang="en-US" sz="2000" b="1" dirty="0"/>
              <a:t>Biopsy finding</a:t>
            </a:r>
            <a:r>
              <a:rPr lang="en-US" sz="2000" dirty="0"/>
              <a:t>: Acute tubular injury</a:t>
            </a:r>
            <a:br>
              <a:rPr lang="en-US" sz="2000" dirty="0"/>
            </a:br>
            <a:r>
              <a:rPr lang="en-US" sz="2000" b="1" dirty="0"/>
              <a:t>Clinical diagnosis:</a:t>
            </a:r>
            <a:r>
              <a:rPr lang="en-US" sz="2000" dirty="0"/>
              <a:t> Recurrent AKI and ATN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BFE8363-7492-E9A7-D252-E24E24805BDC}"/>
              </a:ext>
            </a:extLst>
          </p:cNvPr>
          <p:cNvCxnSpPr>
            <a:cxnSpLocks/>
          </p:cNvCxnSpPr>
          <p:nvPr/>
        </p:nvCxnSpPr>
        <p:spPr>
          <a:xfrm>
            <a:off x="1703608" y="2227014"/>
            <a:ext cx="2673141" cy="0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AC11E9A7-AE6E-106D-AE4C-CA63D6EFF3FE}"/>
              </a:ext>
            </a:extLst>
          </p:cNvPr>
          <p:cNvSpPr txBox="1"/>
          <p:nvPr/>
        </p:nvSpPr>
        <p:spPr>
          <a:xfrm>
            <a:off x="1212600" y="1367413"/>
            <a:ext cx="1880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IBD Diagnosis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16B1FD-DDDF-BEB7-1AF2-9D48823BD5A6}"/>
              </a:ext>
            </a:extLst>
          </p:cNvPr>
          <p:cNvSpPr txBox="1"/>
          <p:nvPr/>
        </p:nvSpPr>
        <p:spPr>
          <a:xfrm>
            <a:off x="11008049" y="1281527"/>
            <a:ext cx="1681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Kidney Biopsy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A004883-2CFE-8B1A-D1AB-9531E87553DD}"/>
              </a:ext>
            </a:extLst>
          </p:cNvPr>
          <p:cNvCxnSpPr>
            <a:cxnSpLocks/>
          </p:cNvCxnSpPr>
          <p:nvPr/>
        </p:nvCxnSpPr>
        <p:spPr>
          <a:xfrm flipV="1">
            <a:off x="1703607" y="2073411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7C440BE4-4D22-1AC9-45C3-8BDDA85AAA60}"/>
              </a:ext>
            </a:extLst>
          </p:cNvPr>
          <p:cNvSpPr txBox="1"/>
          <p:nvPr/>
        </p:nvSpPr>
        <p:spPr>
          <a:xfrm>
            <a:off x="1492883" y="2347490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11y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3FB4D43-E165-61A6-7FC4-86B0EA7E828E}"/>
              </a:ext>
            </a:extLst>
          </p:cNvPr>
          <p:cNvCxnSpPr>
            <a:cxnSpLocks/>
          </p:cNvCxnSpPr>
          <p:nvPr/>
        </p:nvCxnSpPr>
        <p:spPr>
          <a:xfrm>
            <a:off x="4361334" y="2227014"/>
            <a:ext cx="9505635" cy="0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62568E86-F9C1-D07F-C3B2-4727BE2D4E3C}"/>
              </a:ext>
            </a:extLst>
          </p:cNvPr>
          <p:cNvSpPr txBox="1"/>
          <p:nvPr/>
        </p:nvSpPr>
        <p:spPr>
          <a:xfrm>
            <a:off x="11442058" y="4826767"/>
            <a:ext cx="2242987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b="1"/>
              <a:t>Infliximab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3EBE3421-8413-747E-AF55-571F3352EBF8}"/>
              </a:ext>
            </a:extLst>
          </p:cNvPr>
          <p:cNvCxnSpPr>
            <a:cxnSpLocks/>
          </p:cNvCxnSpPr>
          <p:nvPr/>
        </p:nvCxnSpPr>
        <p:spPr>
          <a:xfrm>
            <a:off x="11796253" y="1676146"/>
            <a:ext cx="0" cy="437097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44C18E4B-90E9-E43F-9745-72D438CADE44}"/>
              </a:ext>
            </a:extLst>
          </p:cNvPr>
          <p:cNvCxnSpPr>
            <a:cxnSpLocks/>
          </p:cNvCxnSpPr>
          <p:nvPr/>
        </p:nvCxnSpPr>
        <p:spPr>
          <a:xfrm flipV="1">
            <a:off x="8461032" y="2052775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6C9D0F46-DB0C-F27D-0B03-51EAE104F5B1}"/>
              </a:ext>
            </a:extLst>
          </p:cNvPr>
          <p:cNvCxnSpPr>
            <a:cxnSpLocks/>
          </p:cNvCxnSpPr>
          <p:nvPr/>
        </p:nvCxnSpPr>
        <p:spPr>
          <a:xfrm flipV="1">
            <a:off x="7109547" y="2073411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B92C3A75-7495-1924-FA5E-936DEB819F04}"/>
              </a:ext>
            </a:extLst>
          </p:cNvPr>
          <p:cNvSpPr txBox="1"/>
          <p:nvPr/>
        </p:nvSpPr>
        <p:spPr>
          <a:xfrm>
            <a:off x="4164361" y="2351907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13y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DC7B9EC2-A93C-61A8-98B4-AAF31C420D1A}"/>
              </a:ext>
            </a:extLst>
          </p:cNvPr>
          <p:cNvCxnSpPr>
            <a:cxnSpLocks/>
          </p:cNvCxnSpPr>
          <p:nvPr/>
        </p:nvCxnSpPr>
        <p:spPr>
          <a:xfrm flipV="1">
            <a:off x="9812517" y="2018044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D0FE1B93-3CC3-320E-1203-F027EB9F6F4B}"/>
              </a:ext>
            </a:extLst>
          </p:cNvPr>
          <p:cNvSpPr txBox="1"/>
          <p:nvPr/>
        </p:nvSpPr>
        <p:spPr>
          <a:xfrm>
            <a:off x="6880313" y="2322866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15y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1EDF03CC-A6B9-FB78-6DAD-CD715DE9837E}"/>
              </a:ext>
            </a:extLst>
          </p:cNvPr>
          <p:cNvCxnSpPr>
            <a:cxnSpLocks/>
          </p:cNvCxnSpPr>
          <p:nvPr/>
        </p:nvCxnSpPr>
        <p:spPr>
          <a:xfrm flipV="1">
            <a:off x="11164002" y="2015660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7DAC18F0-06C0-E4C7-60BC-84A81C72CD61}"/>
              </a:ext>
            </a:extLst>
          </p:cNvPr>
          <p:cNvSpPr txBox="1"/>
          <p:nvPr/>
        </p:nvSpPr>
        <p:spPr>
          <a:xfrm>
            <a:off x="-387192" y="4330233"/>
            <a:ext cx="1880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/>
              <a:t>IBD </a:t>
            </a:r>
          </a:p>
          <a:p>
            <a:pPr algn="r"/>
            <a:r>
              <a:rPr lang="en-US"/>
              <a:t>treatment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2646F16-8707-BF5B-3387-7B3CC09170BF}"/>
              </a:ext>
            </a:extLst>
          </p:cNvPr>
          <p:cNvSpPr txBox="1"/>
          <p:nvPr/>
        </p:nvSpPr>
        <p:spPr>
          <a:xfrm>
            <a:off x="303994" y="3159212"/>
            <a:ext cx="11553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/>
              <a:t>IBD</a:t>
            </a:r>
          </a:p>
          <a:p>
            <a:pPr algn="r"/>
            <a:r>
              <a:rPr lang="en-US"/>
              <a:t>activity</a:t>
            </a:r>
          </a:p>
        </p:txBody>
      </p:sp>
      <p:sp>
        <p:nvSpPr>
          <p:cNvPr id="74" name="Left Bracket 73">
            <a:extLst>
              <a:ext uri="{FF2B5EF4-FFF2-40B4-BE49-F238E27FC236}">
                <a16:creationId xmlns:a16="http://schemas.microsoft.com/office/drawing/2014/main" id="{59B6A116-2F10-8CB2-E06A-3D8909BDB5D2}"/>
              </a:ext>
            </a:extLst>
          </p:cNvPr>
          <p:cNvSpPr/>
          <p:nvPr/>
        </p:nvSpPr>
        <p:spPr>
          <a:xfrm>
            <a:off x="1497205" y="4017363"/>
            <a:ext cx="168370" cy="1235815"/>
          </a:xfrm>
          <a:prstGeom prst="leftBracke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9CE96259-5471-E590-2625-03290732EECF}"/>
              </a:ext>
            </a:extLst>
          </p:cNvPr>
          <p:cNvCxnSpPr>
            <a:cxnSpLocks/>
          </p:cNvCxnSpPr>
          <p:nvPr/>
        </p:nvCxnSpPr>
        <p:spPr>
          <a:xfrm flipV="1">
            <a:off x="12515487" y="2039446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E9449A03-05B8-3598-5FD4-DECA86B09496}"/>
              </a:ext>
            </a:extLst>
          </p:cNvPr>
          <p:cNvCxnSpPr>
            <a:cxnSpLocks/>
          </p:cNvCxnSpPr>
          <p:nvPr/>
        </p:nvCxnSpPr>
        <p:spPr>
          <a:xfrm flipV="1">
            <a:off x="13866969" y="2073411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BC8B4F1D-8F57-02F4-B131-809F94FAE629}"/>
              </a:ext>
            </a:extLst>
          </p:cNvPr>
          <p:cNvSpPr txBox="1"/>
          <p:nvPr/>
        </p:nvSpPr>
        <p:spPr>
          <a:xfrm>
            <a:off x="9551791" y="2346652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17y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B61565FF-0F48-53B1-F71E-CCE7DCACEB89}"/>
              </a:ext>
            </a:extLst>
          </p:cNvPr>
          <p:cNvSpPr txBox="1"/>
          <p:nvPr/>
        </p:nvSpPr>
        <p:spPr>
          <a:xfrm>
            <a:off x="10852596" y="2359783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18y</a:t>
            </a:r>
          </a:p>
        </p:txBody>
      </p: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90C947C5-1DAF-556C-4C26-94E05D06773A}"/>
              </a:ext>
            </a:extLst>
          </p:cNvPr>
          <p:cNvCxnSpPr>
            <a:cxnSpLocks/>
          </p:cNvCxnSpPr>
          <p:nvPr/>
        </p:nvCxnSpPr>
        <p:spPr>
          <a:xfrm flipH="1">
            <a:off x="2036885" y="1753850"/>
            <a:ext cx="15418" cy="448447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1" name="Left Bracket 110">
            <a:extLst>
              <a:ext uri="{FF2B5EF4-FFF2-40B4-BE49-F238E27FC236}">
                <a16:creationId xmlns:a16="http://schemas.microsoft.com/office/drawing/2014/main" id="{77A41888-3F94-534F-D7AA-424AFA58FB4B}"/>
              </a:ext>
            </a:extLst>
          </p:cNvPr>
          <p:cNvSpPr/>
          <p:nvPr/>
        </p:nvSpPr>
        <p:spPr>
          <a:xfrm>
            <a:off x="1459325" y="3325743"/>
            <a:ext cx="172987" cy="345735"/>
          </a:xfrm>
          <a:prstGeom prst="leftBracke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639E9202-7170-04DE-3A34-9F27DE546C60}"/>
              </a:ext>
            </a:extLst>
          </p:cNvPr>
          <p:cNvSpPr txBox="1"/>
          <p:nvPr/>
        </p:nvSpPr>
        <p:spPr>
          <a:xfrm>
            <a:off x="436869" y="5907388"/>
            <a:ext cx="1068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/>
              <a:t>Renal</a:t>
            </a:r>
          </a:p>
          <a:p>
            <a:pPr algn="r"/>
            <a:r>
              <a:rPr lang="en-US"/>
              <a:t>function </a:t>
            </a:r>
          </a:p>
        </p:txBody>
      </p:sp>
      <p:sp>
        <p:nvSpPr>
          <p:cNvPr id="114" name="Left Bracket 113">
            <a:extLst>
              <a:ext uri="{FF2B5EF4-FFF2-40B4-BE49-F238E27FC236}">
                <a16:creationId xmlns:a16="http://schemas.microsoft.com/office/drawing/2014/main" id="{0B6B1956-2398-5757-F8C8-53E42F075361}"/>
              </a:ext>
            </a:extLst>
          </p:cNvPr>
          <p:cNvSpPr/>
          <p:nvPr/>
        </p:nvSpPr>
        <p:spPr>
          <a:xfrm>
            <a:off x="1504951" y="5495336"/>
            <a:ext cx="195331" cy="1058383"/>
          </a:xfrm>
          <a:prstGeom prst="leftBracket">
            <a:avLst/>
          </a:prstGeom>
          <a:ln w="28575"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DC4E4C8F-93A7-AF7B-4D46-F8D99B647CD5}"/>
              </a:ext>
            </a:extLst>
          </p:cNvPr>
          <p:cNvSpPr txBox="1"/>
          <p:nvPr/>
        </p:nvSpPr>
        <p:spPr>
          <a:xfrm>
            <a:off x="11442059" y="5850934"/>
            <a:ext cx="970463" cy="523220"/>
          </a:xfrm>
          <a:prstGeom prst="rect">
            <a:avLst/>
          </a:prstGeom>
          <a:noFill/>
          <a:ln w="1905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/>
              <a:t>eGFR 84 (DTPA)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5D0AD8D-F1DD-7AAC-0118-6D0C1B47018F}"/>
              </a:ext>
            </a:extLst>
          </p:cNvPr>
          <p:cNvCxnSpPr>
            <a:cxnSpLocks/>
          </p:cNvCxnSpPr>
          <p:nvPr/>
        </p:nvCxnSpPr>
        <p:spPr>
          <a:xfrm flipV="1">
            <a:off x="3055092" y="2060205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CE13B987-763B-788F-E70A-3B363E6E4D91}"/>
              </a:ext>
            </a:extLst>
          </p:cNvPr>
          <p:cNvSpPr txBox="1"/>
          <p:nvPr/>
        </p:nvSpPr>
        <p:spPr>
          <a:xfrm>
            <a:off x="8196784" y="2322866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16y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2E00A6-7EB4-A677-001C-E713DB170E90}"/>
              </a:ext>
            </a:extLst>
          </p:cNvPr>
          <p:cNvSpPr txBox="1"/>
          <p:nvPr/>
        </p:nvSpPr>
        <p:spPr>
          <a:xfrm>
            <a:off x="5527654" y="2338656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14y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034188-D482-CFBB-2D63-14C0E17E659B}"/>
              </a:ext>
            </a:extLst>
          </p:cNvPr>
          <p:cNvSpPr txBox="1"/>
          <p:nvPr/>
        </p:nvSpPr>
        <p:spPr>
          <a:xfrm>
            <a:off x="2846202" y="2333532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12y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2897C52-CE7C-7AF8-4EEE-A8F1031FB17D}"/>
              </a:ext>
            </a:extLst>
          </p:cNvPr>
          <p:cNvCxnSpPr>
            <a:cxnSpLocks/>
          </p:cNvCxnSpPr>
          <p:nvPr/>
        </p:nvCxnSpPr>
        <p:spPr>
          <a:xfrm flipV="1">
            <a:off x="4406577" y="2060205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FABFC885-765F-A13B-E744-8CA62AACD707}"/>
              </a:ext>
            </a:extLst>
          </p:cNvPr>
          <p:cNvSpPr txBox="1"/>
          <p:nvPr/>
        </p:nvSpPr>
        <p:spPr>
          <a:xfrm>
            <a:off x="12251907" y="2361829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19y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48742D9-D977-A021-64B7-8C931894F2C9}"/>
              </a:ext>
            </a:extLst>
          </p:cNvPr>
          <p:cNvSpPr txBox="1"/>
          <p:nvPr/>
        </p:nvSpPr>
        <p:spPr>
          <a:xfrm>
            <a:off x="9928640" y="5417231"/>
            <a:ext cx="2586847" cy="307777"/>
          </a:xfrm>
          <a:prstGeom prst="rect">
            <a:avLst/>
          </a:prstGeom>
          <a:noFill/>
          <a:ln w="1905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/>
              <a:t>Recurrent dehydration &amp; AKI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058F2D8-D6D9-17FA-2810-631BA630013B}"/>
              </a:ext>
            </a:extLst>
          </p:cNvPr>
          <p:cNvCxnSpPr>
            <a:cxnSpLocks/>
          </p:cNvCxnSpPr>
          <p:nvPr/>
        </p:nvCxnSpPr>
        <p:spPr>
          <a:xfrm flipV="1">
            <a:off x="5758062" y="2073411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18418865-4C8C-D968-0B30-4F1B960991AE}"/>
              </a:ext>
            </a:extLst>
          </p:cNvPr>
          <p:cNvSpPr txBox="1"/>
          <p:nvPr/>
        </p:nvSpPr>
        <p:spPr>
          <a:xfrm>
            <a:off x="13584214" y="2359783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20y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33CFD8-124A-DD12-7EA9-48A72400D9DA}"/>
              </a:ext>
            </a:extLst>
          </p:cNvPr>
          <p:cNvSpPr txBox="1"/>
          <p:nvPr/>
        </p:nvSpPr>
        <p:spPr>
          <a:xfrm>
            <a:off x="11133537" y="4450754"/>
            <a:ext cx="809697" cy="33855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1600" b="1"/>
              <a:t>5-ASA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893F9C5-C65B-9246-23E9-7E11EBC9EE06}"/>
              </a:ext>
            </a:extLst>
          </p:cNvPr>
          <p:cNvSpPr txBox="1"/>
          <p:nvPr/>
        </p:nvSpPr>
        <p:spPr>
          <a:xfrm>
            <a:off x="12689126" y="5842077"/>
            <a:ext cx="970463" cy="523220"/>
          </a:xfrm>
          <a:prstGeom prst="rect">
            <a:avLst/>
          </a:prstGeom>
          <a:noFill/>
          <a:ln w="1905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/>
              <a:t>eGFR 60 (DTPA)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CB78CD0-356D-EAD0-DEA0-0B6AEB255D3D}"/>
              </a:ext>
            </a:extLst>
          </p:cNvPr>
          <p:cNvSpPr txBox="1"/>
          <p:nvPr/>
        </p:nvSpPr>
        <p:spPr>
          <a:xfrm>
            <a:off x="10269020" y="4082605"/>
            <a:ext cx="2346077" cy="33855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1600" b="1"/>
              <a:t>IVMP multiple courses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CD6D6BC-828E-EE49-5245-2B3411D81438}"/>
              </a:ext>
            </a:extLst>
          </p:cNvPr>
          <p:cNvSpPr txBox="1"/>
          <p:nvPr/>
        </p:nvSpPr>
        <p:spPr>
          <a:xfrm>
            <a:off x="10158112" y="3366209"/>
            <a:ext cx="3708857" cy="26161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sz="1050" b="1">
                <a:solidFill>
                  <a:schemeClr val="bg1"/>
                </a:solidFill>
              </a:rPr>
              <a:t>Active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CA7E90F-5DAB-E031-177A-5594C4BB1F6F}"/>
              </a:ext>
            </a:extLst>
          </p:cNvPr>
          <p:cNvSpPr txBox="1"/>
          <p:nvPr/>
        </p:nvSpPr>
        <p:spPr>
          <a:xfrm>
            <a:off x="4253424" y="3366780"/>
            <a:ext cx="5904688" cy="261610"/>
          </a:xfrm>
          <a:prstGeom prst="rect">
            <a:avLst/>
          </a:prstGeom>
          <a:solidFill>
            <a:srgbClr val="BF643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Recurrent surgical complications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6885CE4-ECE5-ED15-D8EB-7FA65CDCB545}"/>
              </a:ext>
            </a:extLst>
          </p:cNvPr>
          <p:cNvSpPr txBox="1"/>
          <p:nvPr/>
        </p:nvSpPr>
        <p:spPr>
          <a:xfrm>
            <a:off x="1758775" y="4084517"/>
            <a:ext cx="2494649" cy="33855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1600" b="1" dirty="0"/>
              <a:t>prednisone/budesonide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1926806-7B84-531F-0060-0AD8C5D13C02}"/>
              </a:ext>
            </a:extLst>
          </p:cNvPr>
          <p:cNvSpPr txBox="1"/>
          <p:nvPr/>
        </p:nvSpPr>
        <p:spPr>
          <a:xfrm>
            <a:off x="3223387" y="4456070"/>
            <a:ext cx="1010497" cy="338554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 anchorCtr="0">
            <a:noAutofit/>
          </a:bodyPr>
          <a:lstStyle/>
          <a:p>
            <a:r>
              <a:rPr lang="en-US" sz="1400" b="1" dirty="0"/>
              <a:t>Infliximab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807B817-B066-0272-A42E-B5C4E3341157}"/>
              </a:ext>
            </a:extLst>
          </p:cNvPr>
          <p:cNvSpPr txBox="1"/>
          <p:nvPr/>
        </p:nvSpPr>
        <p:spPr>
          <a:xfrm>
            <a:off x="1758775" y="4446696"/>
            <a:ext cx="1424266" cy="33855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1600" b="1"/>
              <a:t>Methotrexate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AACA646-729C-D789-A215-DCBD3F117FA7}"/>
              </a:ext>
            </a:extLst>
          </p:cNvPr>
          <p:cNvSpPr txBox="1"/>
          <p:nvPr/>
        </p:nvSpPr>
        <p:spPr>
          <a:xfrm>
            <a:off x="1758775" y="3357707"/>
            <a:ext cx="2494649" cy="26161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sz="1050" b="1">
                <a:solidFill>
                  <a:schemeClr val="bg1"/>
                </a:solidFill>
              </a:rPr>
              <a:t>Active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E5A3E9E-6593-73F6-4600-DD441AC43F0A}"/>
              </a:ext>
            </a:extLst>
          </p:cNvPr>
          <p:cNvSpPr txBox="1"/>
          <p:nvPr/>
        </p:nvSpPr>
        <p:spPr>
          <a:xfrm>
            <a:off x="2392284" y="4830139"/>
            <a:ext cx="1861140" cy="33855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1600" b="1"/>
              <a:t>Flagyl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6E76D52-14FF-5122-D7F2-7BCD55514735}"/>
              </a:ext>
            </a:extLst>
          </p:cNvPr>
          <p:cNvSpPr txBox="1"/>
          <p:nvPr/>
        </p:nvSpPr>
        <p:spPr>
          <a:xfrm>
            <a:off x="4406576" y="4349756"/>
            <a:ext cx="5751535" cy="338554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/>
              <a:t>Surgical management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EFF8B4C-129E-98FB-8663-2A13045D0BB1}"/>
              </a:ext>
            </a:extLst>
          </p:cNvPr>
          <p:cNvSpPr txBox="1"/>
          <p:nvPr/>
        </p:nvSpPr>
        <p:spPr>
          <a:xfrm>
            <a:off x="8581328" y="5850934"/>
            <a:ext cx="970463" cy="523220"/>
          </a:xfrm>
          <a:prstGeom prst="rect">
            <a:avLst/>
          </a:prstGeom>
          <a:noFill/>
          <a:ln w="1905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/>
              <a:t>eGFR 92 (</a:t>
            </a:r>
            <a:r>
              <a:rPr lang="en-US" sz="1400" err="1"/>
              <a:t>SCr</a:t>
            </a:r>
            <a:r>
              <a:rPr lang="en-US" sz="1400"/>
              <a:t>)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61CD167-B38D-531E-9B1D-C03F600FCDFC}"/>
              </a:ext>
            </a:extLst>
          </p:cNvPr>
          <p:cNvSpPr txBox="1"/>
          <p:nvPr/>
        </p:nvSpPr>
        <p:spPr>
          <a:xfrm>
            <a:off x="2152637" y="5842077"/>
            <a:ext cx="970463" cy="523220"/>
          </a:xfrm>
          <a:prstGeom prst="rect">
            <a:avLst/>
          </a:prstGeom>
          <a:noFill/>
          <a:ln w="1905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/>
              <a:t>eGFR 103 (</a:t>
            </a:r>
            <a:r>
              <a:rPr lang="en-US" sz="1400" err="1"/>
              <a:t>SCr</a:t>
            </a:r>
            <a:r>
              <a:rPr lang="en-US" sz="140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056616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56B0C5B-385D-9FEA-C096-4F803B7D62F3}"/>
              </a:ext>
            </a:extLst>
          </p:cNvPr>
          <p:cNvCxnSpPr>
            <a:cxnSpLocks/>
          </p:cNvCxnSpPr>
          <p:nvPr/>
        </p:nvCxnSpPr>
        <p:spPr>
          <a:xfrm>
            <a:off x="1884395" y="2087175"/>
            <a:ext cx="2673141" cy="0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33C14DE5-1764-2B2D-F762-E0925B15B682}"/>
              </a:ext>
            </a:extLst>
          </p:cNvPr>
          <p:cNvSpPr txBox="1"/>
          <p:nvPr/>
        </p:nvSpPr>
        <p:spPr>
          <a:xfrm>
            <a:off x="1796465" y="1325106"/>
            <a:ext cx="20769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Kidney biopsy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CEBFEBB-F363-A3C9-E498-4041E273B482}"/>
              </a:ext>
            </a:extLst>
          </p:cNvPr>
          <p:cNvSpPr txBox="1"/>
          <p:nvPr/>
        </p:nvSpPr>
        <p:spPr>
          <a:xfrm>
            <a:off x="11002678" y="1217689"/>
            <a:ext cx="2108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IBD diagnosis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9959060-9466-4600-028F-26ADA558D44F}"/>
              </a:ext>
            </a:extLst>
          </p:cNvPr>
          <p:cNvCxnSpPr>
            <a:cxnSpLocks/>
          </p:cNvCxnSpPr>
          <p:nvPr/>
        </p:nvCxnSpPr>
        <p:spPr>
          <a:xfrm flipV="1">
            <a:off x="1884394" y="1933572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CCDAB820-E899-B288-9BD7-23E84E1ED1CC}"/>
              </a:ext>
            </a:extLst>
          </p:cNvPr>
          <p:cNvSpPr txBox="1"/>
          <p:nvPr/>
        </p:nvSpPr>
        <p:spPr>
          <a:xfrm>
            <a:off x="1650969" y="2244347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5y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85E6A306-9604-1B30-3000-223F6E490DFB}"/>
              </a:ext>
            </a:extLst>
          </p:cNvPr>
          <p:cNvCxnSpPr>
            <a:cxnSpLocks/>
          </p:cNvCxnSpPr>
          <p:nvPr/>
        </p:nvCxnSpPr>
        <p:spPr>
          <a:xfrm flipH="1">
            <a:off x="2647833" y="1672713"/>
            <a:ext cx="1" cy="393585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D8DD144-FB7D-231F-A505-F8AE282B9902}"/>
              </a:ext>
            </a:extLst>
          </p:cNvPr>
          <p:cNvCxnSpPr>
            <a:cxnSpLocks/>
          </p:cNvCxnSpPr>
          <p:nvPr/>
        </p:nvCxnSpPr>
        <p:spPr>
          <a:xfrm>
            <a:off x="4542121" y="2087175"/>
            <a:ext cx="9505635" cy="0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536BB93C-65B5-D091-8D5D-EED7E07E8606}"/>
              </a:ext>
            </a:extLst>
          </p:cNvPr>
          <p:cNvCxnSpPr>
            <a:cxnSpLocks/>
          </p:cNvCxnSpPr>
          <p:nvPr/>
        </p:nvCxnSpPr>
        <p:spPr>
          <a:xfrm>
            <a:off x="11871655" y="1574976"/>
            <a:ext cx="0" cy="496616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DB7428E-5954-ECBA-16BC-83B890103DDE}"/>
              </a:ext>
            </a:extLst>
          </p:cNvPr>
          <p:cNvCxnSpPr>
            <a:cxnSpLocks/>
          </p:cNvCxnSpPr>
          <p:nvPr/>
        </p:nvCxnSpPr>
        <p:spPr>
          <a:xfrm flipV="1">
            <a:off x="5908985" y="1912936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B2ED6B29-E7EB-05B7-3E3C-C255252ECC6E}"/>
              </a:ext>
            </a:extLst>
          </p:cNvPr>
          <p:cNvSpPr txBox="1"/>
          <p:nvPr/>
        </p:nvSpPr>
        <p:spPr>
          <a:xfrm>
            <a:off x="5627822" y="2208282"/>
            <a:ext cx="685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9y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02E9CB7-D7FC-1382-A006-F90613140E45}"/>
              </a:ext>
            </a:extLst>
          </p:cNvPr>
          <p:cNvCxnSpPr>
            <a:cxnSpLocks/>
          </p:cNvCxnSpPr>
          <p:nvPr/>
        </p:nvCxnSpPr>
        <p:spPr>
          <a:xfrm flipV="1">
            <a:off x="3874044" y="1933572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8B5420EF-DB04-5026-4523-FF6F798F9088}"/>
              </a:ext>
            </a:extLst>
          </p:cNvPr>
          <p:cNvSpPr txBox="1"/>
          <p:nvPr/>
        </p:nvSpPr>
        <p:spPr>
          <a:xfrm>
            <a:off x="3617031" y="2206813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7y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1C200D0A-8C8E-DD1F-B28C-07585152E1A1}"/>
              </a:ext>
            </a:extLst>
          </p:cNvPr>
          <p:cNvCxnSpPr>
            <a:cxnSpLocks/>
          </p:cNvCxnSpPr>
          <p:nvPr/>
        </p:nvCxnSpPr>
        <p:spPr>
          <a:xfrm flipV="1">
            <a:off x="7939905" y="1878205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4DCFCC07-BEC5-4BCC-0602-9190493AEAB9}"/>
              </a:ext>
            </a:extLst>
          </p:cNvPr>
          <p:cNvCxnSpPr>
            <a:cxnSpLocks/>
          </p:cNvCxnSpPr>
          <p:nvPr/>
        </p:nvCxnSpPr>
        <p:spPr>
          <a:xfrm flipV="1">
            <a:off x="9969242" y="1875821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01272ACA-A8C8-2AE5-EA1F-AA1B334DDFAE}"/>
              </a:ext>
            </a:extLst>
          </p:cNvPr>
          <p:cNvSpPr txBox="1"/>
          <p:nvPr/>
        </p:nvSpPr>
        <p:spPr>
          <a:xfrm>
            <a:off x="10702322" y="2854040"/>
            <a:ext cx="2055086" cy="25390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sz="1050" b="1">
                <a:solidFill>
                  <a:schemeClr val="bg1"/>
                </a:solidFill>
              </a:rPr>
              <a:t>Active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0B1718F-75F2-6FF8-FAC5-714DF17BD5E4}"/>
              </a:ext>
            </a:extLst>
          </p:cNvPr>
          <p:cNvSpPr txBox="1"/>
          <p:nvPr/>
        </p:nvSpPr>
        <p:spPr>
          <a:xfrm>
            <a:off x="12750129" y="2854040"/>
            <a:ext cx="1297628" cy="253909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n-US" sz="1050" b="1">
                <a:solidFill>
                  <a:schemeClr val="bg1"/>
                </a:solidFill>
              </a:rPr>
              <a:t>Remission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6CB4A068-B1DF-D48C-192F-37841F7A1167}"/>
              </a:ext>
            </a:extLst>
          </p:cNvPr>
          <p:cNvCxnSpPr>
            <a:cxnSpLocks/>
          </p:cNvCxnSpPr>
          <p:nvPr/>
        </p:nvCxnSpPr>
        <p:spPr>
          <a:xfrm flipV="1">
            <a:off x="12008499" y="1899607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CC7478CB-06E0-14C9-BBD2-971352051598}"/>
              </a:ext>
            </a:extLst>
          </p:cNvPr>
          <p:cNvCxnSpPr>
            <a:cxnSpLocks/>
          </p:cNvCxnSpPr>
          <p:nvPr/>
        </p:nvCxnSpPr>
        <p:spPr>
          <a:xfrm flipV="1">
            <a:off x="14047756" y="1933572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B144BB8D-9820-5994-28CD-3E1675C2FC75}"/>
              </a:ext>
            </a:extLst>
          </p:cNvPr>
          <p:cNvSpPr txBox="1"/>
          <p:nvPr/>
        </p:nvSpPr>
        <p:spPr>
          <a:xfrm>
            <a:off x="11714165" y="2178373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15y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404FDA8-DD56-3E38-FABA-D4E5C594DF6B}"/>
              </a:ext>
            </a:extLst>
          </p:cNvPr>
          <p:cNvSpPr txBox="1"/>
          <p:nvPr/>
        </p:nvSpPr>
        <p:spPr>
          <a:xfrm>
            <a:off x="13753421" y="2183027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18y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9B5D8A7-E2E5-0005-918D-A9F8422EF3B5}"/>
              </a:ext>
            </a:extLst>
          </p:cNvPr>
          <p:cNvSpPr txBox="1"/>
          <p:nvPr/>
        </p:nvSpPr>
        <p:spPr>
          <a:xfrm>
            <a:off x="7778957" y="2178993"/>
            <a:ext cx="685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11y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F335712-169C-39C7-7D77-7AEC23740668}"/>
              </a:ext>
            </a:extLst>
          </p:cNvPr>
          <p:cNvSpPr txBox="1"/>
          <p:nvPr/>
        </p:nvSpPr>
        <p:spPr>
          <a:xfrm>
            <a:off x="9752657" y="2178373"/>
            <a:ext cx="685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13y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9545344-03F7-6765-2AFC-E32F8107B45C}"/>
              </a:ext>
            </a:extLst>
          </p:cNvPr>
          <p:cNvSpPr txBox="1"/>
          <p:nvPr/>
        </p:nvSpPr>
        <p:spPr>
          <a:xfrm>
            <a:off x="12882753" y="3394762"/>
            <a:ext cx="1157726" cy="33855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1600" b="1" dirty="0"/>
              <a:t>Infliximab</a:t>
            </a:r>
            <a:endParaRPr lang="en-US" b="1" dirty="0"/>
          </a:p>
        </p:txBody>
      </p:sp>
      <p:sp>
        <p:nvSpPr>
          <p:cNvPr id="66" name="Subtitle 2">
            <a:extLst>
              <a:ext uri="{FF2B5EF4-FFF2-40B4-BE49-F238E27FC236}">
                <a16:creationId xmlns:a16="http://schemas.microsoft.com/office/drawing/2014/main" id="{0FD66ADA-644E-99E9-4787-C1495028FD94}"/>
              </a:ext>
            </a:extLst>
          </p:cNvPr>
          <p:cNvSpPr txBox="1">
            <a:spLocks/>
          </p:cNvSpPr>
          <p:nvPr/>
        </p:nvSpPr>
        <p:spPr>
          <a:xfrm>
            <a:off x="173925" y="134265"/>
            <a:ext cx="8252914" cy="92531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/>
              <a:t>Case 3</a:t>
            </a:r>
            <a:br>
              <a:rPr lang="en-US" sz="2000" dirty="0"/>
            </a:br>
            <a:r>
              <a:rPr lang="en-US" sz="2000" b="1" dirty="0"/>
              <a:t>Biopsy finding</a:t>
            </a:r>
            <a:r>
              <a:rPr lang="en-US" sz="2000" dirty="0"/>
              <a:t>: FSGS</a:t>
            </a:r>
            <a:br>
              <a:rPr lang="en-US" sz="2000" dirty="0"/>
            </a:br>
            <a:r>
              <a:rPr lang="en-US" sz="2000" b="1" dirty="0"/>
              <a:t>Clinical diagnosis</a:t>
            </a:r>
            <a:r>
              <a:rPr lang="en-US" sz="2000" dirty="0"/>
              <a:t>: Coincidental idiopathic nephrotic syndrome and IBD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2DB6EDF6-DB06-4373-4956-B9A928E69EA4}"/>
              </a:ext>
            </a:extLst>
          </p:cNvPr>
          <p:cNvSpPr txBox="1"/>
          <p:nvPr/>
        </p:nvSpPr>
        <p:spPr>
          <a:xfrm>
            <a:off x="9342578" y="3292346"/>
            <a:ext cx="1880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IBD </a:t>
            </a:r>
          </a:p>
          <a:p>
            <a:r>
              <a:rPr lang="en-US"/>
              <a:t>treatment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A285389-0711-5414-0F56-AC9786661A9E}"/>
              </a:ext>
            </a:extLst>
          </p:cNvPr>
          <p:cNvSpPr txBox="1"/>
          <p:nvPr/>
        </p:nvSpPr>
        <p:spPr>
          <a:xfrm>
            <a:off x="9346050" y="2677710"/>
            <a:ext cx="971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IBD</a:t>
            </a:r>
          </a:p>
          <a:p>
            <a:r>
              <a:rPr lang="en-US"/>
              <a:t>activity</a:t>
            </a:r>
          </a:p>
        </p:txBody>
      </p:sp>
      <p:sp>
        <p:nvSpPr>
          <p:cNvPr id="71" name="Left Bracket 70">
            <a:extLst>
              <a:ext uri="{FF2B5EF4-FFF2-40B4-BE49-F238E27FC236}">
                <a16:creationId xmlns:a16="http://schemas.microsoft.com/office/drawing/2014/main" id="{EA31DF23-794D-578C-48C4-B2D855915D1C}"/>
              </a:ext>
            </a:extLst>
          </p:cNvPr>
          <p:cNvSpPr/>
          <p:nvPr/>
        </p:nvSpPr>
        <p:spPr>
          <a:xfrm>
            <a:off x="10545346" y="3222279"/>
            <a:ext cx="169515" cy="620359"/>
          </a:xfrm>
          <a:prstGeom prst="leftBracke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Left Bracket 73">
            <a:extLst>
              <a:ext uri="{FF2B5EF4-FFF2-40B4-BE49-F238E27FC236}">
                <a16:creationId xmlns:a16="http://schemas.microsoft.com/office/drawing/2014/main" id="{DAF7D96A-CA3C-F3DB-62F4-BD1F71A51C24}"/>
              </a:ext>
            </a:extLst>
          </p:cNvPr>
          <p:cNvSpPr/>
          <p:nvPr/>
        </p:nvSpPr>
        <p:spPr>
          <a:xfrm>
            <a:off x="10545346" y="2817717"/>
            <a:ext cx="172987" cy="345735"/>
          </a:xfrm>
          <a:prstGeom prst="leftBracket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B27C9E-FF81-BC04-51EA-C61F416B9543}"/>
              </a:ext>
            </a:extLst>
          </p:cNvPr>
          <p:cNvSpPr txBox="1"/>
          <p:nvPr/>
        </p:nvSpPr>
        <p:spPr>
          <a:xfrm>
            <a:off x="483050" y="4331655"/>
            <a:ext cx="18800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Nephrotic</a:t>
            </a:r>
          </a:p>
          <a:p>
            <a:r>
              <a:rPr lang="en-US"/>
              <a:t>Syndrome</a:t>
            </a:r>
          </a:p>
          <a:p>
            <a:r>
              <a:rPr lang="en-US"/>
              <a:t>treatment</a:t>
            </a:r>
          </a:p>
        </p:txBody>
      </p:sp>
      <p:sp>
        <p:nvSpPr>
          <p:cNvPr id="7" name="Left Bracket 6">
            <a:extLst>
              <a:ext uri="{FF2B5EF4-FFF2-40B4-BE49-F238E27FC236}">
                <a16:creationId xmlns:a16="http://schemas.microsoft.com/office/drawing/2014/main" id="{25B335DE-D480-2051-FD6C-ABB396DF2303}"/>
              </a:ext>
            </a:extLst>
          </p:cNvPr>
          <p:cNvSpPr/>
          <p:nvPr/>
        </p:nvSpPr>
        <p:spPr>
          <a:xfrm>
            <a:off x="1757651" y="4020006"/>
            <a:ext cx="172987" cy="1547988"/>
          </a:xfrm>
          <a:prstGeom prst="leftBracket">
            <a:avLst/>
          </a:prstGeom>
          <a:ln w="28575"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0006F3-A251-42B2-5735-8E8A15AB0AAC}"/>
              </a:ext>
            </a:extLst>
          </p:cNvPr>
          <p:cNvSpPr txBox="1"/>
          <p:nvPr/>
        </p:nvSpPr>
        <p:spPr>
          <a:xfrm>
            <a:off x="10724766" y="4264806"/>
            <a:ext cx="771570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err="1"/>
              <a:t>Tacro</a:t>
            </a:r>
            <a:endParaRPr lang="en-US" b="1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CC2FBB-FABF-0CBA-5E92-65497B59D8A1}"/>
              </a:ext>
            </a:extLst>
          </p:cNvPr>
          <p:cNvSpPr txBox="1"/>
          <p:nvPr/>
        </p:nvSpPr>
        <p:spPr>
          <a:xfrm>
            <a:off x="11002678" y="4715251"/>
            <a:ext cx="1880075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/>
              <a:t>Rituximab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735B584-06FF-F8AB-EC15-750E15284EF5}"/>
              </a:ext>
            </a:extLst>
          </p:cNvPr>
          <p:cNvSpPr txBox="1"/>
          <p:nvPr/>
        </p:nvSpPr>
        <p:spPr>
          <a:xfrm>
            <a:off x="11222653" y="5173370"/>
            <a:ext cx="711487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/>
              <a:t>MMF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4266CF3-BE17-737E-19A5-BA71BD2302B6}"/>
              </a:ext>
            </a:extLst>
          </p:cNvPr>
          <p:cNvSpPr txBox="1"/>
          <p:nvPr/>
        </p:nvSpPr>
        <p:spPr>
          <a:xfrm>
            <a:off x="9930751" y="4264806"/>
            <a:ext cx="771570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/>
              <a:t>Pred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B94A5EB-CC32-809C-8D63-470FA95D6704}"/>
              </a:ext>
            </a:extLst>
          </p:cNvPr>
          <p:cNvSpPr txBox="1"/>
          <p:nvPr/>
        </p:nvSpPr>
        <p:spPr>
          <a:xfrm>
            <a:off x="810229" y="5691372"/>
            <a:ext cx="1068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NS</a:t>
            </a:r>
          </a:p>
          <a:p>
            <a:r>
              <a:rPr lang="en-US"/>
              <a:t>activity</a:t>
            </a:r>
          </a:p>
        </p:txBody>
      </p:sp>
      <p:sp>
        <p:nvSpPr>
          <p:cNvPr id="14" name="Left Bracket 13">
            <a:extLst>
              <a:ext uri="{FF2B5EF4-FFF2-40B4-BE49-F238E27FC236}">
                <a16:creationId xmlns:a16="http://schemas.microsoft.com/office/drawing/2014/main" id="{1EC99B3D-0E50-0514-81C2-EB0A4D9D8078}"/>
              </a:ext>
            </a:extLst>
          </p:cNvPr>
          <p:cNvSpPr/>
          <p:nvPr/>
        </p:nvSpPr>
        <p:spPr>
          <a:xfrm>
            <a:off x="1748260" y="5712316"/>
            <a:ext cx="182378" cy="646331"/>
          </a:xfrm>
          <a:prstGeom prst="leftBracket">
            <a:avLst/>
          </a:prstGeom>
          <a:ln w="28575"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CFAFA4E-7A84-FCB8-3C4A-BA12F1517644}"/>
              </a:ext>
            </a:extLst>
          </p:cNvPr>
          <p:cNvSpPr txBox="1"/>
          <p:nvPr/>
        </p:nvSpPr>
        <p:spPr>
          <a:xfrm>
            <a:off x="11594123" y="5917409"/>
            <a:ext cx="2453633" cy="253916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n-US" sz="1050" b="1">
                <a:solidFill>
                  <a:schemeClr val="bg1"/>
                </a:solidFill>
              </a:rPr>
              <a:t>Remission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4BD7AC2-CE19-CB63-565D-F05468A0A1BF}"/>
              </a:ext>
            </a:extLst>
          </p:cNvPr>
          <p:cNvSpPr txBox="1"/>
          <p:nvPr/>
        </p:nvSpPr>
        <p:spPr>
          <a:xfrm>
            <a:off x="9930751" y="5917409"/>
            <a:ext cx="1663373" cy="253908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sz="1050" b="1">
                <a:solidFill>
                  <a:schemeClr val="bg1"/>
                </a:solidFill>
              </a:rPr>
              <a:t>FRSDNS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2341B93-4AF8-8211-F476-4B1EF5105D40}"/>
              </a:ext>
            </a:extLst>
          </p:cNvPr>
          <p:cNvSpPr txBox="1"/>
          <p:nvPr/>
        </p:nvSpPr>
        <p:spPr>
          <a:xfrm>
            <a:off x="3874044" y="5917409"/>
            <a:ext cx="6083474" cy="253889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n-US" sz="1050" b="1">
                <a:solidFill>
                  <a:schemeClr val="bg1"/>
                </a:solidFill>
              </a:rPr>
              <a:t>IRSSNS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D75FFFB-91DE-F444-3438-3C288864905D}"/>
              </a:ext>
            </a:extLst>
          </p:cNvPr>
          <p:cNvSpPr txBox="1"/>
          <p:nvPr/>
        </p:nvSpPr>
        <p:spPr>
          <a:xfrm>
            <a:off x="11851410" y="3394762"/>
            <a:ext cx="979687" cy="338554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 anchorCtr="0">
            <a:noAutofit/>
          </a:bodyPr>
          <a:lstStyle/>
          <a:p>
            <a:r>
              <a:rPr lang="en-US" sz="1000" b="1" dirty="0"/>
              <a:t>Sulfasalazine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E9F65BF-7537-4A19-967C-28FF988A1C2E}"/>
              </a:ext>
            </a:extLst>
          </p:cNvPr>
          <p:cNvSpPr txBox="1"/>
          <p:nvPr/>
        </p:nvSpPr>
        <p:spPr>
          <a:xfrm>
            <a:off x="1993971" y="5917409"/>
            <a:ext cx="1880074" cy="2538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sz="1050" b="1">
                <a:solidFill>
                  <a:schemeClr val="bg1"/>
                </a:solidFill>
              </a:rPr>
              <a:t>FRSDNS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347BD6-2978-98EB-F8CB-A7EC45E6BDE6}"/>
              </a:ext>
            </a:extLst>
          </p:cNvPr>
          <p:cNvSpPr txBox="1"/>
          <p:nvPr/>
        </p:nvSpPr>
        <p:spPr>
          <a:xfrm>
            <a:off x="12957243" y="6219596"/>
            <a:ext cx="1090513" cy="523220"/>
          </a:xfrm>
          <a:prstGeom prst="rect">
            <a:avLst/>
          </a:prstGeom>
          <a:noFill/>
          <a:ln w="19050">
            <a:solidFill>
              <a:schemeClr val="accent5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/>
              <a:t>eGFR &gt;100</a:t>
            </a:r>
          </a:p>
          <a:p>
            <a:r>
              <a:rPr lang="en-US" sz="1400" err="1"/>
              <a:t>uPCR</a:t>
            </a:r>
            <a:r>
              <a:rPr lang="en-US" sz="1400"/>
              <a:t> 14</a:t>
            </a:r>
          </a:p>
        </p:txBody>
      </p:sp>
    </p:spTree>
    <p:extLst>
      <p:ext uri="{BB962C8B-B14F-4D97-AF65-F5344CB8AC3E}">
        <p14:creationId xmlns:p14="http://schemas.microsoft.com/office/powerpoint/2010/main" val="2263424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56B0C5B-385D-9FEA-C096-4F803B7D62F3}"/>
              </a:ext>
            </a:extLst>
          </p:cNvPr>
          <p:cNvCxnSpPr>
            <a:cxnSpLocks/>
          </p:cNvCxnSpPr>
          <p:nvPr/>
        </p:nvCxnSpPr>
        <p:spPr>
          <a:xfrm>
            <a:off x="1399614" y="2213199"/>
            <a:ext cx="2673141" cy="0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33C14DE5-1764-2B2D-F762-E0925B15B682}"/>
              </a:ext>
            </a:extLst>
          </p:cNvPr>
          <p:cNvSpPr txBox="1"/>
          <p:nvPr/>
        </p:nvSpPr>
        <p:spPr>
          <a:xfrm>
            <a:off x="790698" y="1245354"/>
            <a:ext cx="1880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IBD Diagnosis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CEBFEBB-F363-A3C9-E498-4041E273B482}"/>
              </a:ext>
            </a:extLst>
          </p:cNvPr>
          <p:cNvSpPr txBox="1"/>
          <p:nvPr/>
        </p:nvSpPr>
        <p:spPr>
          <a:xfrm>
            <a:off x="10723361" y="1185876"/>
            <a:ext cx="2108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Kidney Biopsy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9959060-9466-4600-028F-26ADA558D44F}"/>
              </a:ext>
            </a:extLst>
          </p:cNvPr>
          <p:cNvCxnSpPr>
            <a:cxnSpLocks/>
          </p:cNvCxnSpPr>
          <p:nvPr/>
        </p:nvCxnSpPr>
        <p:spPr>
          <a:xfrm flipV="1">
            <a:off x="1399613" y="2059596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CCDAB820-E899-B288-9BD7-23E84E1ED1CC}"/>
              </a:ext>
            </a:extLst>
          </p:cNvPr>
          <p:cNvSpPr txBox="1"/>
          <p:nvPr/>
        </p:nvSpPr>
        <p:spPr>
          <a:xfrm>
            <a:off x="1166188" y="2370371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5y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85E6A306-9604-1B30-3000-223F6E490DFB}"/>
              </a:ext>
            </a:extLst>
          </p:cNvPr>
          <p:cNvCxnSpPr>
            <a:cxnSpLocks/>
          </p:cNvCxnSpPr>
          <p:nvPr/>
        </p:nvCxnSpPr>
        <p:spPr>
          <a:xfrm flipH="1">
            <a:off x="1655066" y="1597859"/>
            <a:ext cx="1" cy="393585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D8DD144-FB7D-231F-A505-F8AE282B9902}"/>
              </a:ext>
            </a:extLst>
          </p:cNvPr>
          <p:cNvCxnSpPr>
            <a:cxnSpLocks/>
          </p:cNvCxnSpPr>
          <p:nvPr/>
        </p:nvCxnSpPr>
        <p:spPr>
          <a:xfrm>
            <a:off x="4057340" y="2213199"/>
            <a:ext cx="9505635" cy="0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269A8A9A-3EBC-29CD-ACAA-41013E65FD54}"/>
              </a:ext>
            </a:extLst>
          </p:cNvPr>
          <p:cNvSpPr txBox="1"/>
          <p:nvPr/>
        </p:nvSpPr>
        <p:spPr>
          <a:xfrm>
            <a:off x="2506284" y="3975664"/>
            <a:ext cx="11096649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b="1"/>
              <a:t>Infliximab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536BB93C-65B5-D091-8D5D-EED7E07E8606}"/>
              </a:ext>
            </a:extLst>
          </p:cNvPr>
          <p:cNvCxnSpPr>
            <a:cxnSpLocks/>
          </p:cNvCxnSpPr>
          <p:nvPr/>
        </p:nvCxnSpPr>
        <p:spPr>
          <a:xfrm>
            <a:off x="11511565" y="1507160"/>
            <a:ext cx="0" cy="496616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DB7428E-5954-ECBA-16BC-83B890103DDE}"/>
              </a:ext>
            </a:extLst>
          </p:cNvPr>
          <p:cNvCxnSpPr>
            <a:cxnSpLocks/>
          </p:cNvCxnSpPr>
          <p:nvPr/>
        </p:nvCxnSpPr>
        <p:spPr>
          <a:xfrm flipV="1">
            <a:off x="5424204" y="2038960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B2ED6B29-E7EB-05B7-3E3C-C255252ECC6E}"/>
              </a:ext>
            </a:extLst>
          </p:cNvPr>
          <p:cNvSpPr txBox="1"/>
          <p:nvPr/>
        </p:nvSpPr>
        <p:spPr>
          <a:xfrm>
            <a:off x="5143041" y="2334306"/>
            <a:ext cx="685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9y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02E9CB7-D7FC-1382-A006-F90613140E45}"/>
              </a:ext>
            </a:extLst>
          </p:cNvPr>
          <p:cNvCxnSpPr>
            <a:cxnSpLocks/>
          </p:cNvCxnSpPr>
          <p:nvPr/>
        </p:nvCxnSpPr>
        <p:spPr>
          <a:xfrm flipV="1">
            <a:off x="3389263" y="2059596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8B5420EF-DB04-5026-4523-FF6F798F9088}"/>
              </a:ext>
            </a:extLst>
          </p:cNvPr>
          <p:cNvSpPr txBox="1"/>
          <p:nvPr/>
        </p:nvSpPr>
        <p:spPr>
          <a:xfrm>
            <a:off x="3132250" y="2332837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7y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1C200D0A-8C8E-DD1F-B28C-07585152E1A1}"/>
              </a:ext>
            </a:extLst>
          </p:cNvPr>
          <p:cNvCxnSpPr>
            <a:cxnSpLocks/>
          </p:cNvCxnSpPr>
          <p:nvPr/>
        </p:nvCxnSpPr>
        <p:spPr>
          <a:xfrm flipV="1">
            <a:off x="7455124" y="2004229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4DCFCC07-BEC5-4BCC-0602-9190493AEAB9}"/>
              </a:ext>
            </a:extLst>
          </p:cNvPr>
          <p:cNvCxnSpPr>
            <a:cxnSpLocks/>
          </p:cNvCxnSpPr>
          <p:nvPr/>
        </p:nvCxnSpPr>
        <p:spPr>
          <a:xfrm flipV="1">
            <a:off x="9484461" y="2001845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01272ACA-A8C8-2AE5-EA1F-AA1B334DDFAE}"/>
              </a:ext>
            </a:extLst>
          </p:cNvPr>
          <p:cNvSpPr txBox="1"/>
          <p:nvPr/>
        </p:nvSpPr>
        <p:spPr>
          <a:xfrm>
            <a:off x="1665053" y="3027442"/>
            <a:ext cx="2289034" cy="263899"/>
          </a:xfrm>
          <a:prstGeom prst="rect">
            <a:avLst/>
          </a:prstGeom>
          <a:solidFill>
            <a:srgbClr val="C0000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050" b="1">
                <a:solidFill>
                  <a:schemeClr val="bg1"/>
                </a:solidFill>
              </a:rPr>
              <a:t>Active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0B1718F-75F2-6FF8-FAC5-714DF17BD5E4}"/>
              </a:ext>
            </a:extLst>
          </p:cNvPr>
          <p:cNvSpPr txBox="1"/>
          <p:nvPr/>
        </p:nvSpPr>
        <p:spPr>
          <a:xfrm>
            <a:off x="3962161" y="3022802"/>
            <a:ext cx="9698421" cy="253916"/>
          </a:xfrm>
          <a:prstGeom prst="rect">
            <a:avLst/>
          </a:prstGeom>
          <a:solidFill>
            <a:schemeClr val="accent6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050" b="1">
                <a:solidFill>
                  <a:schemeClr val="bg1"/>
                </a:solidFill>
              </a:rPr>
              <a:t>Remission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6CB4A068-B1DF-D48C-192F-37841F7A1167}"/>
              </a:ext>
            </a:extLst>
          </p:cNvPr>
          <p:cNvCxnSpPr>
            <a:cxnSpLocks/>
          </p:cNvCxnSpPr>
          <p:nvPr/>
        </p:nvCxnSpPr>
        <p:spPr>
          <a:xfrm flipV="1">
            <a:off x="11523718" y="2025631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CC7478CB-06E0-14C9-BBD2-971352051598}"/>
              </a:ext>
            </a:extLst>
          </p:cNvPr>
          <p:cNvCxnSpPr>
            <a:cxnSpLocks/>
          </p:cNvCxnSpPr>
          <p:nvPr/>
        </p:nvCxnSpPr>
        <p:spPr>
          <a:xfrm flipV="1">
            <a:off x="13562975" y="2059596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B144BB8D-9820-5994-28CD-3E1675C2FC75}"/>
              </a:ext>
            </a:extLst>
          </p:cNvPr>
          <p:cNvSpPr txBox="1"/>
          <p:nvPr/>
        </p:nvSpPr>
        <p:spPr>
          <a:xfrm>
            <a:off x="11241137" y="2339034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15y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404FDA8-DD56-3E38-FABA-D4E5C594DF6B}"/>
              </a:ext>
            </a:extLst>
          </p:cNvPr>
          <p:cNvSpPr txBox="1"/>
          <p:nvPr/>
        </p:nvSpPr>
        <p:spPr>
          <a:xfrm>
            <a:off x="13251929" y="2370371"/>
            <a:ext cx="630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18y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9B5D8A7-E2E5-0005-918D-A9F8422EF3B5}"/>
              </a:ext>
            </a:extLst>
          </p:cNvPr>
          <p:cNvSpPr txBox="1"/>
          <p:nvPr/>
        </p:nvSpPr>
        <p:spPr>
          <a:xfrm>
            <a:off x="7277179" y="2330270"/>
            <a:ext cx="685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11y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F335712-169C-39C7-7D77-7AEC23740668}"/>
              </a:ext>
            </a:extLst>
          </p:cNvPr>
          <p:cNvSpPr txBox="1"/>
          <p:nvPr/>
        </p:nvSpPr>
        <p:spPr>
          <a:xfrm>
            <a:off x="9267875" y="2330270"/>
            <a:ext cx="685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13y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9545344-03F7-6765-2AFC-E32F8107B45C}"/>
              </a:ext>
            </a:extLst>
          </p:cNvPr>
          <p:cNvSpPr txBox="1"/>
          <p:nvPr/>
        </p:nvSpPr>
        <p:spPr>
          <a:xfrm>
            <a:off x="1677393" y="4463687"/>
            <a:ext cx="2563867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Sulfasalazine</a:t>
            </a:r>
          </a:p>
        </p:txBody>
      </p:sp>
      <p:sp>
        <p:nvSpPr>
          <p:cNvPr id="66" name="Subtitle 2">
            <a:extLst>
              <a:ext uri="{FF2B5EF4-FFF2-40B4-BE49-F238E27FC236}">
                <a16:creationId xmlns:a16="http://schemas.microsoft.com/office/drawing/2014/main" id="{0FD66ADA-644E-99E9-4787-C1495028FD94}"/>
              </a:ext>
            </a:extLst>
          </p:cNvPr>
          <p:cNvSpPr txBox="1">
            <a:spLocks/>
          </p:cNvSpPr>
          <p:nvPr/>
        </p:nvSpPr>
        <p:spPr>
          <a:xfrm>
            <a:off x="229426" y="167652"/>
            <a:ext cx="6436202" cy="101195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/>
              <a:t>Case 2</a:t>
            </a:r>
            <a:br>
              <a:rPr lang="en-US" sz="2000" dirty="0"/>
            </a:br>
            <a:r>
              <a:rPr lang="en-US" sz="2000" b="1" dirty="0"/>
              <a:t>Biopsy finding: </a:t>
            </a:r>
            <a:r>
              <a:rPr lang="en-US" sz="2000" dirty="0"/>
              <a:t>No significant abnormality</a:t>
            </a:r>
            <a:br>
              <a:rPr lang="en-US" sz="2000" dirty="0"/>
            </a:br>
            <a:r>
              <a:rPr lang="en-US" sz="2000" b="1" dirty="0"/>
              <a:t>Clinical diagnosis:</a:t>
            </a:r>
            <a:r>
              <a:rPr lang="en-US" sz="2000" dirty="0"/>
              <a:t> Recurrent AKI from dehydration, ATN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2DB6EDF6-DB06-4373-4956-B9A928E69EA4}"/>
              </a:ext>
            </a:extLst>
          </p:cNvPr>
          <p:cNvSpPr txBox="1"/>
          <p:nvPr/>
        </p:nvSpPr>
        <p:spPr>
          <a:xfrm>
            <a:off x="226150" y="3606423"/>
            <a:ext cx="1880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IBD </a:t>
            </a:r>
          </a:p>
          <a:p>
            <a:r>
              <a:rPr lang="en-US"/>
              <a:t>treatment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A285389-0711-5414-0F56-AC9786661A9E}"/>
              </a:ext>
            </a:extLst>
          </p:cNvPr>
          <p:cNvSpPr txBox="1"/>
          <p:nvPr/>
        </p:nvSpPr>
        <p:spPr>
          <a:xfrm>
            <a:off x="229225" y="2843307"/>
            <a:ext cx="971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IBD</a:t>
            </a:r>
          </a:p>
          <a:p>
            <a:r>
              <a:rPr lang="en-US"/>
              <a:t>activity</a:t>
            </a:r>
          </a:p>
        </p:txBody>
      </p:sp>
      <p:sp>
        <p:nvSpPr>
          <p:cNvPr id="71" name="Left Bracket 70">
            <a:extLst>
              <a:ext uri="{FF2B5EF4-FFF2-40B4-BE49-F238E27FC236}">
                <a16:creationId xmlns:a16="http://schemas.microsoft.com/office/drawing/2014/main" id="{EA31DF23-794D-578C-48C4-B2D855915D1C}"/>
              </a:ext>
            </a:extLst>
          </p:cNvPr>
          <p:cNvSpPr/>
          <p:nvPr/>
        </p:nvSpPr>
        <p:spPr>
          <a:xfrm>
            <a:off x="1405676" y="3394653"/>
            <a:ext cx="212932" cy="1799223"/>
          </a:xfrm>
          <a:prstGeom prst="leftBracke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Left Bracket 73">
            <a:extLst>
              <a:ext uri="{FF2B5EF4-FFF2-40B4-BE49-F238E27FC236}">
                <a16:creationId xmlns:a16="http://schemas.microsoft.com/office/drawing/2014/main" id="{DAF7D96A-CA3C-F3DB-62F4-BD1F71A51C24}"/>
              </a:ext>
            </a:extLst>
          </p:cNvPr>
          <p:cNvSpPr/>
          <p:nvPr/>
        </p:nvSpPr>
        <p:spPr>
          <a:xfrm>
            <a:off x="1415662" y="2966940"/>
            <a:ext cx="172987" cy="345735"/>
          </a:xfrm>
          <a:prstGeom prst="leftBracke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985ED40B-DDC1-FD94-C16E-C0CC0D1B0BD3}"/>
              </a:ext>
            </a:extLst>
          </p:cNvPr>
          <p:cNvSpPr txBox="1"/>
          <p:nvPr/>
        </p:nvSpPr>
        <p:spPr>
          <a:xfrm>
            <a:off x="228644" y="5448576"/>
            <a:ext cx="1068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Renal</a:t>
            </a:r>
          </a:p>
          <a:p>
            <a:r>
              <a:rPr lang="en-US"/>
              <a:t>function</a:t>
            </a:r>
          </a:p>
        </p:txBody>
      </p:sp>
      <p:sp>
        <p:nvSpPr>
          <p:cNvPr id="76" name="Left Bracket 75">
            <a:extLst>
              <a:ext uri="{FF2B5EF4-FFF2-40B4-BE49-F238E27FC236}">
                <a16:creationId xmlns:a16="http://schemas.microsoft.com/office/drawing/2014/main" id="{20329821-8180-6667-F4C7-8BA3CED7778A}"/>
              </a:ext>
            </a:extLst>
          </p:cNvPr>
          <p:cNvSpPr/>
          <p:nvPr/>
        </p:nvSpPr>
        <p:spPr>
          <a:xfrm>
            <a:off x="1415662" y="5448576"/>
            <a:ext cx="172987" cy="879607"/>
          </a:xfrm>
          <a:prstGeom prst="leftBracket">
            <a:avLst/>
          </a:prstGeom>
          <a:ln w="28575"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EAB19EA-0104-8E53-5CD4-0AD76674700F}"/>
              </a:ext>
            </a:extLst>
          </p:cNvPr>
          <p:cNvSpPr txBox="1"/>
          <p:nvPr/>
        </p:nvSpPr>
        <p:spPr>
          <a:xfrm>
            <a:off x="11164286" y="5542348"/>
            <a:ext cx="970463" cy="307777"/>
          </a:xfrm>
          <a:prstGeom prst="rect">
            <a:avLst/>
          </a:prstGeom>
          <a:noFill/>
          <a:ln w="1905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/>
              <a:t>eGFR 63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240CBE1E-5325-953B-6966-DBCA3CD0C54A}"/>
              </a:ext>
            </a:extLst>
          </p:cNvPr>
          <p:cNvSpPr txBox="1"/>
          <p:nvPr/>
        </p:nvSpPr>
        <p:spPr>
          <a:xfrm>
            <a:off x="12809799" y="5554907"/>
            <a:ext cx="872856" cy="307777"/>
          </a:xfrm>
          <a:prstGeom prst="rect">
            <a:avLst/>
          </a:prstGeom>
          <a:noFill/>
          <a:ln w="19050">
            <a:solidFill>
              <a:schemeClr val="accent5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/>
              <a:t>eGFR 67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9810667A-F0E2-C22E-0582-09CC70106495}"/>
              </a:ext>
            </a:extLst>
          </p:cNvPr>
          <p:cNvSpPr txBox="1"/>
          <p:nvPr/>
        </p:nvSpPr>
        <p:spPr>
          <a:xfrm>
            <a:off x="6083242" y="5542347"/>
            <a:ext cx="872856" cy="307777"/>
          </a:xfrm>
          <a:prstGeom prst="rect">
            <a:avLst/>
          </a:prstGeom>
          <a:noFill/>
          <a:ln w="1905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/>
              <a:t>eGFR 72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EE627892-5626-FAAB-D3F1-9DB4E34C313C}"/>
              </a:ext>
            </a:extLst>
          </p:cNvPr>
          <p:cNvSpPr/>
          <p:nvPr/>
        </p:nvSpPr>
        <p:spPr>
          <a:xfrm>
            <a:off x="12254088" y="1959089"/>
            <a:ext cx="533638" cy="50821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CEE00B-AAC0-1F99-39E0-ABEDB59FFFBF}"/>
              </a:ext>
            </a:extLst>
          </p:cNvPr>
          <p:cNvSpPr txBox="1"/>
          <p:nvPr/>
        </p:nvSpPr>
        <p:spPr>
          <a:xfrm>
            <a:off x="1676588" y="3496253"/>
            <a:ext cx="83040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/>
              <a:t>Pred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0E9A48-BE9A-4CE0-ABFA-60304AEDB44A}"/>
              </a:ext>
            </a:extLst>
          </p:cNvPr>
          <p:cNvSpPr txBox="1"/>
          <p:nvPr/>
        </p:nvSpPr>
        <p:spPr>
          <a:xfrm>
            <a:off x="2731000" y="5554907"/>
            <a:ext cx="872856" cy="307777"/>
          </a:xfrm>
          <a:prstGeom prst="rect">
            <a:avLst/>
          </a:prstGeom>
          <a:noFill/>
          <a:ln w="1905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/>
              <a:t>eGFR 63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E0EE053-E61F-56E7-925F-049BC9F92B75}"/>
              </a:ext>
            </a:extLst>
          </p:cNvPr>
          <p:cNvSpPr txBox="1"/>
          <p:nvPr/>
        </p:nvSpPr>
        <p:spPr>
          <a:xfrm>
            <a:off x="1551425" y="5554907"/>
            <a:ext cx="872856" cy="307777"/>
          </a:xfrm>
          <a:prstGeom prst="rect">
            <a:avLst/>
          </a:prstGeom>
          <a:noFill/>
          <a:ln w="1905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/>
              <a:t>eGFR 54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524D4D-2362-DCF0-B635-191C251846E6}"/>
              </a:ext>
            </a:extLst>
          </p:cNvPr>
          <p:cNvSpPr txBox="1"/>
          <p:nvPr/>
        </p:nvSpPr>
        <p:spPr>
          <a:xfrm>
            <a:off x="3167428" y="6020406"/>
            <a:ext cx="3245633" cy="307777"/>
          </a:xfrm>
          <a:prstGeom prst="rect">
            <a:avLst/>
          </a:prstGeom>
          <a:noFill/>
          <a:ln w="1905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/>
              <a:t>Recurrent AKI in context of C. Difficile</a:t>
            </a:r>
          </a:p>
        </p:txBody>
      </p:sp>
    </p:spTree>
    <p:extLst>
      <p:ext uri="{BB962C8B-B14F-4D97-AF65-F5344CB8AC3E}">
        <p14:creationId xmlns:p14="http://schemas.microsoft.com/office/powerpoint/2010/main" val="22551520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017E53B-E095-95A9-9BC1-2D813DC4A9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923" y="124101"/>
            <a:ext cx="8073314" cy="946802"/>
          </a:xfr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/>
          <a:p>
            <a:pPr algn="l"/>
            <a:r>
              <a:rPr lang="en-US" sz="2000" dirty="0"/>
              <a:t>Case 10</a:t>
            </a:r>
            <a:br>
              <a:rPr lang="en-US" sz="2000" dirty="0"/>
            </a:br>
            <a:r>
              <a:rPr lang="en-US" sz="2000" b="1" dirty="0"/>
              <a:t>Biopsy finding:</a:t>
            </a:r>
            <a:r>
              <a:rPr lang="en-US" sz="2000" dirty="0"/>
              <a:t> No diagnostic abnormality</a:t>
            </a:r>
            <a:br>
              <a:rPr lang="en-US" sz="2000" dirty="0"/>
            </a:br>
            <a:r>
              <a:rPr lang="en-US" sz="2000" b="1" dirty="0"/>
              <a:t>Clinical diagnosis: </a:t>
            </a:r>
            <a:r>
              <a:rPr lang="en-US" sz="2000" dirty="0"/>
              <a:t>Transient self-resolved unknown glomerulonephritis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BFE8363-7492-E9A7-D252-E24E24805BDC}"/>
              </a:ext>
            </a:extLst>
          </p:cNvPr>
          <p:cNvCxnSpPr>
            <a:cxnSpLocks/>
          </p:cNvCxnSpPr>
          <p:nvPr/>
        </p:nvCxnSpPr>
        <p:spPr>
          <a:xfrm>
            <a:off x="1399614" y="2303681"/>
            <a:ext cx="2673141" cy="0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AC11E9A7-AE6E-106D-AE4C-CA63D6EFF3FE}"/>
              </a:ext>
            </a:extLst>
          </p:cNvPr>
          <p:cNvSpPr txBox="1"/>
          <p:nvPr/>
        </p:nvSpPr>
        <p:spPr>
          <a:xfrm>
            <a:off x="584396" y="1209220"/>
            <a:ext cx="1880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IBD Diagnosis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16B1FD-DDDF-BEB7-1AF2-9D48823BD5A6}"/>
              </a:ext>
            </a:extLst>
          </p:cNvPr>
          <p:cNvSpPr txBox="1"/>
          <p:nvPr/>
        </p:nvSpPr>
        <p:spPr>
          <a:xfrm>
            <a:off x="11553867" y="1288282"/>
            <a:ext cx="1681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Kidney Biopsy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3FB4D43-E165-61A6-7FC4-86B0EA7E828E}"/>
              </a:ext>
            </a:extLst>
          </p:cNvPr>
          <p:cNvCxnSpPr>
            <a:cxnSpLocks/>
          </p:cNvCxnSpPr>
          <p:nvPr/>
        </p:nvCxnSpPr>
        <p:spPr>
          <a:xfrm>
            <a:off x="4057340" y="2303681"/>
            <a:ext cx="9505635" cy="0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3EBE3421-8413-747E-AF55-571F3352EBF8}"/>
              </a:ext>
            </a:extLst>
          </p:cNvPr>
          <p:cNvCxnSpPr>
            <a:cxnSpLocks/>
          </p:cNvCxnSpPr>
          <p:nvPr/>
        </p:nvCxnSpPr>
        <p:spPr>
          <a:xfrm>
            <a:off x="12406659" y="1657614"/>
            <a:ext cx="0" cy="437097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44C18E4B-90E9-E43F-9745-72D438CADE44}"/>
              </a:ext>
            </a:extLst>
          </p:cNvPr>
          <p:cNvCxnSpPr>
            <a:cxnSpLocks/>
          </p:cNvCxnSpPr>
          <p:nvPr/>
        </p:nvCxnSpPr>
        <p:spPr>
          <a:xfrm flipV="1">
            <a:off x="9507412" y="2129442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6C9D0F46-DB0C-F27D-0B03-51EAE104F5B1}"/>
              </a:ext>
            </a:extLst>
          </p:cNvPr>
          <p:cNvCxnSpPr>
            <a:cxnSpLocks/>
          </p:cNvCxnSpPr>
          <p:nvPr/>
        </p:nvCxnSpPr>
        <p:spPr>
          <a:xfrm flipV="1">
            <a:off x="7479631" y="2150078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B92C3A75-7495-1924-FA5E-936DEB819F04}"/>
              </a:ext>
            </a:extLst>
          </p:cNvPr>
          <p:cNvSpPr txBox="1"/>
          <p:nvPr/>
        </p:nvSpPr>
        <p:spPr>
          <a:xfrm>
            <a:off x="3199359" y="2423319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13y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DC7B9EC2-A93C-61A8-98B4-AAF31C420D1A}"/>
              </a:ext>
            </a:extLst>
          </p:cNvPr>
          <p:cNvCxnSpPr>
            <a:cxnSpLocks/>
          </p:cNvCxnSpPr>
          <p:nvPr/>
        </p:nvCxnSpPr>
        <p:spPr>
          <a:xfrm flipV="1">
            <a:off x="11535193" y="2094711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D0FE1B93-3CC3-320E-1203-F027EB9F6F4B}"/>
              </a:ext>
            </a:extLst>
          </p:cNvPr>
          <p:cNvSpPr txBox="1"/>
          <p:nvPr/>
        </p:nvSpPr>
        <p:spPr>
          <a:xfrm>
            <a:off x="7198223" y="2410574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15y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7DAC18F0-06C0-E4C7-60BC-84A81C72CD61}"/>
              </a:ext>
            </a:extLst>
          </p:cNvPr>
          <p:cNvSpPr txBox="1"/>
          <p:nvPr/>
        </p:nvSpPr>
        <p:spPr>
          <a:xfrm>
            <a:off x="-691186" y="4406900"/>
            <a:ext cx="1880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/>
              <a:t>IBD </a:t>
            </a:r>
          </a:p>
          <a:p>
            <a:pPr algn="r"/>
            <a:r>
              <a:rPr lang="en-US"/>
              <a:t>treatment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2646F16-8707-BF5B-3387-7B3CC09170BF}"/>
              </a:ext>
            </a:extLst>
          </p:cNvPr>
          <p:cNvSpPr txBox="1"/>
          <p:nvPr/>
        </p:nvSpPr>
        <p:spPr>
          <a:xfrm>
            <a:off x="0" y="3235879"/>
            <a:ext cx="11553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/>
              <a:t>IBD</a:t>
            </a:r>
          </a:p>
          <a:p>
            <a:pPr algn="r"/>
            <a:r>
              <a:rPr lang="en-US"/>
              <a:t>activity</a:t>
            </a:r>
          </a:p>
        </p:txBody>
      </p:sp>
      <p:sp>
        <p:nvSpPr>
          <p:cNvPr id="74" name="Left Bracket 73">
            <a:extLst>
              <a:ext uri="{FF2B5EF4-FFF2-40B4-BE49-F238E27FC236}">
                <a16:creationId xmlns:a16="http://schemas.microsoft.com/office/drawing/2014/main" id="{59B6A116-2F10-8CB2-E06A-3D8909BDB5D2}"/>
              </a:ext>
            </a:extLst>
          </p:cNvPr>
          <p:cNvSpPr/>
          <p:nvPr/>
        </p:nvSpPr>
        <p:spPr>
          <a:xfrm>
            <a:off x="1193211" y="4094030"/>
            <a:ext cx="168370" cy="1235815"/>
          </a:xfrm>
          <a:prstGeom prst="leftBracke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E9449A03-05B8-3598-5FD4-DECA86B09496}"/>
              </a:ext>
            </a:extLst>
          </p:cNvPr>
          <p:cNvCxnSpPr>
            <a:cxnSpLocks/>
          </p:cNvCxnSpPr>
          <p:nvPr/>
        </p:nvCxnSpPr>
        <p:spPr>
          <a:xfrm flipV="1">
            <a:off x="13562975" y="2150078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BC8B4F1D-8F57-02F4-B131-809F94FAE629}"/>
              </a:ext>
            </a:extLst>
          </p:cNvPr>
          <p:cNvSpPr txBox="1"/>
          <p:nvPr/>
        </p:nvSpPr>
        <p:spPr>
          <a:xfrm>
            <a:off x="11262981" y="2423319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17y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B61565FF-0F48-53B1-F71E-CCE7DCACEB89}"/>
              </a:ext>
            </a:extLst>
          </p:cNvPr>
          <p:cNvSpPr txBox="1"/>
          <p:nvPr/>
        </p:nvSpPr>
        <p:spPr>
          <a:xfrm>
            <a:off x="13220079" y="2423319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18y</a:t>
            </a:r>
          </a:p>
        </p:txBody>
      </p: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90C947C5-1DAF-556C-4C26-94E05D06773A}"/>
              </a:ext>
            </a:extLst>
          </p:cNvPr>
          <p:cNvCxnSpPr>
            <a:cxnSpLocks/>
          </p:cNvCxnSpPr>
          <p:nvPr/>
        </p:nvCxnSpPr>
        <p:spPr>
          <a:xfrm flipH="1">
            <a:off x="1408681" y="1595657"/>
            <a:ext cx="15418" cy="448447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1" name="Left Bracket 110">
            <a:extLst>
              <a:ext uri="{FF2B5EF4-FFF2-40B4-BE49-F238E27FC236}">
                <a16:creationId xmlns:a16="http://schemas.microsoft.com/office/drawing/2014/main" id="{77A41888-3F94-534F-D7AA-424AFA58FB4B}"/>
              </a:ext>
            </a:extLst>
          </p:cNvPr>
          <p:cNvSpPr/>
          <p:nvPr/>
        </p:nvSpPr>
        <p:spPr>
          <a:xfrm>
            <a:off x="1155331" y="3402410"/>
            <a:ext cx="172987" cy="345735"/>
          </a:xfrm>
          <a:prstGeom prst="leftBracke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639E9202-7170-04DE-3A34-9F27DE546C60}"/>
              </a:ext>
            </a:extLst>
          </p:cNvPr>
          <p:cNvSpPr txBox="1"/>
          <p:nvPr/>
        </p:nvSpPr>
        <p:spPr>
          <a:xfrm>
            <a:off x="153259" y="5618170"/>
            <a:ext cx="1068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/>
              <a:t>Renal</a:t>
            </a:r>
          </a:p>
          <a:p>
            <a:pPr algn="r"/>
            <a:r>
              <a:rPr lang="en-US"/>
              <a:t>findings </a:t>
            </a:r>
          </a:p>
        </p:txBody>
      </p:sp>
      <p:sp>
        <p:nvSpPr>
          <p:cNvPr id="114" name="Left Bracket 113">
            <a:extLst>
              <a:ext uri="{FF2B5EF4-FFF2-40B4-BE49-F238E27FC236}">
                <a16:creationId xmlns:a16="http://schemas.microsoft.com/office/drawing/2014/main" id="{0B6B1956-2398-5757-F8C8-53E42F075361}"/>
              </a:ext>
            </a:extLst>
          </p:cNvPr>
          <p:cNvSpPr/>
          <p:nvPr/>
        </p:nvSpPr>
        <p:spPr>
          <a:xfrm>
            <a:off x="1200957" y="5572004"/>
            <a:ext cx="223142" cy="738664"/>
          </a:xfrm>
          <a:prstGeom prst="leftBracket">
            <a:avLst/>
          </a:prstGeom>
          <a:ln w="28575"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5D0AD8D-F1DD-7AAC-0118-6D0C1B47018F}"/>
              </a:ext>
            </a:extLst>
          </p:cNvPr>
          <p:cNvCxnSpPr>
            <a:cxnSpLocks/>
          </p:cNvCxnSpPr>
          <p:nvPr/>
        </p:nvCxnSpPr>
        <p:spPr>
          <a:xfrm flipV="1">
            <a:off x="1396288" y="2150078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CE13B987-763B-788F-E70A-3B363E6E4D91}"/>
              </a:ext>
            </a:extLst>
          </p:cNvPr>
          <p:cNvSpPr txBox="1"/>
          <p:nvPr/>
        </p:nvSpPr>
        <p:spPr>
          <a:xfrm>
            <a:off x="9229691" y="2410574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16y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2E00A6-7EB4-A677-001C-E713DB170E90}"/>
              </a:ext>
            </a:extLst>
          </p:cNvPr>
          <p:cNvSpPr txBox="1"/>
          <p:nvPr/>
        </p:nvSpPr>
        <p:spPr>
          <a:xfrm>
            <a:off x="5170442" y="2410574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14y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034188-D482-CFBB-2D63-14C0E17E659B}"/>
              </a:ext>
            </a:extLst>
          </p:cNvPr>
          <p:cNvSpPr txBox="1"/>
          <p:nvPr/>
        </p:nvSpPr>
        <p:spPr>
          <a:xfrm>
            <a:off x="1155331" y="2457284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12y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2897C52-CE7C-7AF8-4EEE-A8F1031FB17D}"/>
              </a:ext>
            </a:extLst>
          </p:cNvPr>
          <p:cNvCxnSpPr>
            <a:cxnSpLocks/>
          </p:cNvCxnSpPr>
          <p:nvPr/>
        </p:nvCxnSpPr>
        <p:spPr>
          <a:xfrm flipV="1">
            <a:off x="3424069" y="2136872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058F2D8-D6D9-17FA-2810-631BA630013B}"/>
              </a:ext>
            </a:extLst>
          </p:cNvPr>
          <p:cNvCxnSpPr>
            <a:cxnSpLocks/>
          </p:cNvCxnSpPr>
          <p:nvPr/>
        </p:nvCxnSpPr>
        <p:spPr>
          <a:xfrm flipV="1">
            <a:off x="5451850" y="2150078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16885CE4-ECE5-ED15-D8EB-7FA65CDCB545}"/>
              </a:ext>
            </a:extLst>
          </p:cNvPr>
          <p:cNvSpPr txBox="1"/>
          <p:nvPr/>
        </p:nvSpPr>
        <p:spPr>
          <a:xfrm>
            <a:off x="1835946" y="4160386"/>
            <a:ext cx="5643685" cy="33935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1600" b="1"/>
              <a:t>Infliximab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807B817-B066-0272-A42E-B5C4E3341157}"/>
              </a:ext>
            </a:extLst>
          </p:cNvPr>
          <p:cNvSpPr txBox="1"/>
          <p:nvPr/>
        </p:nvSpPr>
        <p:spPr>
          <a:xfrm>
            <a:off x="1840702" y="4560788"/>
            <a:ext cx="3611148" cy="33855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1600" b="1"/>
              <a:t>Methotrexate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61CD167-B38D-531E-9B1D-C03F600FCDFC}"/>
              </a:ext>
            </a:extLst>
          </p:cNvPr>
          <p:cNvSpPr txBox="1"/>
          <p:nvPr/>
        </p:nvSpPr>
        <p:spPr>
          <a:xfrm>
            <a:off x="11553868" y="5388687"/>
            <a:ext cx="1021822" cy="738664"/>
          </a:xfrm>
          <a:prstGeom prst="rect">
            <a:avLst/>
          </a:prstGeom>
          <a:noFill/>
          <a:ln w="1905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/>
              <a:t>eGFR 79</a:t>
            </a:r>
          </a:p>
          <a:p>
            <a:r>
              <a:rPr lang="en-US" sz="1400" err="1"/>
              <a:t>uPCR</a:t>
            </a:r>
            <a:r>
              <a:rPr lang="en-US" sz="1400"/>
              <a:t> 116</a:t>
            </a:r>
          </a:p>
          <a:p>
            <a:r>
              <a:rPr lang="en-US" sz="1400"/>
              <a:t>Hematuria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ACE4F94-A732-35FA-6D32-4BE00294A87B}"/>
              </a:ext>
            </a:extLst>
          </p:cNvPr>
          <p:cNvSpPr txBox="1"/>
          <p:nvPr/>
        </p:nvSpPr>
        <p:spPr>
          <a:xfrm>
            <a:off x="10493584" y="4160386"/>
            <a:ext cx="3069390" cy="33855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1600" b="1" dirty="0"/>
              <a:t>Ustekinumab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AD7DF95-EEE9-7EA9-BF10-11DF6C3BDD1E}"/>
              </a:ext>
            </a:extLst>
          </p:cNvPr>
          <p:cNvSpPr txBox="1"/>
          <p:nvPr/>
        </p:nvSpPr>
        <p:spPr>
          <a:xfrm>
            <a:off x="1840702" y="3444472"/>
            <a:ext cx="623769" cy="26161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sz="1050" b="1">
                <a:solidFill>
                  <a:schemeClr val="bg1"/>
                </a:solidFill>
              </a:rPr>
              <a:t>Active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140623C-98A4-71B1-4FC3-02C0066DB656}"/>
              </a:ext>
            </a:extLst>
          </p:cNvPr>
          <p:cNvSpPr txBox="1"/>
          <p:nvPr/>
        </p:nvSpPr>
        <p:spPr>
          <a:xfrm>
            <a:off x="9497685" y="3444175"/>
            <a:ext cx="952602" cy="26161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sz="1050" b="1">
                <a:solidFill>
                  <a:schemeClr val="bg1"/>
                </a:solidFill>
              </a:rPr>
              <a:t>Active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D4E8E78-4337-9BF5-23B7-0537A682E59C}"/>
              </a:ext>
            </a:extLst>
          </p:cNvPr>
          <p:cNvSpPr txBox="1"/>
          <p:nvPr/>
        </p:nvSpPr>
        <p:spPr>
          <a:xfrm>
            <a:off x="2464193" y="3448167"/>
            <a:ext cx="7033491" cy="253916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n-US" sz="1050" b="1">
                <a:solidFill>
                  <a:schemeClr val="bg1"/>
                </a:solidFill>
              </a:rPr>
              <a:t>Remission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8A158EE-B840-0461-6A84-DAD5ACF19E52}"/>
              </a:ext>
            </a:extLst>
          </p:cNvPr>
          <p:cNvSpPr txBox="1"/>
          <p:nvPr/>
        </p:nvSpPr>
        <p:spPr>
          <a:xfrm>
            <a:off x="10450287" y="3450838"/>
            <a:ext cx="3112687" cy="253916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Remission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E46F6F5-86E7-92E4-B3A7-DC54139EE81E}"/>
              </a:ext>
            </a:extLst>
          </p:cNvPr>
          <p:cNvSpPr txBox="1"/>
          <p:nvPr/>
        </p:nvSpPr>
        <p:spPr>
          <a:xfrm>
            <a:off x="6917349" y="3434684"/>
            <a:ext cx="623769" cy="26161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sz="1050" b="1">
                <a:solidFill>
                  <a:schemeClr val="bg1"/>
                </a:solidFill>
              </a:rPr>
              <a:t>Active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41614BE-064E-E379-6D9E-F67EC2E5D0E5}"/>
              </a:ext>
            </a:extLst>
          </p:cNvPr>
          <p:cNvSpPr txBox="1"/>
          <p:nvPr/>
        </p:nvSpPr>
        <p:spPr>
          <a:xfrm>
            <a:off x="6825911" y="4567405"/>
            <a:ext cx="806643" cy="33855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1600" b="1"/>
              <a:t>IV Abx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2E75834-EF49-B093-BBDC-F531189DE2B4}"/>
              </a:ext>
            </a:extLst>
          </p:cNvPr>
          <p:cNvSpPr txBox="1"/>
          <p:nvPr/>
        </p:nvSpPr>
        <p:spPr>
          <a:xfrm>
            <a:off x="12694028" y="5388687"/>
            <a:ext cx="987284" cy="523220"/>
          </a:xfrm>
          <a:prstGeom prst="rect">
            <a:avLst/>
          </a:prstGeom>
          <a:noFill/>
          <a:ln w="1905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/>
              <a:t>eGFR 107</a:t>
            </a:r>
          </a:p>
          <a:p>
            <a:r>
              <a:rPr lang="en-US" sz="1400" err="1"/>
              <a:t>uPCR</a:t>
            </a:r>
            <a:r>
              <a:rPr lang="en-US" sz="1400"/>
              <a:t> 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3651C05-CD1B-915F-E2E4-E1588E06E252}"/>
              </a:ext>
            </a:extLst>
          </p:cNvPr>
          <p:cNvSpPr txBox="1"/>
          <p:nvPr/>
        </p:nvSpPr>
        <p:spPr>
          <a:xfrm>
            <a:off x="7508245" y="4158527"/>
            <a:ext cx="1999167" cy="338554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EEN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703430-B643-6054-04C4-757DD7E827A0}"/>
              </a:ext>
            </a:extLst>
          </p:cNvPr>
          <p:cNvSpPr txBox="1"/>
          <p:nvPr/>
        </p:nvSpPr>
        <p:spPr>
          <a:xfrm>
            <a:off x="9550709" y="4158527"/>
            <a:ext cx="899578" cy="430887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Surgical Resection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ED94EE2-7211-9A44-1004-FD68690F045C}"/>
              </a:ext>
            </a:extLst>
          </p:cNvPr>
          <p:cNvSpPr txBox="1"/>
          <p:nvPr/>
        </p:nvSpPr>
        <p:spPr>
          <a:xfrm>
            <a:off x="9563961" y="4641494"/>
            <a:ext cx="806643" cy="33855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1600" b="1" dirty="0"/>
              <a:t>Flagyl</a:t>
            </a:r>
          </a:p>
        </p:txBody>
      </p:sp>
    </p:spTree>
    <p:extLst>
      <p:ext uri="{BB962C8B-B14F-4D97-AF65-F5344CB8AC3E}">
        <p14:creationId xmlns:p14="http://schemas.microsoft.com/office/powerpoint/2010/main" val="12345271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017E53B-E095-95A9-9BC1-2D813DC4A9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60" y="124101"/>
            <a:ext cx="8073314" cy="981500"/>
          </a:xfr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/>
          <a:p>
            <a:pPr algn="l"/>
            <a:r>
              <a:rPr lang="en-US" sz="2000" dirty="0"/>
              <a:t>Case 11</a:t>
            </a:r>
            <a:br>
              <a:rPr lang="en-US" sz="2000" dirty="0"/>
            </a:br>
            <a:r>
              <a:rPr lang="en-US" sz="2000" b="1" dirty="0"/>
              <a:t>Biopsy finding: </a:t>
            </a:r>
            <a:r>
              <a:rPr lang="en-US" sz="2000" dirty="0"/>
              <a:t>No diagnostic abnormality</a:t>
            </a:r>
            <a:br>
              <a:rPr lang="en-US" sz="2000" dirty="0"/>
            </a:br>
            <a:r>
              <a:rPr lang="en-US" sz="2000" b="1" dirty="0"/>
              <a:t>Clinical diagnosis:</a:t>
            </a:r>
            <a:r>
              <a:rPr lang="en-US" sz="2000" dirty="0"/>
              <a:t> Possible TIN as extra-intestinal manifestation of IBD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BFE8363-7492-E9A7-D252-E24E24805BDC}"/>
              </a:ext>
            </a:extLst>
          </p:cNvPr>
          <p:cNvCxnSpPr>
            <a:cxnSpLocks/>
          </p:cNvCxnSpPr>
          <p:nvPr/>
        </p:nvCxnSpPr>
        <p:spPr>
          <a:xfrm>
            <a:off x="1399614" y="2252160"/>
            <a:ext cx="2673141" cy="0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AC11E9A7-AE6E-106D-AE4C-CA63D6EFF3FE}"/>
              </a:ext>
            </a:extLst>
          </p:cNvPr>
          <p:cNvSpPr txBox="1"/>
          <p:nvPr/>
        </p:nvSpPr>
        <p:spPr>
          <a:xfrm>
            <a:off x="2148534" y="1366967"/>
            <a:ext cx="1880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IBD Diagnosis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3FB4D43-E165-61A6-7FC4-86B0EA7E828E}"/>
              </a:ext>
            </a:extLst>
          </p:cNvPr>
          <p:cNvCxnSpPr>
            <a:cxnSpLocks/>
          </p:cNvCxnSpPr>
          <p:nvPr/>
        </p:nvCxnSpPr>
        <p:spPr>
          <a:xfrm>
            <a:off x="4057340" y="2252160"/>
            <a:ext cx="9505635" cy="0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44C18E4B-90E9-E43F-9745-72D438CADE44}"/>
              </a:ext>
            </a:extLst>
          </p:cNvPr>
          <p:cNvCxnSpPr>
            <a:cxnSpLocks/>
          </p:cNvCxnSpPr>
          <p:nvPr/>
        </p:nvCxnSpPr>
        <p:spPr>
          <a:xfrm flipV="1">
            <a:off x="7479632" y="2077921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7DAC18F0-06C0-E4C7-60BC-84A81C72CD61}"/>
              </a:ext>
            </a:extLst>
          </p:cNvPr>
          <p:cNvSpPr txBox="1"/>
          <p:nvPr/>
        </p:nvSpPr>
        <p:spPr>
          <a:xfrm>
            <a:off x="-686864" y="3915816"/>
            <a:ext cx="1880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IBD </a:t>
            </a:r>
          </a:p>
          <a:p>
            <a:pPr algn="r"/>
            <a:r>
              <a:rPr lang="en-US" dirty="0"/>
              <a:t>treatment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2646F16-8707-BF5B-3387-7B3CC09170BF}"/>
              </a:ext>
            </a:extLst>
          </p:cNvPr>
          <p:cNvSpPr txBox="1"/>
          <p:nvPr/>
        </p:nvSpPr>
        <p:spPr>
          <a:xfrm>
            <a:off x="0" y="3184358"/>
            <a:ext cx="11553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/>
              <a:t>IBD</a:t>
            </a:r>
          </a:p>
          <a:p>
            <a:pPr algn="r"/>
            <a:r>
              <a:rPr lang="en-US"/>
              <a:t>activity</a:t>
            </a:r>
          </a:p>
        </p:txBody>
      </p:sp>
      <p:sp>
        <p:nvSpPr>
          <p:cNvPr id="74" name="Left Bracket 73">
            <a:extLst>
              <a:ext uri="{FF2B5EF4-FFF2-40B4-BE49-F238E27FC236}">
                <a16:creationId xmlns:a16="http://schemas.microsoft.com/office/drawing/2014/main" id="{59B6A116-2F10-8CB2-E06A-3D8909BDB5D2}"/>
              </a:ext>
            </a:extLst>
          </p:cNvPr>
          <p:cNvSpPr/>
          <p:nvPr/>
        </p:nvSpPr>
        <p:spPr>
          <a:xfrm>
            <a:off x="1193211" y="3995617"/>
            <a:ext cx="223142" cy="452849"/>
          </a:xfrm>
          <a:prstGeom prst="leftBracke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E9449A03-05B8-3598-5FD4-DECA86B09496}"/>
              </a:ext>
            </a:extLst>
          </p:cNvPr>
          <p:cNvCxnSpPr>
            <a:cxnSpLocks/>
          </p:cNvCxnSpPr>
          <p:nvPr/>
        </p:nvCxnSpPr>
        <p:spPr>
          <a:xfrm flipV="1">
            <a:off x="13562975" y="2098557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0" name="TextBox 99">
            <a:extLst>
              <a:ext uri="{FF2B5EF4-FFF2-40B4-BE49-F238E27FC236}">
                <a16:creationId xmlns:a16="http://schemas.microsoft.com/office/drawing/2014/main" id="{B61565FF-0F48-53B1-F71E-CCE7DCACEB89}"/>
              </a:ext>
            </a:extLst>
          </p:cNvPr>
          <p:cNvSpPr txBox="1"/>
          <p:nvPr/>
        </p:nvSpPr>
        <p:spPr>
          <a:xfrm>
            <a:off x="13338417" y="2430067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18y</a:t>
            </a:r>
          </a:p>
        </p:txBody>
      </p: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90C947C5-1DAF-556C-4C26-94E05D06773A}"/>
              </a:ext>
            </a:extLst>
          </p:cNvPr>
          <p:cNvCxnSpPr>
            <a:cxnSpLocks/>
          </p:cNvCxnSpPr>
          <p:nvPr/>
        </p:nvCxnSpPr>
        <p:spPr>
          <a:xfrm flipH="1">
            <a:off x="2972819" y="1753404"/>
            <a:ext cx="15418" cy="448447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1" name="Left Bracket 110">
            <a:extLst>
              <a:ext uri="{FF2B5EF4-FFF2-40B4-BE49-F238E27FC236}">
                <a16:creationId xmlns:a16="http://schemas.microsoft.com/office/drawing/2014/main" id="{77A41888-3F94-534F-D7AA-424AFA58FB4B}"/>
              </a:ext>
            </a:extLst>
          </p:cNvPr>
          <p:cNvSpPr/>
          <p:nvPr/>
        </p:nvSpPr>
        <p:spPr>
          <a:xfrm>
            <a:off x="1155331" y="3350889"/>
            <a:ext cx="172987" cy="345735"/>
          </a:xfrm>
          <a:prstGeom prst="leftBracke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639E9202-7170-04DE-3A34-9F27DE546C60}"/>
              </a:ext>
            </a:extLst>
          </p:cNvPr>
          <p:cNvSpPr txBox="1"/>
          <p:nvPr/>
        </p:nvSpPr>
        <p:spPr>
          <a:xfrm>
            <a:off x="150296" y="4728045"/>
            <a:ext cx="1068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/>
              <a:t>Renal</a:t>
            </a:r>
          </a:p>
          <a:p>
            <a:pPr algn="r"/>
            <a:r>
              <a:rPr lang="en-US"/>
              <a:t>findings </a:t>
            </a:r>
          </a:p>
        </p:txBody>
      </p:sp>
      <p:sp>
        <p:nvSpPr>
          <p:cNvPr id="114" name="Left Bracket 113">
            <a:extLst>
              <a:ext uri="{FF2B5EF4-FFF2-40B4-BE49-F238E27FC236}">
                <a16:creationId xmlns:a16="http://schemas.microsoft.com/office/drawing/2014/main" id="{0B6B1956-2398-5757-F8C8-53E42F075361}"/>
              </a:ext>
            </a:extLst>
          </p:cNvPr>
          <p:cNvSpPr/>
          <p:nvPr/>
        </p:nvSpPr>
        <p:spPr>
          <a:xfrm>
            <a:off x="1209717" y="4611541"/>
            <a:ext cx="223142" cy="738664"/>
          </a:xfrm>
          <a:prstGeom prst="leftBracket">
            <a:avLst/>
          </a:prstGeom>
          <a:ln w="28575"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5D0AD8D-F1DD-7AAC-0118-6D0C1B47018F}"/>
              </a:ext>
            </a:extLst>
          </p:cNvPr>
          <p:cNvCxnSpPr>
            <a:cxnSpLocks/>
          </p:cNvCxnSpPr>
          <p:nvPr/>
        </p:nvCxnSpPr>
        <p:spPr>
          <a:xfrm flipV="1">
            <a:off x="1396288" y="2098557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CE13B987-763B-788F-E70A-3B363E6E4D91}"/>
              </a:ext>
            </a:extLst>
          </p:cNvPr>
          <p:cNvSpPr txBox="1"/>
          <p:nvPr/>
        </p:nvSpPr>
        <p:spPr>
          <a:xfrm>
            <a:off x="7193466" y="2388822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16y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2E00A6-7EB4-A677-001C-E713DB170E90}"/>
              </a:ext>
            </a:extLst>
          </p:cNvPr>
          <p:cNvSpPr txBox="1"/>
          <p:nvPr/>
        </p:nvSpPr>
        <p:spPr>
          <a:xfrm>
            <a:off x="4208523" y="2405763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15y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034188-D482-CFBB-2D63-14C0E17E659B}"/>
              </a:ext>
            </a:extLst>
          </p:cNvPr>
          <p:cNvSpPr txBox="1"/>
          <p:nvPr/>
        </p:nvSpPr>
        <p:spPr>
          <a:xfrm>
            <a:off x="1053393" y="2405763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14y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058F2D8-D6D9-17FA-2810-631BA630013B}"/>
              </a:ext>
            </a:extLst>
          </p:cNvPr>
          <p:cNvCxnSpPr>
            <a:cxnSpLocks/>
          </p:cNvCxnSpPr>
          <p:nvPr/>
        </p:nvCxnSpPr>
        <p:spPr>
          <a:xfrm flipV="1">
            <a:off x="4437960" y="2098557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5AD7DF95-EEE9-7EA9-BF10-11DF6C3BDD1E}"/>
              </a:ext>
            </a:extLst>
          </p:cNvPr>
          <p:cNvSpPr txBox="1"/>
          <p:nvPr/>
        </p:nvSpPr>
        <p:spPr>
          <a:xfrm>
            <a:off x="2310663" y="3350889"/>
            <a:ext cx="1388794" cy="26161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Active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D4E8E78-4337-9BF5-23B7-0537A682E59C}"/>
              </a:ext>
            </a:extLst>
          </p:cNvPr>
          <p:cNvSpPr txBox="1"/>
          <p:nvPr/>
        </p:nvSpPr>
        <p:spPr>
          <a:xfrm>
            <a:off x="3694919" y="3350889"/>
            <a:ext cx="1282435" cy="253916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Remission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9AE8B41-1B80-2584-7D0A-F7E80202BB6A}"/>
              </a:ext>
            </a:extLst>
          </p:cNvPr>
          <p:cNvCxnSpPr>
            <a:cxnSpLocks/>
          </p:cNvCxnSpPr>
          <p:nvPr/>
        </p:nvCxnSpPr>
        <p:spPr>
          <a:xfrm flipV="1">
            <a:off x="10521304" y="2098557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0A41DD4B-C63E-D3EB-90E1-C286BB2BC99A}"/>
              </a:ext>
            </a:extLst>
          </p:cNvPr>
          <p:cNvSpPr txBox="1"/>
          <p:nvPr/>
        </p:nvSpPr>
        <p:spPr>
          <a:xfrm>
            <a:off x="10214752" y="2405763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17y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1D73393-D825-C231-95FC-C6C73FDB71F4}"/>
              </a:ext>
            </a:extLst>
          </p:cNvPr>
          <p:cNvSpPr txBox="1"/>
          <p:nvPr/>
        </p:nvSpPr>
        <p:spPr>
          <a:xfrm>
            <a:off x="3726642" y="4020573"/>
            <a:ext cx="1250712" cy="33855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1600" b="1" dirty="0" err="1"/>
              <a:t>Mesalazine</a:t>
            </a:r>
            <a:endParaRPr lang="en-US" sz="16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2A63594-16DE-ECE6-38B4-82C274C59EAF}"/>
              </a:ext>
            </a:extLst>
          </p:cNvPr>
          <p:cNvSpPr txBox="1"/>
          <p:nvPr/>
        </p:nvSpPr>
        <p:spPr>
          <a:xfrm>
            <a:off x="4977354" y="3350889"/>
            <a:ext cx="622168" cy="26161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Active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0345E2A-D557-69CC-C06F-46A4FF355D53}"/>
              </a:ext>
            </a:extLst>
          </p:cNvPr>
          <p:cNvSpPr txBox="1"/>
          <p:nvPr/>
        </p:nvSpPr>
        <p:spPr>
          <a:xfrm>
            <a:off x="4437960" y="1383953"/>
            <a:ext cx="1650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Kidney biopsy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E757755-5475-4D18-9FAB-3A255753C56C}"/>
              </a:ext>
            </a:extLst>
          </p:cNvPr>
          <p:cNvCxnSpPr>
            <a:cxnSpLocks/>
          </p:cNvCxnSpPr>
          <p:nvPr/>
        </p:nvCxnSpPr>
        <p:spPr>
          <a:xfrm flipH="1">
            <a:off x="5218516" y="1760979"/>
            <a:ext cx="15418" cy="448447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69418C39-DB5B-F366-074A-025112BBD4DF}"/>
              </a:ext>
            </a:extLst>
          </p:cNvPr>
          <p:cNvSpPr txBox="1"/>
          <p:nvPr/>
        </p:nvSpPr>
        <p:spPr>
          <a:xfrm>
            <a:off x="5608427" y="3343111"/>
            <a:ext cx="1423900" cy="253916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Lost to follow-up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310D7F0-F292-D097-34AB-6E16B5E72076}"/>
              </a:ext>
            </a:extLst>
          </p:cNvPr>
          <p:cNvSpPr txBox="1"/>
          <p:nvPr/>
        </p:nvSpPr>
        <p:spPr>
          <a:xfrm>
            <a:off x="5276715" y="4705324"/>
            <a:ext cx="868092" cy="523220"/>
          </a:xfrm>
          <a:prstGeom prst="rect">
            <a:avLst/>
          </a:prstGeom>
          <a:noFill/>
          <a:ln w="1905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eGFR 38</a:t>
            </a:r>
          </a:p>
          <a:p>
            <a:r>
              <a:rPr lang="en-US" sz="1400" dirty="0"/>
              <a:t>Cr 175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ACB1306-AB08-AECC-6BBF-5CED61CE50C7}"/>
              </a:ext>
            </a:extLst>
          </p:cNvPr>
          <p:cNvSpPr txBox="1"/>
          <p:nvPr/>
        </p:nvSpPr>
        <p:spPr>
          <a:xfrm>
            <a:off x="2342912" y="4705325"/>
            <a:ext cx="868092" cy="523220"/>
          </a:xfrm>
          <a:prstGeom prst="rect">
            <a:avLst/>
          </a:prstGeom>
          <a:noFill/>
          <a:ln w="1905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eGFR 76</a:t>
            </a:r>
          </a:p>
          <a:p>
            <a:r>
              <a:rPr lang="en-US" sz="1400" dirty="0"/>
              <a:t>Cr 81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0CD6B2E-59C5-2138-5570-AADC99FBFC24}"/>
              </a:ext>
            </a:extLst>
          </p:cNvPr>
          <p:cNvSpPr txBox="1"/>
          <p:nvPr/>
        </p:nvSpPr>
        <p:spPr>
          <a:xfrm>
            <a:off x="3756725" y="4705324"/>
            <a:ext cx="868092" cy="523220"/>
          </a:xfrm>
          <a:prstGeom prst="rect">
            <a:avLst/>
          </a:prstGeom>
          <a:noFill/>
          <a:ln w="1905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eGFR 40</a:t>
            </a:r>
          </a:p>
          <a:p>
            <a:r>
              <a:rPr lang="en-US" sz="1400" dirty="0"/>
              <a:t>Cr 167</a:t>
            </a:r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E047F71F-2AB7-A368-5935-E73D991CF307}"/>
              </a:ext>
            </a:extLst>
          </p:cNvPr>
          <p:cNvSpPr/>
          <p:nvPr/>
        </p:nvSpPr>
        <p:spPr>
          <a:xfrm rot="5400000">
            <a:off x="6868441" y="3262448"/>
            <a:ext cx="446467" cy="446467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7863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BC3971C-1500-AF08-2AB3-9E7655794991}"/>
              </a:ext>
            </a:extLst>
          </p:cNvPr>
          <p:cNvCxnSpPr>
            <a:cxnSpLocks/>
          </p:cNvCxnSpPr>
          <p:nvPr/>
        </p:nvCxnSpPr>
        <p:spPr>
          <a:xfrm>
            <a:off x="2154988" y="2397397"/>
            <a:ext cx="2673141" cy="0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28F6487D-DE16-0176-CB3E-6206BA24C3C6}"/>
              </a:ext>
            </a:extLst>
          </p:cNvPr>
          <p:cNvSpPr txBox="1"/>
          <p:nvPr/>
        </p:nvSpPr>
        <p:spPr>
          <a:xfrm>
            <a:off x="1913913" y="1529190"/>
            <a:ext cx="1880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IBD Diagnosis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E659B54-5CE6-98AF-FD11-B565278F97EA}"/>
              </a:ext>
            </a:extLst>
          </p:cNvPr>
          <p:cNvCxnSpPr>
            <a:cxnSpLocks/>
          </p:cNvCxnSpPr>
          <p:nvPr/>
        </p:nvCxnSpPr>
        <p:spPr>
          <a:xfrm>
            <a:off x="4812714" y="2397397"/>
            <a:ext cx="7809560" cy="0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2E4E805-0249-20E4-9EBA-D9AA1D703645}"/>
              </a:ext>
            </a:extLst>
          </p:cNvPr>
          <p:cNvCxnSpPr>
            <a:cxnSpLocks/>
          </p:cNvCxnSpPr>
          <p:nvPr/>
        </p:nvCxnSpPr>
        <p:spPr>
          <a:xfrm flipV="1">
            <a:off x="12622274" y="2243794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966ACD8-FC4E-F0B4-F437-FAB0BAD2EF8E}"/>
              </a:ext>
            </a:extLst>
          </p:cNvPr>
          <p:cNvCxnSpPr>
            <a:cxnSpLocks/>
          </p:cNvCxnSpPr>
          <p:nvPr/>
        </p:nvCxnSpPr>
        <p:spPr>
          <a:xfrm flipH="1">
            <a:off x="2738198" y="1915627"/>
            <a:ext cx="15418" cy="448447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BF87425-37E4-196E-5476-782807E2289A}"/>
              </a:ext>
            </a:extLst>
          </p:cNvPr>
          <p:cNvCxnSpPr>
            <a:cxnSpLocks/>
          </p:cNvCxnSpPr>
          <p:nvPr/>
        </p:nvCxnSpPr>
        <p:spPr>
          <a:xfrm flipV="1">
            <a:off x="2151662" y="2243794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FF973F9-B70F-AB81-4348-7281799DBDDD}"/>
              </a:ext>
            </a:extLst>
          </p:cNvPr>
          <p:cNvSpPr txBox="1"/>
          <p:nvPr/>
        </p:nvSpPr>
        <p:spPr>
          <a:xfrm>
            <a:off x="5399570" y="2514862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12y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616A0E9-9B07-1F24-21D8-EFCA2C77D03D}"/>
              </a:ext>
            </a:extLst>
          </p:cNvPr>
          <p:cNvSpPr txBox="1"/>
          <p:nvPr/>
        </p:nvSpPr>
        <p:spPr>
          <a:xfrm>
            <a:off x="1913913" y="2551000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10y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0A989E5-79F0-DCA4-2176-1E6FAF28CC53}"/>
              </a:ext>
            </a:extLst>
          </p:cNvPr>
          <p:cNvCxnSpPr>
            <a:cxnSpLocks/>
          </p:cNvCxnSpPr>
          <p:nvPr/>
        </p:nvCxnSpPr>
        <p:spPr>
          <a:xfrm flipV="1">
            <a:off x="9132070" y="2243794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BE48B95A-A418-7A66-8869-5576A3B3AE5C}"/>
              </a:ext>
            </a:extLst>
          </p:cNvPr>
          <p:cNvSpPr txBox="1"/>
          <p:nvPr/>
        </p:nvSpPr>
        <p:spPr>
          <a:xfrm>
            <a:off x="4610630" y="1538749"/>
            <a:ext cx="1650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Kidney biopsy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835ADC0E-725D-D487-9A46-3A9A8C89D98F}"/>
              </a:ext>
            </a:extLst>
          </p:cNvPr>
          <p:cNvCxnSpPr>
            <a:cxnSpLocks/>
          </p:cNvCxnSpPr>
          <p:nvPr/>
        </p:nvCxnSpPr>
        <p:spPr>
          <a:xfrm flipH="1">
            <a:off x="5391186" y="1915775"/>
            <a:ext cx="15418" cy="448447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Subtitle 2">
            <a:extLst>
              <a:ext uri="{FF2B5EF4-FFF2-40B4-BE49-F238E27FC236}">
                <a16:creationId xmlns:a16="http://schemas.microsoft.com/office/drawing/2014/main" id="{50884E5C-959E-561B-9E99-219A94A61902}"/>
              </a:ext>
            </a:extLst>
          </p:cNvPr>
          <p:cNvSpPr txBox="1">
            <a:spLocks/>
          </p:cNvSpPr>
          <p:nvPr/>
        </p:nvSpPr>
        <p:spPr>
          <a:xfrm>
            <a:off x="145434" y="166864"/>
            <a:ext cx="5109932" cy="99531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/>
              <a:t>Case 12</a:t>
            </a:r>
            <a:br>
              <a:rPr lang="en-US" sz="2000" dirty="0"/>
            </a:br>
            <a:r>
              <a:rPr lang="en-US" sz="2000" b="1" dirty="0"/>
              <a:t>Biopsy finding:</a:t>
            </a:r>
            <a:r>
              <a:rPr lang="en-US" sz="2000" dirty="0"/>
              <a:t> No diagnostic abnormality</a:t>
            </a:r>
            <a:br>
              <a:rPr lang="en-US" sz="2000" dirty="0"/>
            </a:br>
            <a:r>
              <a:rPr lang="en-US" sz="2000" b="1" dirty="0"/>
              <a:t>Clinical diagnosis:</a:t>
            </a:r>
            <a:r>
              <a:rPr lang="en-US" sz="2000" dirty="0"/>
              <a:t> Unknown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16BEA49-4A06-2CDF-2311-49E5166F4837}"/>
              </a:ext>
            </a:extLst>
          </p:cNvPr>
          <p:cNvCxnSpPr>
            <a:cxnSpLocks/>
          </p:cNvCxnSpPr>
          <p:nvPr/>
        </p:nvCxnSpPr>
        <p:spPr>
          <a:xfrm flipV="1">
            <a:off x="5641866" y="2238719"/>
            <a:ext cx="0" cy="307206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5F77F9E6-5DBD-BBED-0D0B-7F177D8271A7}"/>
              </a:ext>
            </a:extLst>
          </p:cNvPr>
          <p:cNvSpPr txBox="1"/>
          <p:nvPr/>
        </p:nvSpPr>
        <p:spPr>
          <a:xfrm>
            <a:off x="8889773" y="2545925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14y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6C0F162-475A-CEC3-A926-F3CE68AC8C0C}"/>
              </a:ext>
            </a:extLst>
          </p:cNvPr>
          <p:cNvSpPr txBox="1"/>
          <p:nvPr/>
        </p:nvSpPr>
        <p:spPr>
          <a:xfrm>
            <a:off x="12379976" y="2545925"/>
            <a:ext cx="685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16y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8F4DD8B-2214-0192-A077-C1E9AEE226DB}"/>
              </a:ext>
            </a:extLst>
          </p:cNvPr>
          <p:cNvSpPr txBox="1"/>
          <p:nvPr/>
        </p:nvSpPr>
        <p:spPr>
          <a:xfrm>
            <a:off x="2151662" y="3275062"/>
            <a:ext cx="586536" cy="26161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sz="1050" b="1">
                <a:solidFill>
                  <a:schemeClr val="bg1"/>
                </a:solidFill>
              </a:rPr>
              <a:t>Active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6D0A024-A885-E3B5-F673-E3B5B398D1C0}"/>
              </a:ext>
            </a:extLst>
          </p:cNvPr>
          <p:cNvSpPr txBox="1"/>
          <p:nvPr/>
        </p:nvSpPr>
        <p:spPr>
          <a:xfrm>
            <a:off x="2753616" y="4537521"/>
            <a:ext cx="2553880" cy="33855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1600" b="1" dirty="0"/>
              <a:t>Infliximab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1E6E6D6-0DD6-F3D0-B637-3BB06F902C3F}"/>
              </a:ext>
            </a:extLst>
          </p:cNvPr>
          <p:cNvSpPr txBox="1"/>
          <p:nvPr/>
        </p:nvSpPr>
        <p:spPr>
          <a:xfrm>
            <a:off x="2738198" y="3282756"/>
            <a:ext cx="2089931" cy="253916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Remission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DB6133C-9158-3CFE-337D-A67C645281F6}"/>
              </a:ext>
            </a:extLst>
          </p:cNvPr>
          <p:cNvSpPr txBox="1"/>
          <p:nvPr/>
        </p:nvSpPr>
        <p:spPr>
          <a:xfrm>
            <a:off x="4812358" y="3275062"/>
            <a:ext cx="2234485" cy="26161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Active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9022E24-B586-2FB7-0332-68C764FA3A84}"/>
              </a:ext>
            </a:extLst>
          </p:cNvPr>
          <p:cNvSpPr txBox="1"/>
          <p:nvPr/>
        </p:nvSpPr>
        <p:spPr>
          <a:xfrm>
            <a:off x="5307496" y="4922342"/>
            <a:ext cx="5307494" cy="33855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1600" b="1" dirty="0"/>
              <a:t>Ustekinumab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A764053-137E-A242-423C-2424023E4EA1}"/>
              </a:ext>
            </a:extLst>
          </p:cNvPr>
          <p:cNvSpPr txBox="1"/>
          <p:nvPr/>
        </p:nvSpPr>
        <p:spPr>
          <a:xfrm>
            <a:off x="5294471" y="4152700"/>
            <a:ext cx="685790" cy="33855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1600" b="1" dirty="0"/>
              <a:t>Pred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E6E2EE6-8A00-90CA-DA0A-F6B9E85282E4}"/>
              </a:ext>
            </a:extLst>
          </p:cNvPr>
          <p:cNvSpPr txBox="1"/>
          <p:nvPr/>
        </p:nvSpPr>
        <p:spPr>
          <a:xfrm>
            <a:off x="4828128" y="5409396"/>
            <a:ext cx="813737" cy="33855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1600" b="1" dirty="0"/>
              <a:t>MTX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3B7B2C4-DD39-BBAD-14DE-F3A8FD3EB9E4}"/>
              </a:ext>
            </a:extLst>
          </p:cNvPr>
          <p:cNvSpPr txBox="1"/>
          <p:nvPr/>
        </p:nvSpPr>
        <p:spPr>
          <a:xfrm>
            <a:off x="7046843" y="3288545"/>
            <a:ext cx="3568148" cy="253916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Remission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FA93522-7C43-38EC-DD61-DFC41D7D5AF3}"/>
              </a:ext>
            </a:extLst>
          </p:cNvPr>
          <p:cNvSpPr txBox="1"/>
          <p:nvPr/>
        </p:nvSpPr>
        <p:spPr>
          <a:xfrm>
            <a:off x="10614991" y="3275062"/>
            <a:ext cx="924339" cy="26161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Active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8369B08-134A-7E3B-458D-5F4685CD2C77}"/>
              </a:ext>
            </a:extLst>
          </p:cNvPr>
          <p:cNvSpPr txBox="1"/>
          <p:nvPr/>
        </p:nvSpPr>
        <p:spPr>
          <a:xfrm>
            <a:off x="11539330" y="3271158"/>
            <a:ext cx="1082944" cy="253916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Remission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AEA0CF8-AB88-0122-2198-7BFFE8524FB5}"/>
              </a:ext>
            </a:extLst>
          </p:cNvPr>
          <p:cNvSpPr txBox="1"/>
          <p:nvPr/>
        </p:nvSpPr>
        <p:spPr>
          <a:xfrm flipH="1">
            <a:off x="11539329" y="4922341"/>
            <a:ext cx="1082943" cy="338555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 anchorCtr="0">
            <a:noAutofit/>
          </a:bodyPr>
          <a:lstStyle/>
          <a:p>
            <a:r>
              <a:rPr lang="en-US" sz="1050" b="1" dirty="0"/>
              <a:t>Risankizumab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78EB850-51C3-6557-FAAF-739140B6F201}"/>
              </a:ext>
            </a:extLst>
          </p:cNvPr>
          <p:cNvSpPr txBox="1"/>
          <p:nvPr/>
        </p:nvSpPr>
        <p:spPr>
          <a:xfrm>
            <a:off x="10574985" y="3721813"/>
            <a:ext cx="964345" cy="430887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Surgical resection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B6DFF0D-7CB9-39D3-0941-EDEB2DD30684}"/>
              </a:ext>
            </a:extLst>
          </p:cNvPr>
          <p:cNvSpPr txBox="1"/>
          <p:nvPr/>
        </p:nvSpPr>
        <p:spPr>
          <a:xfrm>
            <a:off x="11077160" y="5884186"/>
            <a:ext cx="899492" cy="738664"/>
          </a:xfrm>
          <a:prstGeom prst="rect">
            <a:avLst/>
          </a:prstGeom>
          <a:noFill/>
          <a:ln w="1905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US" sz="1050" dirty="0"/>
              <a:t>eGFR 183</a:t>
            </a:r>
          </a:p>
          <a:p>
            <a:r>
              <a:rPr lang="en-US" sz="1050" dirty="0"/>
              <a:t>Cr 29</a:t>
            </a:r>
          </a:p>
          <a:p>
            <a:r>
              <a:rPr lang="en-US" sz="1050" dirty="0" err="1"/>
              <a:t>uPCR</a:t>
            </a:r>
            <a:r>
              <a:rPr lang="en-US" sz="1050" dirty="0"/>
              <a:t> 80</a:t>
            </a:r>
          </a:p>
          <a:p>
            <a:r>
              <a:rPr lang="en-US" sz="1050" dirty="0"/>
              <a:t>uB2M:Cr 19 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8D47482-C4FC-22C1-F7D3-824AAA3629C2}"/>
              </a:ext>
            </a:extLst>
          </p:cNvPr>
          <p:cNvSpPr txBox="1"/>
          <p:nvPr/>
        </p:nvSpPr>
        <p:spPr>
          <a:xfrm>
            <a:off x="2447081" y="5871135"/>
            <a:ext cx="813737" cy="577081"/>
          </a:xfrm>
          <a:prstGeom prst="rect">
            <a:avLst/>
          </a:prstGeom>
          <a:noFill/>
          <a:ln w="1905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US" sz="1050" dirty="0"/>
              <a:t>eGFR 179</a:t>
            </a:r>
          </a:p>
          <a:p>
            <a:r>
              <a:rPr lang="en-US" sz="1050" dirty="0"/>
              <a:t>Cr 23</a:t>
            </a:r>
          </a:p>
          <a:p>
            <a:r>
              <a:rPr lang="en-US" sz="1050" dirty="0" err="1"/>
              <a:t>uPCR</a:t>
            </a:r>
            <a:r>
              <a:rPr lang="en-US" sz="1050" dirty="0"/>
              <a:t> 97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0BDA1FC-2362-125E-6FFE-774EA8233174}"/>
              </a:ext>
            </a:extLst>
          </p:cNvPr>
          <p:cNvSpPr txBox="1"/>
          <p:nvPr/>
        </p:nvSpPr>
        <p:spPr>
          <a:xfrm>
            <a:off x="5115863" y="5871135"/>
            <a:ext cx="813737" cy="577081"/>
          </a:xfrm>
          <a:prstGeom prst="rect">
            <a:avLst/>
          </a:prstGeom>
          <a:noFill/>
          <a:ln w="1905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US" sz="1050" dirty="0"/>
              <a:t>eGFR 155</a:t>
            </a:r>
          </a:p>
          <a:p>
            <a:r>
              <a:rPr lang="en-US" sz="1050" dirty="0"/>
              <a:t>Cr 29 </a:t>
            </a:r>
          </a:p>
          <a:p>
            <a:r>
              <a:rPr lang="en-US" sz="1050" dirty="0" err="1"/>
              <a:t>uPCR</a:t>
            </a:r>
            <a:r>
              <a:rPr lang="en-US" sz="1050" dirty="0"/>
              <a:t> 117 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6A8CDF8-F452-51D1-BEB2-7757842D6118}"/>
              </a:ext>
            </a:extLst>
          </p:cNvPr>
          <p:cNvSpPr txBox="1"/>
          <p:nvPr/>
        </p:nvSpPr>
        <p:spPr>
          <a:xfrm>
            <a:off x="8279312" y="5871133"/>
            <a:ext cx="813737" cy="577081"/>
          </a:xfrm>
          <a:prstGeom prst="rect">
            <a:avLst/>
          </a:prstGeom>
          <a:noFill/>
          <a:ln w="1905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US" sz="1050" dirty="0"/>
              <a:t>eGFR 151 </a:t>
            </a:r>
          </a:p>
          <a:p>
            <a:r>
              <a:rPr lang="en-US" sz="1050" dirty="0"/>
              <a:t>Cr  33</a:t>
            </a:r>
          </a:p>
          <a:p>
            <a:r>
              <a:rPr lang="en-US" sz="1050" dirty="0" err="1"/>
              <a:t>uPCR</a:t>
            </a:r>
            <a:r>
              <a:rPr lang="en-US" sz="1050" dirty="0"/>
              <a:t>  68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2E26E88-6781-55EF-1F41-E7E3CCC0CCD8}"/>
              </a:ext>
            </a:extLst>
          </p:cNvPr>
          <p:cNvSpPr txBox="1"/>
          <p:nvPr/>
        </p:nvSpPr>
        <p:spPr>
          <a:xfrm>
            <a:off x="-209030" y="4105764"/>
            <a:ext cx="1880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/>
              <a:t>IBD </a:t>
            </a:r>
          </a:p>
          <a:p>
            <a:pPr algn="r"/>
            <a:r>
              <a:rPr lang="en-US" sz="1600"/>
              <a:t>treatment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3291E6D-EACC-1ACB-E88C-06C8FCBE72E9}"/>
              </a:ext>
            </a:extLst>
          </p:cNvPr>
          <p:cNvSpPr txBox="1"/>
          <p:nvPr/>
        </p:nvSpPr>
        <p:spPr>
          <a:xfrm>
            <a:off x="474510" y="3136612"/>
            <a:ext cx="11965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/>
              <a:t>IBD</a:t>
            </a:r>
          </a:p>
          <a:p>
            <a:pPr algn="r"/>
            <a:r>
              <a:rPr lang="en-US" sz="1600" dirty="0"/>
              <a:t>activity</a:t>
            </a:r>
          </a:p>
        </p:txBody>
      </p:sp>
      <p:sp>
        <p:nvSpPr>
          <p:cNvPr id="48" name="Left Bracket 47">
            <a:extLst>
              <a:ext uri="{FF2B5EF4-FFF2-40B4-BE49-F238E27FC236}">
                <a16:creationId xmlns:a16="http://schemas.microsoft.com/office/drawing/2014/main" id="{3C65D5AC-0100-B81B-F52D-BEDB607FDB8A}"/>
              </a:ext>
            </a:extLst>
          </p:cNvPr>
          <p:cNvSpPr/>
          <p:nvPr/>
        </p:nvSpPr>
        <p:spPr>
          <a:xfrm>
            <a:off x="1640873" y="3849513"/>
            <a:ext cx="205354" cy="1887569"/>
          </a:xfrm>
          <a:prstGeom prst="leftBracke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Left Bracket 48">
            <a:extLst>
              <a:ext uri="{FF2B5EF4-FFF2-40B4-BE49-F238E27FC236}">
                <a16:creationId xmlns:a16="http://schemas.microsoft.com/office/drawing/2014/main" id="{FA7B42F2-02A6-1EB0-0BE2-44C88F5BC57A}"/>
              </a:ext>
            </a:extLst>
          </p:cNvPr>
          <p:cNvSpPr/>
          <p:nvPr/>
        </p:nvSpPr>
        <p:spPr>
          <a:xfrm>
            <a:off x="1640872" y="3256133"/>
            <a:ext cx="172987" cy="345735"/>
          </a:xfrm>
          <a:prstGeom prst="leftBracke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D51FB02-3F19-E1A9-2ED3-5595769F382E}"/>
              </a:ext>
            </a:extLst>
          </p:cNvPr>
          <p:cNvSpPr txBox="1"/>
          <p:nvPr/>
        </p:nvSpPr>
        <p:spPr>
          <a:xfrm>
            <a:off x="564316" y="5801883"/>
            <a:ext cx="1068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Renal function</a:t>
            </a:r>
          </a:p>
        </p:txBody>
      </p:sp>
      <p:sp>
        <p:nvSpPr>
          <p:cNvPr id="51" name="Left Bracket 50">
            <a:extLst>
              <a:ext uri="{FF2B5EF4-FFF2-40B4-BE49-F238E27FC236}">
                <a16:creationId xmlns:a16="http://schemas.microsoft.com/office/drawing/2014/main" id="{4762C983-4C14-5FBF-A2C8-10F338B8ABEA}"/>
              </a:ext>
            </a:extLst>
          </p:cNvPr>
          <p:cNvSpPr/>
          <p:nvPr/>
        </p:nvSpPr>
        <p:spPr>
          <a:xfrm>
            <a:off x="1623923" y="5856601"/>
            <a:ext cx="222304" cy="766249"/>
          </a:xfrm>
          <a:prstGeom prst="leftBracket">
            <a:avLst/>
          </a:prstGeom>
          <a:ln w="28575"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2622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D6965-8893-18FA-CDC9-0B930BD40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Acronyms &amp; units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D1743C-AE1C-AEF0-EC72-56482B81C9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en-US" dirty="0"/>
              <a:t>IBD = inflammatory bowel disease</a:t>
            </a:r>
          </a:p>
          <a:p>
            <a:r>
              <a:rPr lang="en-US" dirty="0"/>
              <a:t>5-ASA = sulfasalazine</a:t>
            </a:r>
          </a:p>
          <a:p>
            <a:r>
              <a:rPr lang="en-US" dirty="0"/>
              <a:t>FRSDNS = Frequently relapsing nephrotic syndrome</a:t>
            </a:r>
            <a:br>
              <a:rPr lang="en-US" dirty="0"/>
            </a:br>
            <a:r>
              <a:rPr lang="en-US" dirty="0"/>
              <a:t>IRSSNS = Infrequently relapsing steroid sensitive nephrotic syndrome</a:t>
            </a:r>
          </a:p>
          <a:p>
            <a:r>
              <a:rPr lang="en-US" dirty="0"/>
              <a:t>NS = nephrotic syndrome</a:t>
            </a:r>
          </a:p>
          <a:p>
            <a:r>
              <a:rPr lang="en-US" dirty="0"/>
              <a:t>IgAN = IgA Nephropathy</a:t>
            </a:r>
          </a:p>
          <a:p>
            <a:r>
              <a:rPr lang="en-US" dirty="0"/>
              <a:t>EEN = Exclusive enteral nutrition</a:t>
            </a:r>
          </a:p>
          <a:p>
            <a:r>
              <a:rPr lang="en-US" dirty="0"/>
              <a:t>TIN = tubulointerstitial nephritis</a:t>
            </a:r>
          </a:p>
          <a:p>
            <a:r>
              <a:rPr lang="en-US" dirty="0" err="1"/>
              <a:t>Tacro</a:t>
            </a:r>
            <a:r>
              <a:rPr lang="en-US" dirty="0"/>
              <a:t> = Tacrolimus</a:t>
            </a:r>
          </a:p>
          <a:p>
            <a:r>
              <a:rPr lang="en-US" dirty="0"/>
              <a:t>Pred = Prednisone</a:t>
            </a:r>
          </a:p>
          <a:p>
            <a:r>
              <a:rPr lang="en-US" dirty="0" err="1"/>
              <a:t>Vedo</a:t>
            </a:r>
            <a:r>
              <a:rPr lang="en-US" dirty="0"/>
              <a:t> = vedolizumab</a:t>
            </a:r>
          </a:p>
          <a:p>
            <a:r>
              <a:rPr lang="en-US" dirty="0"/>
              <a:t>IFXB = infliximab</a:t>
            </a:r>
          </a:p>
          <a:p>
            <a:r>
              <a:rPr lang="en-US" dirty="0"/>
              <a:t>IVMP = IV </a:t>
            </a:r>
            <a:r>
              <a:rPr lang="en-US" dirty="0" err="1"/>
              <a:t>Methylprednisone</a:t>
            </a:r>
            <a:r>
              <a:rPr lang="en-US" dirty="0"/>
              <a:t> pulse + PO steroid taper</a:t>
            </a:r>
          </a:p>
          <a:p>
            <a:r>
              <a:rPr lang="en-US" dirty="0"/>
              <a:t>MMF = mycophenolate mofetil</a:t>
            </a:r>
          </a:p>
          <a:p>
            <a:r>
              <a:rPr lang="en-US" dirty="0"/>
              <a:t>eGFR = estimated GFR (ml/min/1.73m2) using </a:t>
            </a:r>
            <a:r>
              <a:rPr lang="en-US" dirty="0" err="1"/>
              <a:t>CKiD</a:t>
            </a:r>
            <a:r>
              <a:rPr lang="en-US" dirty="0"/>
              <a:t> u25 calculator</a:t>
            </a:r>
          </a:p>
          <a:p>
            <a:r>
              <a:rPr lang="en-US" dirty="0" err="1"/>
              <a:t>uPCR</a:t>
            </a:r>
            <a:r>
              <a:rPr lang="en-US" dirty="0"/>
              <a:t>= urine </a:t>
            </a:r>
            <a:r>
              <a:rPr lang="en-US" dirty="0" err="1"/>
              <a:t>protein:creatinine</a:t>
            </a:r>
            <a:r>
              <a:rPr lang="en-US" dirty="0"/>
              <a:t> ratio in mg/mmol</a:t>
            </a:r>
          </a:p>
          <a:p>
            <a:r>
              <a:rPr lang="en-US" dirty="0"/>
              <a:t>uB2MG:Cr = urine beta-2 macroglobulin to creatinine ratio(ug/</a:t>
            </a:r>
            <a:r>
              <a:rPr lang="en-US" dirty="0" err="1"/>
              <a:t>mmol:Cr</a:t>
            </a:r>
            <a:r>
              <a:rPr lang="en-US" dirty="0"/>
              <a:t>)  X 10 ^3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7262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D01098-941D-F15C-607C-D0F96A0540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5840" y="548640"/>
            <a:ext cx="12618720" cy="5628323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dirty="0"/>
          </a:p>
          <a:p>
            <a:r>
              <a:rPr lang="en-US" dirty="0"/>
              <a:t>Missing data – note most patients discharged to adult care after 18 years of age. For patients who remained under pediatrics care, data was available after 18 years of age and was reported.</a:t>
            </a:r>
          </a:p>
        </p:txBody>
      </p:sp>
    </p:spTree>
    <p:extLst>
      <p:ext uri="{BB962C8B-B14F-4D97-AF65-F5344CB8AC3E}">
        <p14:creationId xmlns:p14="http://schemas.microsoft.com/office/powerpoint/2010/main" val="32541484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131</TotalTime>
  <Words>1125</Words>
  <Application>Microsoft Macintosh PowerPoint</Application>
  <PresentationFormat>Custom</PresentationFormat>
  <Paragraphs>462</Paragraphs>
  <Slides>14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Acronyms &amp; units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Yasmeen Mansoor</dc:creator>
  <cp:lastModifiedBy>Yasmeen Mansoor</cp:lastModifiedBy>
  <cp:revision>90</cp:revision>
  <dcterms:created xsi:type="dcterms:W3CDTF">2025-03-20T17:11:15Z</dcterms:created>
  <dcterms:modified xsi:type="dcterms:W3CDTF">2025-09-28T22:13:20Z</dcterms:modified>
</cp:coreProperties>
</file>