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
  </p:notesMasterIdLst>
  <p:sldIdLst>
    <p:sldId id="256" r:id="rId2"/>
  </p:sldIdLst>
  <p:sldSz cx="10058400" cy="57419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8" autoAdjust="0"/>
    <p:restoredTop sz="84830" autoAdjust="0"/>
  </p:normalViewPr>
  <p:slideViewPr>
    <p:cSldViewPr snapToGrid="0" showGuides="1">
      <p:cViewPr varScale="1">
        <p:scale>
          <a:sx n="89" d="100"/>
          <a:sy n="89" d="100"/>
        </p:scale>
        <p:origin x="117" y="48"/>
      </p:cViewPr>
      <p:guideLst>
        <p:guide orient="horz" pos="180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890ED-11B8-4800-B8B2-72C7F4E99478}" type="datetimeFigureOut">
              <a:rPr lang="en-US" smtClean="0"/>
              <a:t>10/1/2025</a:t>
            </a:fld>
            <a:endParaRPr lang="en-US"/>
          </a:p>
        </p:txBody>
      </p:sp>
      <p:sp>
        <p:nvSpPr>
          <p:cNvPr id="4" name="Slide Image Placeholder 3"/>
          <p:cNvSpPr>
            <a:spLocks noGrp="1" noRot="1" noChangeAspect="1"/>
          </p:cNvSpPr>
          <p:nvPr>
            <p:ph type="sldImg" idx="2"/>
          </p:nvPr>
        </p:nvSpPr>
        <p:spPr>
          <a:xfrm>
            <a:off x="725488" y="1143000"/>
            <a:ext cx="54070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101A8-4275-45CB-8E2F-D2818FB704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101A8-4275-45CB-8E2F-D2818FB7047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39720"/>
            <a:ext cx="7543800" cy="1999062"/>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1257300" y="3015873"/>
            <a:ext cx="7543800" cy="1386318"/>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8559BE-96A6-4C40-8576-E268AFCD6E8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559BE-96A6-4C40-8576-E268AFCD6E8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305708"/>
            <a:ext cx="2168843" cy="48660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305708"/>
            <a:ext cx="6380798" cy="48660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559BE-96A6-4C40-8576-E268AFCD6E8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559BE-96A6-4C40-8576-E268AFCD6E8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431510"/>
            <a:ext cx="8675370" cy="2388507"/>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686276" y="3842614"/>
            <a:ext cx="8675370" cy="1256059"/>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8559BE-96A6-4C40-8576-E268AFCD6E8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1528538"/>
            <a:ext cx="4274820" cy="364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1528538"/>
            <a:ext cx="4274820" cy="3643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8559BE-96A6-4C40-8576-E268AFCD6E8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05708"/>
            <a:ext cx="8675370" cy="11098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407585"/>
            <a:ext cx="4255174" cy="689836"/>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692826" y="2097421"/>
            <a:ext cx="4255174" cy="3084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5" y="1407585"/>
            <a:ext cx="4276130" cy="689836"/>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5092065" y="2097421"/>
            <a:ext cx="4276130" cy="3084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8559BE-96A6-4C40-8576-E268AFCD6E85}"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8559BE-96A6-4C40-8576-E268AFCD6E85}"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559BE-96A6-4C40-8576-E268AFCD6E85}"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2799"/>
            <a:ext cx="3244096" cy="1339797"/>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4276130" y="826740"/>
            <a:ext cx="5092065" cy="408053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1722596"/>
            <a:ext cx="3244096" cy="3191323"/>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578559BE-96A6-4C40-8576-E268AFCD6E8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2799"/>
            <a:ext cx="3244096" cy="1339797"/>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826740"/>
            <a:ext cx="5092065" cy="4080533"/>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692825" y="1722596"/>
            <a:ext cx="3244096" cy="3191323"/>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578559BE-96A6-4C40-8576-E268AFCD6E8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29F8E-990F-4238-8271-63298BABD5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05708"/>
            <a:ext cx="8675370" cy="11098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1528538"/>
            <a:ext cx="8675370" cy="36432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5321972"/>
            <a:ext cx="2263140" cy="305708"/>
          </a:xfrm>
          <a:prstGeom prst="rect">
            <a:avLst/>
          </a:prstGeom>
        </p:spPr>
        <p:txBody>
          <a:bodyPr vert="horz" lIns="91440" tIns="45720" rIns="91440" bIns="45720" rtlCol="0" anchor="ctr"/>
          <a:lstStyle>
            <a:lvl1pPr algn="l">
              <a:defRPr sz="990">
                <a:solidFill>
                  <a:schemeClr val="tx1">
                    <a:tint val="75000"/>
                  </a:schemeClr>
                </a:solidFill>
              </a:defRPr>
            </a:lvl1pPr>
          </a:lstStyle>
          <a:p>
            <a:fld id="{578559BE-96A6-4C40-8576-E268AFCD6E85}" type="datetimeFigureOut">
              <a:rPr lang="en-US" smtClean="0"/>
              <a:t>10/1/2025</a:t>
            </a:fld>
            <a:endParaRPr lang="en-US"/>
          </a:p>
        </p:txBody>
      </p:sp>
      <p:sp>
        <p:nvSpPr>
          <p:cNvPr id="5" name="Footer Placeholder 4"/>
          <p:cNvSpPr>
            <a:spLocks noGrp="1"/>
          </p:cNvSpPr>
          <p:nvPr>
            <p:ph type="ftr" sz="quarter" idx="3"/>
          </p:nvPr>
        </p:nvSpPr>
        <p:spPr>
          <a:xfrm>
            <a:off x="3331845" y="5321972"/>
            <a:ext cx="3394710" cy="3057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5321972"/>
            <a:ext cx="2263140" cy="305708"/>
          </a:xfrm>
          <a:prstGeom prst="rect">
            <a:avLst/>
          </a:prstGeom>
        </p:spPr>
        <p:txBody>
          <a:bodyPr vert="horz" lIns="91440" tIns="45720" rIns="91440" bIns="45720" rtlCol="0" anchor="ctr"/>
          <a:lstStyle>
            <a:lvl1pPr algn="r">
              <a:defRPr sz="990">
                <a:solidFill>
                  <a:schemeClr val="tx1">
                    <a:tint val="75000"/>
                  </a:schemeClr>
                </a:solidFill>
              </a:defRPr>
            </a:lvl1pPr>
          </a:lstStyle>
          <a:p>
            <a:fld id="{3A429F8E-990F-4238-8271-63298BABD54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5"/>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5"/>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5"/>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4998"/>
        </a:solidFill>
        <a:effectLst/>
      </p:bgPr>
    </p:bg>
    <p:spTree>
      <p:nvGrpSpPr>
        <p:cNvPr id="1" name=""/>
        <p:cNvGrpSpPr/>
        <p:nvPr/>
      </p:nvGrpSpPr>
      <p:grpSpPr>
        <a:xfrm>
          <a:off x="0" y="0"/>
          <a:ext cx="0" cy="0"/>
          <a:chOff x="0" y="0"/>
          <a:chExt cx="0" cy="0"/>
        </a:xfrm>
      </p:grpSpPr>
      <p:sp>
        <p:nvSpPr>
          <p:cNvPr id="15" name="Rectangle 14"/>
          <p:cNvSpPr/>
          <p:nvPr/>
        </p:nvSpPr>
        <p:spPr>
          <a:xfrm>
            <a:off x="0" y="812453"/>
            <a:ext cx="10058400" cy="35320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0" y="812453"/>
            <a:ext cx="4896000" cy="3532094"/>
          </a:xfrm>
          <a:prstGeom prst="roundRect">
            <a:avLst/>
          </a:prstGeom>
          <a:solidFill>
            <a:srgbClr val="1949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104800" y="835978"/>
            <a:ext cx="4953599" cy="3532094"/>
          </a:xfrm>
          <a:prstGeom prst="roundRect">
            <a:avLst/>
          </a:prstGeom>
          <a:solidFill>
            <a:srgbClr val="1949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371975"/>
            <a:ext cx="10058400" cy="731520"/>
          </a:xfrm>
          <a:prstGeom prst="rect">
            <a:avLst/>
          </a:prstGeom>
          <a:solidFill>
            <a:schemeClr val="tx1"/>
          </a:solidFill>
        </p:spPr>
        <p:txBody>
          <a:bodyPr wrap="square" rtlCol="0">
            <a:noAutofit/>
          </a:bodyPr>
          <a:lstStyle/>
          <a:p>
            <a:pPr algn="ctr"/>
            <a:r>
              <a:rPr lang="en-US" altLang="zh-CN" sz="1600" b="1" dirty="0">
                <a:solidFill>
                  <a:srgbClr val="194998"/>
                </a:solidFill>
                <a:latin typeface="+mj-lt"/>
                <a:ea typeface="+mj-ea"/>
                <a:cs typeface="+mj-cs"/>
                <a:sym typeface="+mn-ea"/>
              </a:rPr>
              <a:t>FA and MD  showed significant correlations with gestational age. FA declined sharply before approximately 29 weeks and then plateaued, with this inflection point corresponding to the canalicular–saccular transition of fetal lung development.</a:t>
            </a:r>
            <a:endParaRPr lang="en-US" sz="1600" b="1" dirty="0">
              <a:solidFill>
                <a:srgbClr val="194998"/>
              </a:solidFill>
              <a:latin typeface="+mj-lt"/>
              <a:ea typeface="+mj-ea"/>
              <a:cs typeface="+mj-cs"/>
            </a:endParaRPr>
          </a:p>
          <a:p>
            <a:pPr algn="ctr"/>
            <a:endParaRPr lang="en-US" sz="1600" b="1" dirty="0">
              <a:solidFill>
                <a:srgbClr val="194998"/>
              </a:solidFill>
            </a:endParaRPr>
          </a:p>
        </p:txBody>
      </p:sp>
      <p:sp>
        <p:nvSpPr>
          <p:cNvPr id="3" name="TextBox 2"/>
          <p:cNvSpPr txBox="1"/>
          <p:nvPr/>
        </p:nvSpPr>
        <p:spPr>
          <a:xfrm>
            <a:off x="262255" y="836295"/>
            <a:ext cx="4766945" cy="1563370"/>
          </a:xfrm>
          <a:prstGeom prst="rect">
            <a:avLst/>
          </a:prstGeom>
          <a:noFill/>
        </p:spPr>
        <p:txBody>
          <a:bodyPr wrap="square" rtlCol="0">
            <a:noAutofit/>
          </a:bodyPr>
          <a:lstStyle/>
          <a:p>
            <a:pPr marL="342900" indent="-342900">
              <a:buFont typeface="Wingdings" panose="05000000000000000000" pitchFamily="2" charset="2"/>
              <a:buChar char="Ø"/>
            </a:pPr>
            <a:r>
              <a:rPr lang="en-US" sz="1600" dirty="0">
                <a:sym typeface="+mn-ea"/>
              </a:rPr>
              <a:t>Objective: </a:t>
            </a:r>
            <a:r>
              <a:rPr lang="en-US" altLang="zh-CN" sz="1600" dirty="0">
                <a:sym typeface="+mn-ea"/>
              </a:rPr>
              <a:t>To evaluate the feasibility of diffusion tensor imaging (DTI) for in vivo assessment of normal fetal lung development and to determine whether DTI-derived metrics can serve as markers of gestational-age–related microstructural maturation.</a:t>
            </a:r>
            <a:endParaRPr lang="en-US" altLang="zh-CN" sz="1600" dirty="0"/>
          </a:p>
        </p:txBody>
      </p:sp>
      <p:sp>
        <p:nvSpPr>
          <p:cNvPr id="2" name="TextBox 1"/>
          <p:cNvSpPr txBox="1"/>
          <p:nvPr/>
        </p:nvSpPr>
        <p:spPr>
          <a:xfrm>
            <a:off x="5363845" y="3475990"/>
            <a:ext cx="4693920" cy="764540"/>
          </a:xfrm>
          <a:prstGeom prst="rect">
            <a:avLst/>
          </a:prstGeom>
          <a:noFill/>
        </p:spPr>
        <p:txBody>
          <a:bodyPr wrap="square" rtlCol="0">
            <a:noAutofit/>
          </a:bodyPr>
          <a:lstStyle/>
          <a:p>
            <a:pPr marL="0" marR="0" algn="l">
              <a:buNone/>
            </a:pPr>
            <a:r>
              <a:rPr lang="en-US" altLang="zh-CN" sz="1600" b="1" kern="100" dirty="0">
                <a:effectLst/>
                <a:latin typeface="Times New Roman" panose="02020603050405020304" pitchFamily="18" charset="0"/>
                <a:ea typeface="等线" panose="02010600030101010101" charset="-122"/>
                <a:cs typeface="Times New Roman" panose="02020603050405020304" pitchFamily="18" charset="0"/>
                <a:sym typeface="+mn-ea"/>
              </a:rPr>
              <a:t>Schematic depicting changes in the fractional anisotropy across periods of fetal lung development</a:t>
            </a:r>
            <a:endParaRPr lang="en-US" sz="1600" dirty="0"/>
          </a:p>
        </p:txBody>
      </p:sp>
      <p:sp>
        <p:nvSpPr>
          <p:cNvPr id="7" name="Title 6"/>
          <p:cNvSpPr>
            <a:spLocks noGrp="1"/>
          </p:cNvSpPr>
          <p:nvPr>
            <p:ph type="title"/>
          </p:nvPr>
        </p:nvSpPr>
        <p:spPr>
          <a:xfrm>
            <a:off x="0" y="13565"/>
            <a:ext cx="10058400" cy="798888"/>
          </a:xfrm>
          <a:solidFill>
            <a:schemeClr val="tx1"/>
          </a:solidFill>
        </p:spPr>
        <p:txBody>
          <a:bodyPr>
            <a:normAutofit/>
          </a:bodyPr>
          <a:lstStyle/>
          <a:p>
            <a:pPr algn="ctr"/>
            <a:r>
              <a:rPr lang="en-US" altLang="zh-CN" sz="2800" b="1" dirty="0">
                <a:solidFill>
                  <a:srgbClr val="194998"/>
                </a:solidFill>
                <a:sym typeface="+mn-ea"/>
              </a:rPr>
              <a:t>Diffusion tensor MR imaging of the normal fetal lung: a preliminary</a:t>
            </a:r>
            <a:endParaRPr lang="en-US" altLang="zh-CN" sz="2800" b="1" dirty="0">
              <a:solidFill>
                <a:srgbClr val="194998"/>
              </a:solidFill>
            </a:endParaRPr>
          </a:p>
        </p:txBody>
      </p:sp>
      <p:sp>
        <p:nvSpPr>
          <p:cNvPr id="4" name="TextBox 3"/>
          <p:cNvSpPr txBox="1"/>
          <p:nvPr/>
        </p:nvSpPr>
        <p:spPr>
          <a:xfrm>
            <a:off x="128905" y="2314575"/>
            <a:ext cx="4766945" cy="1991360"/>
          </a:xfrm>
          <a:prstGeom prst="rect">
            <a:avLst/>
          </a:prstGeom>
          <a:noFill/>
        </p:spPr>
        <p:txBody>
          <a:bodyPr wrap="square" rtlCol="0">
            <a:noAutofit/>
          </a:bodyPr>
          <a:lstStyle/>
          <a:p>
            <a:pPr marL="342900" indent="-342900">
              <a:buFont typeface="Wingdings" panose="05000000000000000000" pitchFamily="2" charset="2"/>
              <a:buChar char="Ø"/>
            </a:pPr>
            <a:r>
              <a:rPr lang="en-US" sz="1600" dirty="0">
                <a:sym typeface="+mn-ea"/>
              </a:rPr>
              <a:t>Method: </a:t>
            </a:r>
            <a:r>
              <a:rPr lang="en-US" altLang="zh-CN" sz="1600" dirty="0">
                <a:sym typeface="+mn-ea"/>
              </a:rPr>
              <a:t>Prospective MRI of 84 fetuses (GA 18–36 weeks). fractional anisotropy(FA) and mean diffusivity (MD ) were measured from DTI, alongside lung-to-liver signal intensity ratio (LLSIR) and fetal lung volume (FLV). Correlations with GA and regression analyses identified developmental trajectories.</a:t>
            </a:r>
            <a:endParaRPr lang="en-US" sz="1600" dirty="0"/>
          </a:p>
          <a:p>
            <a:pPr marL="342900" indent="-342900">
              <a:buFont typeface="Wingdings" panose="05000000000000000000" pitchFamily="2" charset="2"/>
              <a:buChar char="Ø"/>
            </a:pPr>
            <a:endParaRPr lang="en-US" sz="1600" dirty="0"/>
          </a:p>
        </p:txBody>
      </p:sp>
      <p:sp>
        <p:nvSpPr>
          <p:cNvPr id="5" name="Rectangle 4"/>
          <p:cNvSpPr/>
          <p:nvPr/>
        </p:nvSpPr>
        <p:spPr>
          <a:xfrm flipV="1">
            <a:off x="0" y="5653385"/>
            <a:ext cx="1805354" cy="11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sign with white text&#10;&#10;Description automatically generated with medium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3896"/>
            <a:ext cx="1805354" cy="831510"/>
          </a:xfrm>
          <a:prstGeom prst="rect">
            <a:avLst/>
          </a:prstGeom>
        </p:spPr>
      </p:pic>
      <p:pic>
        <p:nvPicPr>
          <p:cNvPr id="9" name="图片 8"/>
          <p:cNvPicPr>
            <a:picLocks noChangeAspect="1" noChangeArrowheads="1"/>
          </p:cNvPicPr>
          <p:nvPr/>
        </p:nvPicPr>
        <p:blipFill>
          <a:blip r:embed="rId4"/>
          <a:srcRect/>
          <a:stretch>
            <a:fillRect/>
          </a:stretch>
        </p:blipFill>
        <p:spPr>
          <a:xfrm>
            <a:off x="5364480" y="943610"/>
            <a:ext cx="4485005" cy="23914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Words>
  <Application>Microsoft Office PowerPoint</Application>
  <PresentationFormat>自定义</PresentationFormat>
  <Paragraphs>6</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Calibri</vt:lpstr>
      <vt:lpstr>Calibri Light</vt:lpstr>
      <vt:lpstr>Times New Roman</vt:lpstr>
      <vt:lpstr>Wingdings</vt:lpstr>
      <vt:lpstr>Office Theme</vt:lpstr>
      <vt:lpstr>Diffusion tensor MR imaging of the normal fetal lung: a preliminary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2025-10-01T02:10:13Z</dcterms:created>
  <dcterms:modified xsi:type="dcterms:W3CDTF">2025-10-01T02:11:05Z</dcterms:modified>
</cp:coreProperties>
</file>