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7"/>
    <a:srgbClr val="FF00FF"/>
    <a:srgbClr val="296DC0"/>
    <a:srgbClr val="AA0065"/>
    <a:srgbClr val="0092F7"/>
    <a:srgbClr val="65AA00"/>
    <a:srgbClr val="00437A"/>
    <a:srgbClr val="0066B5"/>
    <a:srgbClr val="00447B"/>
    <a:srgbClr val="0044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CB8112-52D9-60CE-A975-B736D4B7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D9BCD43-6767-A671-334A-E34B4F71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40B717-A4CE-F39F-A3CB-BAF8F95B7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21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400" b="1" dirty="0">
                <a:solidFill>
                  <a:schemeClr val="bg1"/>
                </a:solidFill>
              </a:rPr>
              <a:t>Corticosteroids augment cyclosporine nephrotoxicity in pediatric nephrotic </a:t>
            </a:r>
          </a:p>
          <a:p>
            <a:pPr marL="216000" algn="l"/>
            <a:r>
              <a:rPr lang="en-US" sz="2400" b="1" dirty="0">
                <a:solidFill>
                  <a:schemeClr val="bg1"/>
                </a:solidFill>
              </a:rPr>
              <a:t>syndrome: potential role of alternatively activated macrophage.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147" y="1028050"/>
            <a:ext cx="1160770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Corticosteroids affects CD163</a:t>
            </a:r>
            <a:r>
              <a:rPr lang="en-US" baseline="300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 M2-type macrophages associated with renal fibrosis in pediatric nephrotic syndrome treated with cyclosporine A (</a:t>
            </a:r>
            <a:r>
              <a:rPr lang="en-US" dirty="0" err="1">
                <a:solidFill>
                  <a:schemeClr val="bg1"/>
                </a:solidFill>
              </a:rPr>
              <a:t>CsA</a:t>
            </a:r>
            <a:r>
              <a:rPr lang="en-US" dirty="0">
                <a:solidFill>
                  <a:schemeClr val="bg1"/>
                </a:solidFill>
              </a:rPr>
              <a:t>).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Kondoh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T,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3696" y="5668202"/>
            <a:ext cx="714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CONCLUSION: </a:t>
            </a:r>
            <a:r>
              <a:rPr lang="en-US" dirty="0">
                <a:solidFill>
                  <a:schemeClr val="bg1"/>
                </a:solidFill>
              </a:rPr>
              <a:t>CD163</a:t>
            </a:r>
            <a:r>
              <a:rPr lang="en-US" baseline="300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 M2-type macrophage may participate in the development of interstitial fibrosis induced by </a:t>
            </a:r>
            <a:r>
              <a:rPr lang="en-US" dirty="0" err="1">
                <a:solidFill>
                  <a:schemeClr val="bg1"/>
                </a:solidFill>
              </a:rPr>
              <a:t>CsA</a:t>
            </a:r>
            <a:r>
              <a:rPr lang="en-US" dirty="0">
                <a:solidFill>
                  <a:schemeClr val="bg1"/>
                </a:solidFill>
              </a:rPr>
              <a:t>. Steroid treatment during </a:t>
            </a:r>
            <a:r>
              <a:rPr lang="en-US" dirty="0" err="1">
                <a:solidFill>
                  <a:schemeClr val="bg1"/>
                </a:solidFill>
              </a:rPr>
              <a:t>CsA</a:t>
            </a:r>
            <a:r>
              <a:rPr lang="en-US" dirty="0">
                <a:solidFill>
                  <a:schemeClr val="bg1"/>
                </a:solidFill>
              </a:rPr>
              <a:t> treatment might contribute to augment </a:t>
            </a:r>
            <a:r>
              <a:rPr lang="en-US" dirty="0" err="1">
                <a:solidFill>
                  <a:schemeClr val="bg1"/>
                </a:solidFill>
              </a:rPr>
              <a:t>CsA</a:t>
            </a:r>
            <a:r>
              <a:rPr lang="en-US" dirty="0">
                <a:solidFill>
                  <a:schemeClr val="bg1"/>
                </a:solidFill>
              </a:rPr>
              <a:t> nephrotoxicity through the production of pro-fibrotic factors.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41A1CD7F-2DC8-03B2-C4F3-47AE56ADEC2A}"/>
              </a:ext>
            </a:extLst>
          </p:cNvPr>
          <p:cNvSpPr/>
          <p:nvPr/>
        </p:nvSpPr>
        <p:spPr>
          <a:xfrm>
            <a:off x="1786914" y="2952169"/>
            <a:ext cx="1927751" cy="614223"/>
          </a:xfrm>
          <a:prstGeom prst="rect">
            <a:avLst/>
          </a:prstGeom>
          <a:solidFill>
            <a:srgbClr val="296DC0"/>
          </a:solidFill>
          <a:ln w="41275">
            <a:solidFill>
              <a:schemeClr val="accent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CsA</a:t>
            </a:r>
            <a:r>
              <a:rPr lang="en-GB" dirty="0"/>
              <a:t>-treated group</a:t>
            </a:r>
          </a:p>
          <a:p>
            <a:pPr algn="ctr"/>
            <a:r>
              <a:rPr lang="en-GB" dirty="0"/>
              <a:t>N=33</a:t>
            </a:r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7456746C-64E0-88B1-613D-554F82E89324}"/>
              </a:ext>
            </a:extLst>
          </p:cNvPr>
          <p:cNvSpPr/>
          <p:nvPr/>
        </p:nvSpPr>
        <p:spPr>
          <a:xfrm>
            <a:off x="1774858" y="3679804"/>
            <a:ext cx="1927751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296DC0"/>
              </a:solidFill>
            </a:endParaRPr>
          </a:p>
        </p:txBody>
      </p:sp>
      <p:sp>
        <p:nvSpPr>
          <p:cNvPr id="7" name="Freeform: Shape 46">
            <a:extLst>
              <a:ext uri="{FF2B5EF4-FFF2-40B4-BE49-F238E27FC236}">
                <a16:creationId xmlns:a16="http://schemas.microsoft.com/office/drawing/2014/main" id="{C00616CD-4500-CB3E-5921-C16975424710}"/>
              </a:ext>
            </a:extLst>
          </p:cNvPr>
          <p:cNvSpPr/>
          <p:nvPr/>
        </p:nvSpPr>
        <p:spPr>
          <a:xfrm>
            <a:off x="663570" y="3113646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478B9A0B-33B7-F92E-9C49-7BDE59AD8B5A}"/>
              </a:ext>
            </a:extLst>
          </p:cNvPr>
          <p:cNvSpPr txBox="1"/>
          <p:nvPr/>
        </p:nvSpPr>
        <p:spPr>
          <a:xfrm>
            <a:off x="-357000" y="2338121"/>
            <a:ext cx="2586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Children with </a:t>
            </a:r>
          </a:p>
          <a:p>
            <a:pPr algn="ctr"/>
            <a:r>
              <a:rPr lang="en-GB" sz="2000" dirty="0">
                <a:solidFill>
                  <a:srgbClr val="00437A"/>
                </a:solidFill>
              </a:rPr>
              <a:t>FRNS or SDNS</a:t>
            </a: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4F21C78B-205F-7CE0-1553-0D285CA5EEE6}"/>
              </a:ext>
            </a:extLst>
          </p:cNvPr>
          <p:cNvSpPr txBox="1"/>
          <p:nvPr/>
        </p:nvSpPr>
        <p:spPr>
          <a:xfrm>
            <a:off x="1321664" y="4510107"/>
            <a:ext cx="2778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Retrospective study</a:t>
            </a:r>
          </a:p>
        </p:txBody>
      </p:sp>
      <p:cxnSp>
        <p:nvCxnSpPr>
          <p:cNvPr id="17" name="Straight Arrow Connector 40">
            <a:extLst>
              <a:ext uri="{FF2B5EF4-FFF2-40B4-BE49-F238E27FC236}">
                <a16:creationId xmlns:a16="http://schemas.microsoft.com/office/drawing/2014/main" id="{B9774C31-B64A-616C-F58F-646963875201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1301048" y="3687481"/>
            <a:ext cx="473810" cy="303744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42">
            <a:extLst>
              <a:ext uri="{FF2B5EF4-FFF2-40B4-BE49-F238E27FC236}">
                <a16:creationId xmlns:a16="http://schemas.microsoft.com/office/drawing/2014/main" id="{00179501-FE5B-4161-6A26-1B55A204A1C4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1313104" y="3259281"/>
            <a:ext cx="473810" cy="285529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1">
            <a:extLst>
              <a:ext uri="{FF2B5EF4-FFF2-40B4-BE49-F238E27FC236}">
                <a16:creationId xmlns:a16="http://schemas.microsoft.com/office/drawing/2014/main" id="{6BCF742C-7077-1C15-E6DF-AE22F72C5EF6}"/>
              </a:ext>
            </a:extLst>
          </p:cNvPr>
          <p:cNvSpPr txBox="1"/>
          <p:nvPr/>
        </p:nvSpPr>
        <p:spPr>
          <a:xfrm>
            <a:off x="4286267" y="2098832"/>
            <a:ext cx="27651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00437A"/>
                </a:solidFill>
              </a:rPr>
              <a:t>Compared</a:t>
            </a:r>
            <a:endParaRPr lang="en-GB" altLang="ja-JP" sz="2400" dirty="0">
              <a:solidFill>
                <a:srgbClr val="00437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sz="2000" dirty="0">
                <a:solidFill>
                  <a:srgbClr val="00437A"/>
                </a:solidFill>
              </a:rPr>
              <a:t>Cumulative PSL dose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437A"/>
                </a:solidFill>
              </a:rPr>
              <a:t>before </a:t>
            </a:r>
            <a:r>
              <a:rPr lang="en-US" sz="2000" dirty="0" err="1">
                <a:solidFill>
                  <a:srgbClr val="00437A"/>
                </a:solidFill>
              </a:rPr>
              <a:t>CsA</a:t>
            </a:r>
            <a:r>
              <a:rPr lang="en-US" sz="2000" dirty="0">
                <a:solidFill>
                  <a:srgbClr val="00437A"/>
                </a:solidFill>
              </a:rPr>
              <a:t> treatment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437A"/>
                </a:solidFill>
              </a:rPr>
              <a:t>before biopsy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5AB21900-BEEC-33BA-E4D3-1F8525176BA1}"/>
              </a:ext>
            </a:extLst>
          </p:cNvPr>
          <p:cNvSpPr txBox="1"/>
          <p:nvPr/>
        </p:nvSpPr>
        <p:spPr>
          <a:xfrm>
            <a:off x="4286267" y="3650923"/>
            <a:ext cx="2801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437A"/>
                </a:solidFill>
              </a:rPr>
              <a:t>Pathological findings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sz="2000" dirty="0">
                <a:solidFill>
                  <a:srgbClr val="00437A"/>
                </a:solidFill>
              </a:rPr>
              <a:t>Interstitial fibrosis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sz="2000" dirty="0">
                <a:solidFill>
                  <a:srgbClr val="00437A"/>
                </a:solidFill>
              </a:rPr>
              <a:t>MQ accumulation</a:t>
            </a:r>
          </a:p>
        </p:txBody>
      </p:sp>
      <p:cxnSp>
        <p:nvCxnSpPr>
          <p:cNvPr id="43" name="Straight Arrow Connector 13">
            <a:extLst>
              <a:ext uri="{FF2B5EF4-FFF2-40B4-BE49-F238E27FC236}">
                <a16:creationId xmlns:a16="http://schemas.microsoft.com/office/drawing/2014/main" id="{E7998D56-5BCD-AEBA-E9C9-B041BB5A36F3}"/>
              </a:ext>
            </a:extLst>
          </p:cNvPr>
          <p:cNvCxnSpPr>
            <a:cxnSpLocks/>
          </p:cNvCxnSpPr>
          <p:nvPr/>
        </p:nvCxnSpPr>
        <p:spPr>
          <a:xfrm flipV="1">
            <a:off x="3790304" y="3636116"/>
            <a:ext cx="437451" cy="1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EE5C65-3E30-8F3F-FE85-30529400AF10}"/>
              </a:ext>
            </a:extLst>
          </p:cNvPr>
          <p:cNvSpPr txBox="1"/>
          <p:nvPr/>
        </p:nvSpPr>
        <p:spPr>
          <a:xfrm>
            <a:off x="1902514" y="3659391"/>
            <a:ext cx="1696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004277"/>
                </a:solidFill>
              </a:rPr>
              <a:t>PSL-only control</a:t>
            </a:r>
          </a:p>
          <a:p>
            <a:pPr algn="ctr"/>
            <a:r>
              <a:rPr kumimoji="1" lang="en-US" altLang="ja-JP" dirty="0">
                <a:solidFill>
                  <a:srgbClr val="004277"/>
                </a:solidFill>
              </a:rPr>
              <a:t>N=14</a:t>
            </a:r>
            <a:endParaRPr kumimoji="1" lang="ja-JP" altLang="en-US" dirty="0">
              <a:solidFill>
                <a:srgbClr val="004277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C63D11B-74AB-8C5B-85CA-468EB73129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74916" y="1628056"/>
            <a:ext cx="2098396" cy="157993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24C4D9C-75E3-5DBB-E7D4-0C9A397B4EC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87215" y="1628056"/>
            <a:ext cx="2069592" cy="148178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71D68CC-D46E-AC15-6053-35B2A4C8AAF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63187" y="2876194"/>
            <a:ext cx="2293620" cy="148498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A5F7989-B763-AEFC-8482-E2A19D47ADC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02116" y="4146882"/>
            <a:ext cx="2292553" cy="148605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F76752BE-DB49-6263-B016-CF2CE02EEA8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64789" y="4158754"/>
            <a:ext cx="2293620" cy="1395374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E329AA12-6CE1-9964-2527-68CBA894FC8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36520" y="2933238"/>
            <a:ext cx="2042922" cy="164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6799</TotalTime>
  <Words>118</Words>
  <Application>Microsoft Office PowerPoint</Application>
  <PresentationFormat>ワイド画面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プレゼンテーション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池住洋平</dc:creator>
  <cp:lastModifiedBy>池住 洋平</cp:lastModifiedBy>
  <cp:revision>61</cp:revision>
  <dcterms:created xsi:type="dcterms:W3CDTF">2019-06-13T12:30:18Z</dcterms:created>
  <dcterms:modified xsi:type="dcterms:W3CDTF">2025-09-14T06:40:09Z</dcterms:modified>
</cp:coreProperties>
</file>