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81" r:id="rId3"/>
    <p:sldId id="282" r:id="rId4"/>
    <p:sldId id="257" r:id="rId5"/>
    <p:sldId id="259" r:id="rId6"/>
    <p:sldId id="261" r:id="rId7"/>
    <p:sldId id="263" r:id="rId8"/>
    <p:sldId id="265" r:id="rId9"/>
    <p:sldId id="258" r:id="rId10"/>
    <p:sldId id="283" r:id="rId11"/>
    <p:sldId id="260" r:id="rId12"/>
    <p:sldId id="284" r:id="rId13"/>
    <p:sldId id="262" r:id="rId14"/>
    <p:sldId id="285" r:id="rId15"/>
    <p:sldId id="264" r:id="rId16"/>
    <p:sldId id="286" r:id="rId17"/>
    <p:sldId id="267" r:id="rId18"/>
    <p:sldId id="269" r:id="rId19"/>
    <p:sldId id="271" r:id="rId20"/>
    <p:sldId id="273" r:id="rId21"/>
    <p:sldId id="275" r:id="rId22"/>
    <p:sldId id="277" r:id="rId23"/>
    <p:sldId id="279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16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73F4-523B-4B05-9657-5AF924469A7A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8D16F-E89E-4F68-B15D-CBCD9EC83D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94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8D16F-E89E-4F68-B15D-CBCD9EC83D9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2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826-5AE9-B60B-E27C-EC08833D7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873C5-CF88-78D4-005B-BF95F258A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1390-5BEB-0147-AABF-1B231C5D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2A756-5E8D-6032-6074-EC3270D5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FDED7-7193-D62F-5628-105FCB8A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974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F60-CE95-A36A-42F5-A9ED43C9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A69B1-CB23-49DC-5A5C-EC24F61C1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654E9-9401-07FC-7700-5E673EE5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AC1FD-928A-77B8-3F83-1A20926C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FF744-BAA1-C1F2-A584-336344BD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32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292ED4-9201-667B-5CCE-6E84ACB6B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C1068-8584-01CF-BD86-1CF20344D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8CF8-6488-1297-6BF0-D18E5EB1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CCC8F-1D25-EE61-DD78-C1EEB61F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74CA-35BB-12A7-1F59-36FF168D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02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2801-5066-D215-8E95-CB1658E4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28686-1F46-DDE1-7259-D627F9914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7912-9C1E-13AD-A66E-4495F4FF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553CC-9816-D44E-EE55-4FB37678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CBEB2-3EDD-745A-1907-A7B53C18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26AA-BAC6-1DF8-8466-FDC329F1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35FD8-7398-2BC4-64D3-872B12456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2D865-BBBF-B8CC-8FBF-C47A9EB9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71A7-C178-CC29-ECF1-EF778306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AF00-D36A-FFA9-CCD2-CF3B933B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6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A964-ECCF-5DEE-DB0F-92C698C5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4F76-62C0-4A0F-2C5F-320EDABAE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C2A9D-B7F2-B071-E7CD-9DB43DF14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AAAB8-8723-94C0-067B-7FAB6EE5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6E4C7-8424-6F35-9953-63B7D8B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3C619-1EC6-082A-0ABD-22344185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74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8C46-713B-897A-E6E0-A9C7BDA4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59B0-95E1-E883-DB51-A8DCD98A2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32CC3-C736-7C40-585C-F280E25B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B8E86-16B7-893A-C6C1-58D6C42B3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E0CD8-4143-83BB-E9CB-4D96B9386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66594-E9EF-39C6-C778-34044038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F317A5-F3CA-37BE-91D9-07231EA6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5660C-73B7-F654-2D91-9129E33F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19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44B7-D00D-3648-D23A-E34D4384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47422-506A-F5B6-5F61-7CFFCF6E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566B4-3600-2D15-B7EB-0C476EB9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AB0F-5583-C5F2-9681-95B2E11C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0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6C569-061A-8415-5E16-A3E5E2F7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B1270-A6EE-DFD0-6AC7-21CC01FF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4BD11-4BD9-22AA-48F1-4B433FFB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584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1007-0D2B-A9EF-DD3F-93786282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8D9C-F13A-3ECA-9097-3D25735A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889B8-0EF9-9192-5093-C3D47D01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D8BE6-4F08-90FE-4186-9452812B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50B77-F7D8-F687-CCFD-6980ACDB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62D61-F57E-0914-EE20-855002A6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986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DD9D-D810-894E-C7BE-E382C864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AAB88A-6A5D-EC0C-BDAD-9847F5C3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B6C67-20D7-306F-E0D4-2D9F32BC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5F60B-0900-BFDB-B406-4500FD4C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BB82A-F668-11C8-12C6-757E855E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00871-1E25-05FF-2ECE-BC94CA8F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2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219D05-3FDB-A1E2-FB37-ADDBBABB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5227-F153-B4AF-C25E-CC40ED1E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5F78-826E-CC7F-EC69-EBD2F6D4F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5860D-5B28-469D-8059-FB42D9B5224C}" type="datetimeFigureOut">
              <a:rPr lang="en-IN" smtClean="0"/>
              <a:t>30-09-2025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8BF09-5F8B-FF97-F4E8-A6257395C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BC6B-9A20-AB76-A191-5FF862B12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9F31-C091-42BE-A975-D917C9A0FD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98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3EC9-A1B0-80FD-6A3C-1773BF450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F569C-4341-E249-25B6-E95643BE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22" y="1544519"/>
            <a:ext cx="1800000" cy="247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41679-A01A-3DCF-CD4E-0CED1026A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7" y="1559824"/>
            <a:ext cx="1800000" cy="247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6983B-979A-BC45-8673-1E80393A5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33" y="1535924"/>
            <a:ext cx="1800000" cy="247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441DD-7393-7E35-F010-D5D2F1A6A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08" y="1544519"/>
            <a:ext cx="1800000" cy="247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E849D-AE6D-F34A-5047-D5F2858D4BA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504" r="-287" b="-197"/>
          <a:stretch>
            <a:fillRect/>
          </a:stretch>
        </p:blipFill>
        <p:spPr>
          <a:xfrm>
            <a:off x="3334057" y="1544519"/>
            <a:ext cx="1800001" cy="24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0B9C4-1400-A34B-8947-585F19126EC2}"/>
              </a:ext>
            </a:extLst>
          </p:cNvPr>
          <p:cNvSpPr txBox="1"/>
          <p:nvPr/>
        </p:nvSpPr>
        <p:spPr>
          <a:xfrm>
            <a:off x="1847833" y="1236742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1E026-9DD0-FAC3-ADF2-76F3CE228117}"/>
              </a:ext>
            </a:extLst>
          </p:cNvPr>
          <p:cNvSpPr txBox="1"/>
          <p:nvPr/>
        </p:nvSpPr>
        <p:spPr>
          <a:xfrm>
            <a:off x="7724963" y="1219376"/>
            <a:ext cx="63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Drp1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33517-8D47-3B5E-D2BC-47364C082E4C}"/>
              </a:ext>
            </a:extLst>
          </p:cNvPr>
          <p:cNvSpPr txBox="1"/>
          <p:nvPr/>
        </p:nvSpPr>
        <p:spPr>
          <a:xfrm>
            <a:off x="4019124" y="1196096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4A7F44-2CDB-0A2D-31CE-61F769FEF76F}"/>
              </a:ext>
            </a:extLst>
          </p:cNvPr>
          <p:cNvSpPr txBox="1"/>
          <p:nvPr/>
        </p:nvSpPr>
        <p:spPr>
          <a:xfrm>
            <a:off x="5876413" y="1187501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DAA54-6CC4-77EE-A8B6-E29A83731E5D}"/>
              </a:ext>
            </a:extLst>
          </p:cNvPr>
          <p:cNvSpPr txBox="1"/>
          <p:nvPr/>
        </p:nvSpPr>
        <p:spPr>
          <a:xfrm>
            <a:off x="9622825" y="1203365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1B558-1C34-EA19-C253-4B9583194423}"/>
              </a:ext>
            </a:extLst>
          </p:cNvPr>
          <p:cNvSpPr txBox="1"/>
          <p:nvPr/>
        </p:nvSpPr>
        <p:spPr>
          <a:xfrm>
            <a:off x="1561013" y="2673131"/>
            <a:ext cx="366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EA0A0-51DF-82E3-5AF5-E729D519B23B}"/>
              </a:ext>
            </a:extLst>
          </p:cNvPr>
          <p:cNvSpPr txBox="1"/>
          <p:nvPr/>
        </p:nvSpPr>
        <p:spPr>
          <a:xfrm>
            <a:off x="5637005" y="2878818"/>
            <a:ext cx="41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3842E-86D1-D6F4-97EF-E65C3D1542C6}"/>
              </a:ext>
            </a:extLst>
          </p:cNvPr>
          <p:cNvSpPr txBox="1"/>
          <p:nvPr/>
        </p:nvSpPr>
        <p:spPr>
          <a:xfrm>
            <a:off x="7332581" y="2723154"/>
            <a:ext cx="479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BA8192-5322-CBCC-CABD-CF9DAD158835}"/>
              </a:ext>
            </a:extLst>
          </p:cNvPr>
          <p:cNvSpPr txBox="1"/>
          <p:nvPr/>
        </p:nvSpPr>
        <p:spPr>
          <a:xfrm>
            <a:off x="3557714" y="2569585"/>
            <a:ext cx="378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BA09D3-0D45-FDEA-B789-E3F500F5072D}"/>
              </a:ext>
            </a:extLst>
          </p:cNvPr>
          <p:cNvSpPr txBox="1"/>
          <p:nvPr/>
        </p:nvSpPr>
        <p:spPr>
          <a:xfrm>
            <a:off x="9206324" y="2683855"/>
            <a:ext cx="557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AC0330-53F4-57FF-13A1-BC272F1A4C36}"/>
              </a:ext>
            </a:extLst>
          </p:cNvPr>
          <p:cNvSpPr txBox="1"/>
          <p:nvPr/>
        </p:nvSpPr>
        <p:spPr>
          <a:xfrm>
            <a:off x="1651904" y="848917"/>
            <a:ext cx="1312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1E Panel 1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BAF7E-21CE-4202-940D-D5B1D6B36AE7}"/>
              </a:ext>
            </a:extLst>
          </p:cNvPr>
          <p:cNvSpPr txBox="1"/>
          <p:nvPr/>
        </p:nvSpPr>
        <p:spPr>
          <a:xfrm rot="17121026">
            <a:off x="1648469" y="2060664"/>
            <a:ext cx="107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2DC664-261A-413B-8201-F05550224A85}"/>
              </a:ext>
            </a:extLst>
          </p:cNvPr>
          <p:cNvSpPr txBox="1"/>
          <p:nvPr/>
        </p:nvSpPr>
        <p:spPr>
          <a:xfrm rot="17121026">
            <a:off x="1960197" y="2157620"/>
            <a:ext cx="97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CE4E91-75B8-4940-B768-FF8BA92D756D}"/>
              </a:ext>
            </a:extLst>
          </p:cNvPr>
          <p:cNvSpPr txBox="1"/>
          <p:nvPr/>
        </p:nvSpPr>
        <p:spPr>
          <a:xfrm>
            <a:off x="5470201" y="794327"/>
            <a:ext cx="127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1E Panel 3</a:t>
            </a: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540CDD-2626-4FE6-B94B-072D525FF14A}"/>
              </a:ext>
            </a:extLst>
          </p:cNvPr>
          <p:cNvSpPr txBox="1"/>
          <p:nvPr/>
        </p:nvSpPr>
        <p:spPr>
          <a:xfrm>
            <a:off x="3624985" y="806975"/>
            <a:ext cx="152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1E Panel 2</a:t>
            </a:r>
            <a:endParaRPr 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FF3C4-FD71-47BF-9C9F-5DE4979C1DC2}"/>
              </a:ext>
            </a:extLst>
          </p:cNvPr>
          <p:cNvSpPr txBox="1"/>
          <p:nvPr/>
        </p:nvSpPr>
        <p:spPr>
          <a:xfrm>
            <a:off x="7290977" y="771335"/>
            <a:ext cx="1271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1E Panel 4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964DBA-06FF-47C8-969C-FBBCB8D74EE7}"/>
              </a:ext>
            </a:extLst>
          </p:cNvPr>
          <p:cNvSpPr txBox="1"/>
          <p:nvPr/>
        </p:nvSpPr>
        <p:spPr>
          <a:xfrm>
            <a:off x="9267501" y="759549"/>
            <a:ext cx="1370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1E Panel 5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E3EFA7-1021-4B82-A194-3DABFF43501E}"/>
              </a:ext>
            </a:extLst>
          </p:cNvPr>
          <p:cNvSpPr txBox="1"/>
          <p:nvPr/>
        </p:nvSpPr>
        <p:spPr>
          <a:xfrm rot="17121026">
            <a:off x="3703619" y="1900483"/>
            <a:ext cx="103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89DC5F-F677-45E6-8AC4-954F684A9C43}"/>
              </a:ext>
            </a:extLst>
          </p:cNvPr>
          <p:cNvSpPr txBox="1"/>
          <p:nvPr/>
        </p:nvSpPr>
        <p:spPr>
          <a:xfrm rot="17121026">
            <a:off x="4015330" y="1997416"/>
            <a:ext cx="93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0ABB72-9EE7-4B35-AECA-5F1867F4568A}"/>
              </a:ext>
            </a:extLst>
          </p:cNvPr>
          <p:cNvSpPr txBox="1"/>
          <p:nvPr/>
        </p:nvSpPr>
        <p:spPr>
          <a:xfrm rot="17121026">
            <a:off x="5898073" y="2047141"/>
            <a:ext cx="109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36A283-342F-43BA-9B2D-F320FACBCE31}"/>
              </a:ext>
            </a:extLst>
          </p:cNvPr>
          <p:cNvSpPr txBox="1"/>
          <p:nvPr/>
        </p:nvSpPr>
        <p:spPr>
          <a:xfrm rot="17121026">
            <a:off x="5655317" y="2014188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C6A9EF-D9BE-427E-BB6A-DDA2844EC8BE}"/>
              </a:ext>
            </a:extLst>
          </p:cNvPr>
          <p:cNvSpPr txBox="1"/>
          <p:nvPr/>
        </p:nvSpPr>
        <p:spPr>
          <a:xfrm rot="17121026">
            <a:off x="7751434" y="1939527"/>
            <a:ext cx="95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9F2A7A-8D54-49A3-8BC5-C032C54255D2}"/>
              </a:ext>
            </a:extLst>
          </p:cNvPr>
          <p:cNvSpPr txBox="1"/>
          <p:nvPr/>
        </p:nvSpPr>
        <p:spPr>
          <a:xfrm rot="17121026">
            <a:off x="7502775" y="1898832"/>
            <a:ext cx="98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D3DB0-BD37-4282-A65E-3D8B39008A19}"/>
              </a:ext>
            </a:extLst>
          </p:cNvPr>
          <p:cNvSpPr txBox="1"/>
          <p:nvPr/>
        </p:nvSpPr>
        <p:spPr>
          <a:xfrm rot="17121026">
            <a:off x="9693385" y="2196865"/>
            <a:ext cx="948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9EDA52-579F-41D9-912E-89EB0DC7F74E}"/>
              </a:ext>
            </a:extLst>
          </p:cNvPr>
          <p:cNvSpPr txBox="1"/>
          <p:nvPr/>
        </p:nvSpPr>
        <p:spPr>
          <a:xfrm rot="17121026">
            <a:off x="9439486" y="2149298"/>
            <a:ext cx="995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</p:spTree>
    <p:extLst>
      <p:ext uri="{BB962C8B-B14F-4D97-AF65-F5344CB8AC3E}">
        <p14:creationId xmlns:p14="http://schemas.microsoft.com/office/powerpoint/2010/main" val="198065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Western Results\simfn1\20.1.23 sk shmfn1\sk5 mfn1 20.1.23 2023.01.20_16.03.57_Ch\sk5 mfn1 20.1.23 2023.01.20_16.03.57_Ch+Marker.jpg">
            <a:extLst>
              <a:ext uri="{FF2B5EF4-FFF2-40B4-BE49-F238E27FC236}">
                <a16:creationId xmlns:a16="http://schemas.microsoft.com/office/drawing/2014/main" id="{69FDDFE2-618D-110F-AB39-42FF251EDCA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859" t="-26" r="260" b="922"/>
          <a:stretch>
            <a:fillRect/>
          </a:stretch>
        </p:blipFill>
        <p:spPr bwMode="auto">
          <a:xfrm>
            <a:off x="1383306" y="1874704"/>
            <a:ext cx="1800000" cy="2476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C7D4F7-C8C6-73F7-68AF-10736EA8494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104" r="378" b="174"/>
          <a:stretch>
            <a:fillRect/>
          </a:stretch>
        </p:blipFill>
        <p:spPr>
          <a:xfrm>
            <a:off x="3240452" y="1874704"/>
            <a:ext cx="1800000" cy="2476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12" descr="D:\Western Results\simfn1\20.1.23 sk shmfn1\sk5 uqcr2 20.1.23 2023.01.20_16.55.45_Ch\sk5 uqcr2 20.1.23 2023.01.20_16.55.45_Ch+Marker.jpg">
            <a:extLst>
              <a:ext uri="{FF2B5EF4-FFF2-40B4-BE49-F238E27FC236}">
                <a16:creationId xmlns:a16="http://schemas.microsoft.com/office/drawing/2014/main" id="{1B85605A-4013-060A-2254-16D81D25A6C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302" t="-326" r="-53" b="443"/>
          <a:stretch>
            <a:fillRect/>
          </a:stretch>
        </p:blipFill>
        <p:spPr bwMode="auto">
          <a:xfrm>
            <a:off x="5106708" y="1874005"/>
            <a:ext cx="1800000" cy="2476800"/>
          </a:xfrm>
          <a:prstGeom prst="rect">
            <a:avLst/>
          </a:prstGeom>
          <a:noFill/>
        </p:spPr>
      </p:pic>
      <p:pic>
        <p:nvPicPr>
          <p:cNvPr id="7" name="Picture 10" descr="D:\Western Results\simfn1\20.1.23 sk shmfn1\sk2 atp5a 20.1.23 2023.01.20_16.15.50_Ch\sk2 atp5a 20.1.23 2023.01.20_16.15.50_Ch+Marker.jpg">
            <a:extLst>
              <a:ext uri="{FF2B5EF4-FFF2-40B4-BE49-F238E27FC236}">
                <a16:creationId xmlns:a16="http://schemas.microsoft.com/office/drawing/2014/main" id="{98725E87-46E8-3471-C290-675CA4507C9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531" t="86" r="1491" b="378"/>
          <a:stretch>
            <a:fillRect/>
          </a:stretch>
        </p:blipFill>
        <p:spPr bwMode="auto">
          <a:xfrm>
            <a:off x="6965869" y="1874704"/>
            <a:ext cx="1800000" cy="2476800"/>
          </a:xfrm>
          <a:prstGeom prst="rect">
            <a:avLst/>
          </a:prstGeom>
          <a:noFill/>
        </p:spPr>
      </p:pic>
      <p:pic>
        <p:nvPicPr>
          <p:cNvPr id="9" name="Picture 7" descr="D:\Western Results\simfn1\20.1.23 sk shmfn1\sk6 b actin 20.1.23 2023.01.20_17.34.25_Ch\sk6 b actin 20.1.23 2023.01.20_17.34.25_Ch+Marker.jpg">
            <a:extLst>
              <a:ext uri="{FF2B5EF4-FFF2-40B4-BE49-F238E27FC236}">
                <a16:creationId xmlns:a16="http://schemas.microsoft.com/office/drawing/2014/main" id="{FFF4E3CC-EA5E-8C53-61E2-34D5515DAAE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374" t="-273" r="623" b="620"/>
          <a:stretch>
            <a:fillRect/>
          </a:stretch>
        </p:blipFill>
        <p:spPr bwMode="auto">
          <a:xfrm>
            <a:off x="8797831" y="1874005"/>
            <a:ext cx="1800000" cy="24768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3082B-34AE-D670-6EDE-8AF317EF4622}"/>
              </a:ext>
            </a:extLst>
          </p:cNvPr>
          <p:cNvSpPr txBox="1"/>
          <p:nvPr/>
        </p:nvSpPr>
        <p:spPr>
          <a:xfrm>
            <a:off x="1911944" y="1610296"/>
            <a:ext cx="67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0748C-624B-692E-0603-CAAA7A66C6D6}"/>
              </a:ext>
            </a:extLst>
          </p:cNvPr>
          <p:cNvSpPr txBox="1"/>
          <p:nvPr/>
        </p:nvSpPr>
        <p:spPr>
          <a:xfrm>
            <a:off x="3853425" y="1616622"/>
            <a:ext cx="777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08926-0AEA-315F-96A9-FDF710150EB9}"/>
              </a:ext>
            </a:extLst>
          </p:cNvPr>
          <p:cNvSpPr txBox="1"/>
          <p:nvPr/>
        </p:nvSpPr>
        <p:spPr>
          <a:xfrm>
            <a:off x="5569873" y="1566927"/>
            <a:ext cx="119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CD0AB-AA2A-D6AD-4865-F6586CDFA646}"/>
              </a:ext>
            </a:extLst>
          </p:cNvPr>
          <p:cNvSpPr txBox="1"/>
          <p:nvPr/>
        </p:nvSpPr>
        <p:spPr>
          <a:xfrm>
            <a:off x="7548148" y="1566927"/>
            <a:ext cx="1140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2E1D83-520C-80E8-F405-F6130AEBFA1E}"/>
              </a:ext>
            </a:extLst>
          </p:cNvPr>
          <p:cNvSpPr txBox="1"/>
          <p:nvPr/>
        </p:nvSpPr>
        <p:spPr>
          <a:xfrm>
            <a:off x="9361064" y="1592056"/>
            <a:ext cx="77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0F7A52-9EF6-CA5E-3A56-F89E1F2BC7A9}"/>
              </a:ext>
            </a:extLst>
          </p:cNvPr>
          <p:cNvSpPr txBox="1"/>
          <p:nvPr/>
        </p:nvSpPr>
        <p:spPr>
          <a:xfrm>
            <a:off x="1739469" y="2980900"/>
            <a:ext cx="453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E68B87-4445-7736-91B4-655B765459CF}"/>
              </a:ext>
            </a:extLst>
          </p:cNvPr>
          <p:cNvSpPr txBox="1"/>
          <p:nvPr/>
        </p:nvSpPr>
        <p:spPr>
          <a:xfrm>
            <a:off x="3510559" y="2860280"/>
            <a:ext cx="45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CB728-9793-A33E-5B90-435E6BFDFA47}"/>
              </a:ext>
            </a:extLst>
          </p:cNvPr>
          <p:cNvSpPr txBox="1"/>
          <p:nvPr/>
        </p:nvSpPr>
        <p:spPr>
          <a:xfrm>
            <a:off x="5403351" y="2925465"/>
            <a:ext cx="536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315AB1-2DE4-F1E4-B456-905A6151F1CB}"/>
              </a:ext>
            </a:extLst>
          </p:cNvPr>
          <p:cNvSpPr txBox="1"/>
          <p:nvPr/>
        </p:nvSpPr>
        <p:spPr>
          <a:xfrm>
            <a:off x="7404567" y="2969882"/>
            <a:ext cx="46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C5D425-0FA7-11D4-DAA7-74F64A0A88C6}"/>
              </a:ext>
            </a:extLst>
          </p:cNvPr>
          <p:cNvSpPr txBox="1"/>
          <p:nvPr/>
        </p:nvSpPr>
        <p:spPr>
          <a:xfrm>
            <a:off x="9146210" y="2882314"/>
            <a:ext cx="532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3FD9-8556-55C1-B228-791898AD5E2A}"/>
              </a:ext>
            </a:extLst>
          </p:cNvPr>
          <p:cNvSpPr txBox="1"/>
          <p:nvPr/>
        </p:nvSpPr>
        <p:spPr>
          <a:xfrm>
            <a:off x="1626193" y="1327002"/>
            <a:ext cx="131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4B Panel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73FEBB-BE2F-49D5-B67B-6589C7BC0970}"/>
              </a:ext>
            </a:extLst>
          </p:cNvPr>
          <p:cNvSpPr txBox="1"/>
          <p:nvPr/>
        </p:nvSpPr>
        <p:spPr>
          <a:xfrm>
            <a:off x="3483339" y="1327001"/>
            <a:ext cx="131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4B Panel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55D77B-93C7-4251-92D8-7482C01725A9}"/>
              </a:ext>
            </a:extLst>
          </p:cNvPr>
          <p:cNvSpPr txBox="1"/>
          <p:nvPr/>
        </p:nvSpPr>
        <p:spPr>
          <a:xfrm>
            <a:off x="5366026" y="1315756"/>
            <a:ext cx="131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4B Panel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D38AC-9F7A-4435-9534-349A4CB51191}"/>
              </a:ext>
            </a:extLst>
          </p:cNvPr>
          <p:cNvSpPr txBox="1"/>
          <p:nvPr/>
        </p:nvSpPr>
        <p:spPr>
          <a:xfrm rot="16601534">
            <a:off x="1847039" y="218258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019335-38F7-47FD-93DE-4A7EFAE80B9C}"/>
              </a:ext>
            </a:extLst>
          </p:cNvPr>
          <p:cNvSpPr txBox="1"/>
          <p:nvPr/>
        </p:nvSpPr>
        <p:spPr>
          <a:xfrm rot="16601534">
            <a:off x="2045774" y="218258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BD86BF-21CD-44B1-8CDF-B89EC67BF8F6}"/>
              </a:ext>
            </a:extLst>
          </p:cNvPr>
          <p:cNvSpPr txBox="1"/>
          <p:nvPr/>
        </p:nvSpPr>
        <p:spPr>
          <a:xfrm rot="16601534">
            <a:off x="3695202" y="2317567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2E4DDD-E85D-43D0-844B-F9F56F26B336}"/>
              </a:ext>
            </a:extLst>
          </p:cNvPr>
          <p:cNvSpPr txBox="1"/>
          <p:nvPr/>
        </p:nvSpPr>
        <p:spPr>
          <a:xfrm rot="16601534">
            <a:off x="3893937" y="231756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FF2A23-C464-40C6-9BB8-76598A0C5C2A}"/>
              </a:ext>
            </a:extLst>
          </p:cNvPr>
          <p:cNvSpPr txBox="1"/>
          <p:nvPr/>
        </p:nvSpPr>
        <p:spPr>
          <a:xfrm rot="16601534">
            <a:off x="5591077" y="243913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164710-9130-445C-A58C-CA3153DA5FF7}"/>
              </a:ext>
            </a:extLst>
          </p:cNvPr>
          <p:cNvSpPr txBox="1"/>
          <p:nvPr/>
        </p:nvSpPr>
        <p:spPr>
          <a:xfrm rot="16601534">
            <a:off x="5789812" y="2439134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49F782-65BE-4CC1-8B9E-E7E0FA5AAF36}"/>
              </a:ext>
            </a:extLst>
          </p:cNvPr>
          <p:cNvSpPr txBox="1"/>
          <p:nvPr/>
        </p:nvSpPr>
        <p:spPr>
          <a:xfrm rot="16601534">
            <a:off x="7607482" y="247218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D423ED-5299-4DBC-B502-F3F304ACA81A}"/>
              </a:ext>
            </a:extLst>
          </p:cNvPr>
          <p:cNvSpPr txBox="1"/>
          <p:nvPr/>
        </p:nvSpPr>
        <p:spPr>
          <a:xfrm rot="16601534">
            <a:off x="7806217" y="247218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57DD53-6503-41E4-8B70-5A9D5237095A}"/>
              </a:ext>
            </a:extLst>
          </p:cNvPr>
          <p:cNvSpPr txBox="1"/>
          <p:nvPr/>
        </p:nvSpPr>
        <p:spPr>
          <a:xfrm rot="16601534">
            <a:off x="9336946" y="2480677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AC87C2-5C6E-420F-85DB-3244DCB7895F}"/>
              </a:ext>
            </a:extLst>
          </p:cNvPr>
          <p:cNvSpPr txBox="1"/>
          <p:nvPr/>
        </p:nvSpPr>
        <p:spPr>
          <a:xfrm rot="16601534">
            <a:off x="9535681" y="248067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E8A37-D58F-4283-A383-9CB5CA75DCC1}"/>
              </a:ext>
            </a:extLst>
          </p:cNvPr>
          <p:cNvSpPr txBox="1"/>
          <p:nvPr/>
        </p:nvSpPr>
        <p:spPr>
          <a:xfrm>
            <a:off x="7156207" y="1319256"/>
            <a:ext cx="131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4B Panel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22A5DE-625D-4941-8DDE-95F96847EACD}"/>
              </a:ext>
            </a:extLst>
          </p:cNvPr>
          <p:cNvSpPr txBox="1"/>
          <p:nvPr/>
        </p:nvSpPr>
        <p:spPr>
          <a:xfrm>
            <a:off x="9088189" y="1293458"/>
            <a:ext cx="131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4B Panel 5</a:t>
            </a:r>
          </a:p>
        </p:txBody>
      </p:sp>
    </p:spTree>
    <p:extLst>
      <p:ext uri="{BB962C8B-B14F-4D97-AF65-F5344CB8AC3E}">
        <p14:creationId xmlns:p14="http://schemas.microsoft.com/office/powerpoint/2010/main" val="348343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F98C5972-FDDE-D80A-D972-DD5BA2DEE1C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-350" r="289" b="923"/>
          <a:stretch>
            <a:fillRect/>
          </a:stretch>
        </p:blipFill>
        <p:spPr>
          <a:xfrm>
            <a:off x="1418422" y="2000255"/>
            <a:ext cx="1800000" cy="2476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01F14-8C2B-7A1B-921D-56D4308631C7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92" r="-1038" b="-682"/>
          <a:stretch>
            <a:fillRect/>
          </a:stretch>
        </p:blipFill>
        <p:spPr>
          <a:xfrm>
            <a:off x="3270816" y="2000255"/>
            <a:ext cx="1800000" cy="2476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88686-259F-3BE2-3527-DFBA052C816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-381" r="405" b="22"/>
          <a:stretch>
            <a:fillRect/>
          </a:stretch>
        </p:blipFill>
        <p:spPr>
          <a:xfrm>
            <a:off x="5070816" y="1983983"/>
            <a:ext cx="1800000" cy="2476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13629-D12E-2E89-25C9-4C5033E9C205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-57" r="1054" b="716"/>
          <a:stretch>
            <a:fillRect/>
          </a:stretch>
        </p:blipFill>
        <p:spPr>
          <a:xfrm>
            <a:off x="6938624" y="1986172"/>
            <a:ext cx="1800000" cy="2476800"/>
          </a:xfrm>
          <a:prstGeom prst="rect">
            <a:avLst/>
          </a:prstGeom>
          <a:ln w="28575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078DAE-D684-AF1B-9CCB-2CAFA1942300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t="115" r="1111" b="692"/>
          <a:stretch>
            <a:fillRect/>
          </a:stretch>
        </p:blipFill>
        <p:spPr>
          <a:xfrm>
            <a:off x="8790578" y="1972882"/>
            <a:ext cx="1800000" cy="2476800"/>
          </a:xfrm>
          <a:prstGeom prst="rect">
            <a:avLst/>
          </a:prstGeom>
          <a:ln w="28575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025AD4-79D7-FB50-CC71-9066C7F14F8F}"/>
              </a:ext>
            </a:extLst>
          </p:cNvPr>
          <p:cNvSpPr txBox="1"/>
          <p:nvPr/>
        </p:nvSpPr>
        <p:spPr>
          <a:xfrm>
            <a:off x="1802250" y="1536799"/>
            <a:ext cx="65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0AE54-B57A-C4D4-9968-728F5D073882}"/>
              </a:ext>
            </a:extLst>
          </p:cNvPr>
          <p:cNvSpPr txBox="1"/>
          <p:nvPr/>
        </p:nvSpPr>
        <p:spPr>
          <a:xfrm>
            <a:off x="3825319" y="1572083"/>
            <a:ext cx="96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93214-5B86-140E-0B49-CAA5709F4881}"/>
              </a:ext>
            </a:extLst>
          </p:cNvPr>
          <p:cNvSpPr txBox="1"/>
          <p:nvPr/>
        </p:nvSpPr>
        <p:spPr>
          <a:xfrm>
            <a:off x="5480670" y="1556025"/>
            <a:ext cx="96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CB9A5-489B-6732-00D1-26210D5D3532}"/>
              </a:ext>
            </a:extLst>
          </p:cNvPr>
          <p:cNvSpPr txBox="1"/>
          <p:nvPr/>
        </p:nvSpPr>
        <p:spPr>
          <a:xfrm>
            <a:off x="7248075" y="1520736"/>
            <a:ext cx="96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4D7F0-105B-7529-E93B-456A470C808A}"/>
              </a:ext>
            </a:extLst>
          </p:cNvPr>
          <p:cNvSpPr txBox="1"/>
          <p:nvPr/>
        </p:nvSpPr>
        <p:spPr>
          <a:xfrm>
            <a:off x="9226377" y="1534188"/>
            <a:ext cx="964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7127F-5D88-4AA4-B3DD-E605ACB924A6}"/>
              </a:ext>
            </a:extLst>
          </p:cNvPr>
          <p:cNvSpPr txBox="1"/>
          <p:nvPr/>
        </p:nvSpPr>
        <p:spPr>
          <a:xfrm>
            <a:off x="1562852" y="1273830"/>
            <a:ext cx="129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4G Panel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6BFF6F-2986-EBBF-94F3-5FBC62647875}"/>
              </a:ext>
            </a:extLst>
          </p:cNvPr>
          <p:cNvSpPr txBox="1"/>
          <p:nvPr/>
        </p:nvSpPr>
        <p:spPr>
          <a:xfrm>
            <a:off x="1306757" y="2934283"/>
            <a:ext cx="44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1C10D-0B8C-F778-8975-5FA9E4B87DF2}"/>
              </a:ext>
            </a:extLst>
          </p:cNvPr>
          <p:cNvSpPr txBox="1"/>
          <p:nvPr/>
        </p:nvSpPr>
        <p:spPr>
          <a:xfrm>
            <a:off x="3456505" y="2947573"/>
            <a:ext cx="418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851B8-34BC-8DD0-7B1A-2781C4EC7961}"/>
              </a:ext>
            </a:extLst>
          </p:cNvPr>
          <p:cNvSpPr txBox="1"/>
          <p:nvPr/>
        </p:nvSpPr>
        <p:spPr>
          <a:xfrm>
            <a:off x="5226202" y="2707485"/>
            <a:ext cx="47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9B81D-CB7B-9927-3F74-66970D9B0F8B}"/>
              </a:ext>
            </a:extLst>
          </p:cNvPr>
          <p:cNvSpPr txBox="1"/>
          <p:nvPr/>
        </p:nvSpPr>
        <p:spPr>
          <a:xfrm>
            <a:off x="8762058" y="2744313"/>
            <a:ext cx="426990" cy="307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A7A5D4-A6C3-7CF5-55ED-5BDFAA557825}"/>
              </a:ext>
            </a:extLst>
          </p:cNvPr>
          <p:cNvSpPr txBox="1"/>
          <p:nvPr/>
        </p:nvSpPr>
        <p:spPr>
          <a:xfrm>
            <a:off x="7083832" y="3036815"/>
            <a:ext cx="55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1D57D-A174-43CD-8018-83AA09F29ACA}"/>
              </a:ext>
            </a:extLst>
          </p:cNvPr>
          <p:cNvSpPr txBox="1"/>
          <p:nvPr/>
        </p:nvSpPr>
        <p:spPr>
          <a:xfrm rot="16601534">
            <a:off x="1461743" y="2295379"/>
            <a:ext cx="841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97A94E-5A0B-45FC-A2DC-098C733E2A11}"/>
              </a:ext>
            </a:extLst>
          </p:cNvPr>
          <p:cNvSpPr txBox="1"/>
          <p:nvPr/>
        </p:nvSpPr>
        <p:spPr>
          <a:xfrm rot="16601534">
            <a:off x="1666096" y="2289307"/>
            <a:ext cx="853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Mfn1 O/E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01D07-78FC-42FC-AB1E-A4FD52094D6D}"/>
              </a:ext>
            </a:extLst>
          </p:cNvPr>
          <p:cNvSpPr txBox="1"/>
          <p:nvPr/>
        </p:nvSpPr>
        <p:spPr>
          <a:xfrm rot="16601534">
            <a:off x="1861237" y="2289304"/>
            <a:ext cx="853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E4CDED-B114-405F-A05A-16A19A81DB8C}"/>
              </a:ext>
            </a:extLst>
          </p:cNvPr>
          <p:cNvSpPr/>
          <p:nvPr/>
        </p:nvSpPr>
        <p:spPr>
          <a:xfrm rot="438038">
            <a:off x="1986857" y="1902167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C94551-A170-4C46-893D-A81651E2BB91}"/>
              </a:ext>
            </a:extLst>
          </p:cNvPr>
          <p:cNvSpPr/>
          <p:nvPr/>
        </p:nvSpPr>
        <p:spPr>
          <a:xfrm rot="438038">
            <a:off x="1726533" y="1925024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9E87F-8D48-4485-8BF2-99ECAD2F967D}"/>
              </a:ext>
            </a:extLst>
          </p:cNvPr>
          <p:cNvSpPr txBox="1"/>
          <p:nvPr/>
        </p:nvSpPr>
        <p:spPr>
          <a:xfrm>
            <a:off x="1200043" y="4736426"/>
            <a:ext cx="2018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Mfn1 O/E band size increase because 6 </a:t>
            </a:r>
            <a:r>
              <a:rPr lang="en-IN" sz="100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r>
              <a:rPr lang="en-IN" sz="1000" dirty="0">
                <a:latin typeface="Arial" panose="020B0604020202020204" pitchFamily="34" charset="0"/>
                <a:cs typeface="Arial" panose="020B0604020202020204" pitchFamily="34" charset="0"/>
              </a:rPr>
              <a:t> tag present in the Overexpression plasmid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ACEFE0-3221-42A0-8BEB-718F4766F859}"/>
              </a:ext>
            </a:extLst>
          </p:cNvPr>
          <p:cNvSpPr txBox="1"/>
          <p:nvPr/>
        </p:nvSpPr>
        <p:spPr>
          <a:xfrm rot="16601534">
            <a:off x="3662181" y="2350567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1D4CD-018D-4215-AD87-07289F502C6F}"/>
              </a:ext>
            </a:extLst>
          </p:cNvPr>
          <p:cNvSpPr txBox="1"/>
          <p:nvPr/>
        </p:nvSpPr>
        <p:spPr>
          <a:xfrm rot="16601534">
            <a:off x="3866534" y="2344495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 O/E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942FD1-04D3-4F3B-B29F-B7FC817C0230}"/>
              </a:ext>
            </a:extLst>
          </p:cNvPr>
          <p:cNvSpPr txBox="1"/>
          <p:nvPr/>
        </p:nvSpPr>
        <p:spPr>
          <a:xfrm rot="16601534">
            <a:off x="4061675" y="2344492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491868-A87B-4BBA-A0AB-D678EAA26F76}"/>
              </a:ext>
            </a:extLst>
          </p:cNvPr>
          <p:cNvSpPr/>
          <p:nvPr/>
        </p:nvSpPr>
        <p:spPr>
          <a:xfrm rot="438038">
            <a:off x="4187295" y="1972744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5A9E1C-3553-4D9B-8FCE-CC56063429FB}"/>
              </a:ext>
            </a:extLst>
          </p:cNvPr>
          <p:cNvSpPr/>
          <p:nvPr/>
        </p:nvSpPr>
        <p:spPr>
          <a:xfrm rot="438038">
            <a:off x="3926971" y="1995601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ACBB93-0156-4109-AEDC-731D9D812B0A}"/>
              </a:ext>
            </a:extLst>
          </p:cNvPr>
          <p:cNvSpPr txBox="1"/>
          <p:nvPr/>
        </p:nvSpPr>
        <p:spPr>
          <a:xfrm>
            <a:off x="3528270" y="1261210"/>
            <a:ext cx="129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4G Panel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FECA26-3865-4C92-BFA6-D430278D6574}"/>
              </a:ext>
            </a:extLst>
          </p:cNvPr>
          <p:cNvSpPr txBox="1"/>
          <p:nvPr/>
        </p:nvSpPr>
        <p:spPr>
          <a:xfrm rot="16601534">
            <a:off x="5338482" y="2220841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5BD90-4664-47F3-93E2-8B21A19180E2}"/>
              </a:ext>
            </a:extLst>
          </p:cNvPr>
          <p:cNvSpPr txBox="1"/>
          <p:nvPr/>
        </p:nvSpPr>
        <p:spPr>
          <a:xfrm rot="16601534">
            <a:off x="5542835" y="2214769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 O/E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02D1C0-9476-4572-BF4A-13ECA86DC90A}"/>
              </a:ext>
            </a:extLst>
          </p:cNvPr>
          <p:cNvSpPr txBox="1"/>
          <p:nvPr/>
        </p:nvSpPr>
        <p:spPr>
          <a:xfrm rot="16601534">
            <a:off x="5737976" y="2214766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F5BB8A-1329-4ED8-85FF-D51EEEC41CE8}"/>
              </a:ext>
            </a:extLst>
          </p:cNvPr>
          <p:cNvSpPr/>
          <p:nvPr/>
        </p:nvSpPr>
        <p:spPr>
          <a:xfrm rot="438038">
            <a:off x="5863596" y="1843018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AB4DA4-18DD-458D-AC52-6C5C5E522681}"/>
              </a:ext>
            </a:extLst>
          </p:cNvPr>
          <p:cNvSpPr/>
          <p:nvPr/>
        </p:nvSpPr>
        <p:spPr>
          <a:xfrm rot="438038">
            <a:off x="5603272" y="1865875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2D8A23-F96C-4A8A-A4BA-CAA6549BD863}"/>
              </a:ext>
            </a:extLst>
          </p:cNvPr>
          <p:cNvSpPr txBox="1"/>
          <p:nvPr/>
        </p:nvSpPr>
        <p:spPr>
          <a:xfrm>
            <a:off x="5338809" y="1243737"/>
            <a:ext cx="129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4G Panel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43AB23-8265-45A7-ACAE-596F769B6F79}"/>
              </a:ext>
            </a:extLst>
          </p:cNvPr>
          <p:cNvSpPr txBox="1"/>
          <p:nvPr/>
        </p:nvSpPr>
        <p:spPr>
          <a:xfrm>
            <a:off x="7083832" y="1243562"/>
            <a:ext cx="129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4G Panel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36B4BE-5AAE-488F-B5B5-013FE70C96A6}"/>
              </a:ext>
            </a:extLst>
          </p:cNvPr>
          <p:cNvSpPr txBox="1"/>
          <p:nvPr/>
        </p:nvSpPr>
        <p:spPr>
          <a:xfrm rot="16601534">
            <a:off x="7254376" y="2429978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C595A7-634E-4CBC-ABA3-F8262696EE52}"/>
              </a:ext>
            </a:extLst>
          </p:cNvPr>
          <p:cNvSpPr txBox="1"/>
          <p:nvPr/>
        </p:nvSpPr>
        <p:spPr>
          <a:xfrm rot="16601534">
            <a:off x="7458729" y="2423906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 O/E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EE05AE-022D-4038-990F-8925D5D80BD0}"/>
              </a:ext>
            </a:extLst>
          </p:cNvPr>
          <p:cNvSpPr txBox="1"/>
          <p:nvPr/>
        </p:nvSpPr>
        <p:spPr>
          <a:xfrm rot="16601534">
            <a:off x="7653870" y="2423903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713908-E277-47CC-8BBC-04CD1C0E769B}"/>
              </a:ext>
            </a:extLst>
          </p:cNvPr>
          <p:cNvSpPr/>
          <p:nvPr/>
        </p:nvSpPr>
        <p:spPr>
          <a:xfrm rot="438038">
            <a:off x="7779490" y="2052155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CC5326-F523-487A-B4B2-B5EA349D9574}"/>
              </a:ext>
            </a:extLst>
          </p:cNvPr>
          <p:cNvSpPr/>
          <p:nvPr/>
        </p:nvSpPr>
        <p:spPr>
          <a:xfrm rot="438038">
            <a:off x="7519166" y="2075012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FC7932-2DAD-410C-85E4-A7782A4B9ABE}"/>
              </a:ext>
            </a:extLst>
          </p:cNvPr>
          <p:cNvSpPr txBox="1"/>
          <p:nvPr/>
        </p:nvSpPr>
        <p:spPr>
          <a:xfrm>
            <a:off x="8857599" y="1243561"/>
            <a:ext cx="129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4G Panel 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68143F-E767-41E9-AEB1-729973906370}"/>
              </a:ext>
            </a:extLst>
          </p:cNvPr>
          <p:cNvSpPr txBox="1"/>
          <p:nvPr/>
        </p:nvSpPr>
        <p:spPr>
          <a:xfrm rot="16601534">
            <a:off x="8955094" y="224694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41C18A-BDEE-413A-ABAF-CC2898742FCF}"/>
              </a:ext>
            </a:extLst>
          </p:cNvPr>
          <p:cNvSpPr txBox="1"/>
          <p:nvPr/>
        </p:nvSpPr>
        <p:spPr>
          <a:xfrm rot="16601534">
            <a:off x="9159447" y="2240873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 O/E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2C3370-BA9C-4998-BB0D-5AC4FE1735B9}"/>
              </a:ext>
            </a:extLst>
          </p:cNvPr>
          <p:cNvSpPr txBox="1"/>
          <p:nvPr/>
        </p:nvSpPr>
        <p:spPr>
          <a:xfrm rot="16601534">
            <a:off x="9354588" y="2240870"/>
            <a:ext cx="8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38BF6B-1A92-4CB6-9029-9EAC4BDB0FAF}"/>
              </a:ext>
            </a:extLst>
          </p:cNvPr>
          <p:cNvSpPr/>
          <p:nvPr/>
        </p:nvSpPr>
        <p:spPr>
          <a:xfrm rot="438038">
            <a:off x="9480208" y="1869122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27ECAA-0047-49B1-925B-872EE60287FE}"/>
              </a:ext>
            </a:extLst>
          </p:cNvPr>
          <p:cNvSpPr/>
          <p:nvPr/>
        </p:nvSpPr>
        <p:spPr>
          <a:xfrm rot="438038">
            <a:off x="9219884" y="1891979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C0FF49-3B18-4DE8-AF49-EFD1A25B9B32}"/>
              </a:ext>
            </a:extLst>
          </p:cNvPr>
          <p:cNvSpPr txBox="1"/>
          <p:nvPr/>
        </p:nvSpPr>
        <p:spPr>
          <a:xfrm rot="16601534">
            <a:off x="2131933" y="2205406"/>
            <a:ext cx="841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ED9E2B-0F78-46CC-9F18-96D4812251A0}"/>
              </a:ext>
            </a:extLst>
          </p:cNvPr>
          <p:cNvSpPr txBox="1"/>
          <p:nvPr/>
        </p:nvSpPr>
        <p:spPr>
          <a:xfrm rot="16601534">
            <a:off x="2336286" y="2199334"/>
            <a:ext cx="853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Mfn1 O/E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09E8D4-950D-427E-A4B7-6F35306A0239}"/>
              </a:ext>
            </a:extLst>
          </p:cNvPr>
          <p:cNvSpPr txBox="1"/>
          <p:nvPr/>
        </p:nvSpPr>
        <p:spPr>
          <a:xfrm rot="16601534">
            <a:off x="2531427" y="2199331"/>
            <a:ext cx="853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</p:spTree>
    <p:extLst>
      <p:ext uri="{BB962C8B-B14F-4D97-AF65-F5344CB8AC3E}">
        <p14:creationId xmlns:p14="http://schemas.microsoft.com/office/powerpoint/2010/main" val="357214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Western Results\2 deoxy glucose Treatment\A2780\7.3.23 2DG OXPHOS\SK5 ATP5A 7.3.23 2023.03.07_17.37.05_Ch\SK5 ATP5A 7.3.23 2023.03.07_17.37.05_Ch+Marker.jpg">
            <a:extLst>
              <a:ext uri="{FF2B5EF4-FFF2-40B4-BE49-F238E27FC236}">
                <a16:creationId xmlns:a16="http://schemas.microsoft.com/office/drawing/2014/main" id="{3DEE5026-0F80-EA8F-AB0B-6536615D9803}"/>
              </a:ext>
            </a:extLst>
          </p:cNvPr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 l="-1426" t="-1682" r="-1108" b="-2739"/>
          <a:stretch>
            <a:fillRect/>
          </a:stretch>
        </p:blipFill>
        <p:spPr bwMode="auto">
          <a:xfrm>
            <a:off x="420610" y="2530820"/>
            <a:ext cx="1799999" cy="2484000"/>
          </a:xfrm>
          <a:prstGeom prst="rect">
            <a:avLst/>
          </a:prstGeom>
          <a:noFill/>
        </p:spPr>
      </p:pic>
      <p:pic>
        <p:nvPicPr>
          <p:cNvPr id="5" name="Picture 4" descr="D:\Western Results\2 deoxy glucose Treatment\A2780\7.3.23 2DG OXPHOS\used SK4 SDHB 7.3.23 2023.03.07_18.04.26_Ch\SK4 SDHB 7.3.23 2023.03.07_18.04.26_Ch+Marker.jpg">
            <a:extLst>
              <a:ext uri="{FF2B5EF4-FFF2-40B4-BE49-F238E27FC236}">
                <a16:creationId xmlns:a16="http://schemas.microsoft.com/office/drawing/2014/main" id="{34602C33-B850-28CC-3AE7-F636A2E095E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752" t="10755" r="-687" b="979"/>
          <a:stretch>
            <a:fillRect/>
          </a:stretch>
        </p:blipFill>
        <p:spPr bwMode="auto">
          <a:xfrm>
            <a:off x="2258424" y="2583685"/>
            <a:ext cx="1800000" cy="23760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E2137E-0DCC-90EA-50EA-E03C88D3FC13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t="12" r="128" b="-533"/>
          <a:stretch>
            <a:fillRect/>
          </a:stretch>
        </p:blipFill>
        <p:spPr>
          <a:xfrm>
            <a:off x="4106050" y="2583685"/>
            <a:ext cx="1800000" cy="2376000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 descr="D:\Western Results\2 deoxy glucose Treatment\A2780\7.3.23 2DG OXPHOS\SK3 NDUF 7.3.23 2023.03.07_18.27.00_Ch\SK3 NDUF 7.3.23 2023.03.07_18.27.00_Ch+Marker.jpg">
            <a:extLst>
              <a:ext uri="{FF2B5EF4-FFF2-40B4-BE49-F238E27FC236}">
                <a16:creationId xmlns:a16="http://schemas.microsoft.com/office/drawing/2014/main" id="{365F4C2E-EE71-3394-6E49-93577AB890F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63" t="-138" r="429" b="-138"/>
          <a:stretch>
            <a:fillRect/>
          </a:stretch>
        </p:blipFill>
        <p:spPr bwMode="auto">
          <a:xfrm>
            <a:off x="5953676" y="2594015"/>
            <a:ext cx="1800000" cy="2376000"/>
          </a:xfrm>
          <a:prstGeom prst="rect">
            <a:avLst/>
          </a:prstGeom>
          <a:noFill/>
        </p:spPr>
      </p:pic>
      <p:pic>
        <p:nvPicPr>
          <p:cNvPr id="8" name="Picture 3" descr="D:\Western Results\2 deoxy glucose Treatment\A2780\28.3.23 2 d g a2\sk6 mtco2 28.3.23 2023.03.28_20.34.01_Ch\sk6 mtco2 28.3.23 2023.03.28_20.34.01_Ch+Marker.jpg">
            <a:extLst>
              <a:ext uri="{FF2B5EF4-FFF2-40B4-BE49-F238E27FC236}">
                <a16:creationId xmlns:a16="http://schemas.microsoft.com/office/drawing/2014/main" id="{463D616C-D842-4935-D24F-45BA78ABCCA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10" t="-151" r="-267" b="-39"/>
          <a:stretch>
            <a:fillRect/>
          </a:stretch>
        </p:blipFill>
        <p:spPr bwMode="auto">
          <a:xfrm>
            <a:off x="7848928" y="2583629"/>
            <a:ext cx="1800000" cy="2412000"/>
          </a:xfrm>
          <a:prstGeom prst="rect">
            <a:avLst/>
          </a:prstGeom>
          <a:noFill/>
        </p:spPr>
      </p:pic>
      <p:pic>
        <p:nvPicPr>
          <p:cNvPr id="9" name="Picture 8" descr="D:\Western Results\2 deoxy glucose Treatment\A2780\7.3.23 2DG OXPHOS\used SK3 B ACT 7.3.23 2023.03.07_17.28.44_Ch\SK3 B ACT 7.3.23 2023.03.07_17.28.44_Ch+Marker.jpg">
            <a:extLst>
              <a:ext uri="{FF2B5EF4-FFF2-40B4-BE49-F238E27FC236}">
                <a16:creationId xmlns:a16="http://schemas.microsoft.com/office/drawing/2014/main" id="{69194A11-C7D2-E61A-52A1-8A3FAEE4710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-36" t="-165" r="185" b="129"/>
          <a:stretch>
            <a:fillRect/>
          </a:stretch>
        </p:blipFill>
        <p:spPr bwMode="auto">
          <a:xfrm>
            <a:off x="9687028" y="2583630"/>
            <a:ext cx="1800001" cy="2412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F22BF-E1E6-39D7-C667-BACA443E1036}"/>
              </a:ext>
            </a:extLst>
          </p:cNvPr>
          <p:cNvSpPr txBox="1"/>
          <p:nvPr/>
        </p:nvSpPr>
        <p:spPr>
          <a:xfrm>
            <a:off x="790416" y="227516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4B460-DEF0-5C35-9146-BBCC75979520}"/>
              </a:ext>
            </a:extLst>
          </p:cNvPr>
          <p:cNvSpPr txBox="1"/>
          <p:nvPr/>
        </p:nvSpPr>
        <p:spPr>
          <a:xfrm>
            <a:off x="2713956" y="2265151"/>
            <a:ext cx="79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D4B91-B182-ECFB-C78E-BBC725CAFEEE}"/>
              </a:ext>
            </a:extLst>
          </p:cNvPr>
          <p:cNvSpPr txBox="1"/>
          <p:nvPr/>
        </p:nvSpPr>
        <p:spPr>
          <a:xfrm>
            <a:off x="6457817" y="2265150"/>
            <a:ext cx="83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9A20C8-FDA9-192F-3D3F-3C39A5026448}"/>
              </a:ext>
            </a:extLst>
          </p:cNvPr>
          <p:cNvSpPr txBox="1"/>
          <p:nvPr/>
        </p:nvSpPr>
        <p:spPr>
          <a:xfrm>
            <a:off x="8244012" y="225344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B6C06-8C70-CA1D-304F-FD6EE3689DE1}"/>
              </a:ext>
            </a:extLst>
          </p:cNvPr>
          <p:cNvSpPr txBox="1"/>
          <p:nvPr/>
        </p:nvSpPr>
        <p:spPr>
          <a:xfrm>
            <a:off x="10127235" y="2211038"/>
            <a:ext cx="9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2995B1-20FB-84E3-A600-1C387286818F}"/>
              </a:ext>
            </a:extLst>
          </p:cNvPr>
          <p:cNvSpPr txBox="1"/>
          <p:nvPr/>
        </p:nvSpPr>
        <p:spPr>
          <a:xfrm>
            <a:off x="4517056" y="2306630"/>
            <a:ext cx="1044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BC01E-3186-8367-02E4-4454C5B571F3}"/>
              </a:ext>
            </a:extLst>
          </p:cNvPr>
          <p:cNvSpPr txBox="1"/>
          <p:nvPr/>
        </p:nvSpPr>
        <p:spPr>
          <a:xfrm>
            <a:off x="597979" y="3725763"/>
            <a:ext cx="42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94C7E-33C0-C8E8-D703-C29A2923465A}"/>
              </a:ext>
            </a:extLst>
          </p:cNvPr>
          <p:cNvSpPr txBox="1"/>
          <p:nvPr/>
        </p:nvSpPr>
        <p:spPr>
          <a:xfrm>
            <a:off x="9844134" y="3689349"/>
            <a:ext cx="630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42E461-11B5-FF39-BD25-1B2E489BE076}"/>
              </a:ext>
            </a:extLst>
          </p:cNvPr>
          <p:cNvSpPr txBox="1"/>
          <p:nvPr/>
        </p:nvSpPr>
        <p:spPr>
          <a:xfrm>
            <a:off x="8008994" y="3574938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C0292-5FB0-DB6F-B7AE-BAD13A004A86}"/>
              </a:ext>
            </a:extLst>
          </p:cNvPr>
          <p:cNvSpPr txBox="1"/>
          <p:nvPr/>
        </p:nvSpPr>
        <p:spPr>
          <a:xfrm>
            <a:off x="6084386" y="3505016"/>
            <a:ext cx="46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8190-0EEF-2C32-3320-DA302D7D8814}"/>
              </a:ext>
            </a:extLst>
          </p:cNvPr>
          <p:cNvSpPr txBox="1"/>
          <p:nvPr/>
        </p:nvSpPr>
        <p:spPr>
          <a:xfrm>
            <a:off x="2338111" y="3693740"/>
            <a:ext cx="539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54EA5-BD8B-E710-7238-109028B5B8E0}"/>
              </a:ext>
            </a:extLst>
          </p:cNvPr>
          <p:cNvSpPr txBox="1"/>
          <p:nvPr/>
        </p:nvSpPr>
        <p:spPr>
          <a:xfrm>
            <a:off x="4389878" y="3613746"/>
            <a:ext cx="36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88FD3-CCB4-76E5-FB8D-0523C645DBBD}"/>
              </a:ext>
            </a:extLst>
          </p:cNvPr>
          <p:cNvSpPr txBox="1"/>
          <p:nvPr/>
        </p:nvSpPr>
        <p:spPr>
          <a:xfrm>
            <a:off x="597979" y="1997548"/>
            <a:ext cx="14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5A Panel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B5898-84C7-4591-B49D-C01716977BAD}"/>
              </a:ext>
            </a:extLst>
          </p:cNvPr>
          <p:cNvSpPr txBox="1"/>
          <p:nvPr/>
        </p:nvSpPr>
        <p:spPr>
          <a:xfrm>
            <a:off x="994012" y="3274771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F542F3-3238-4475-9512-79C421D90D7E}"/>
              </a:ext>
            </a:extLst>
          </p:cNvPr>
          <p:cNvSpPr txBox="1"/>
          <p:nvPr/>
        </p:nvSpPr>
        <p:spPr>
          <a:xfrm>
            <a:off x="1082788" y="3274771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3EAAA0-BE04-4CF3-9BEC-D52CA1969AB7}"/>
              </a:ext>
            </a:extLst>
          </p:cNvPr>
          <p:cNvSpPr txBox="1"/>
          <p:nvPr/>
        </p:nvSpPr>
        <p:spPr>
          <a:xfrm>
            <a:off x="1350137" y="3266515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C03E21-E21E-4BFA-AD2E-E6B17C2856E8}"/>
              </a:ext>
            </a:extLst>
          </p:cNvPr>
          <p:cNvSpPr txBox="1"/>
          <p:nvPr/>
        </p:nvSpPr>
        <p:spPr>
          <a:xfrm>
            <a:off x="1539988" y="3266515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D05A14-0E98-4E7C-BF67-9724C0B7E316}"/>
              </a:ext>
            </a:extLst>
          </p:cNvPr>
          <p:cNvSpPr txBox="1"/>
          <p:nvPr/>
        </p:nvSpPr>
        <p:spPr>
          <a:xfrm>
            <a:off x="561058" y="323249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F64B0D-7D1E-4CD1-8201-27D24B8CADEE}"/>
              </a:ext>
            </a:extLst>
          </p:cNvPr>
          <p:cNvSpPr txBox="1"/>
          <p:nvPr/>
        </p:nvSpPr>
        <p:spPr>
          <a:xfrm>
            <a:off x="2358660" y="2003690"/>
            <a:ext cx="14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5A Panel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DF4821-C126-4A59-84EB-344C4571C0B4}"/>
              </a:ext>
            </a:extLst>
          </p:cNvPr>
          <p:cNvSpPr txBox="1"/>
          <p:nvPr/>
        </p:nvSpPr>
        <p:spPr>
          <a:xfrm>
            <a:off x="4194003" y="2028350"/>
            <a:ext cx="14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5A Panel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E3228-7943-4FC0-814E-72096B98D279}"/>
              </a:ext>
            </a:extLst>
          </p:cNvPr>
          <p:cNvSpPr txBox="1"/>
          <p:nvPr/>
        </p:nvSpPr>
        <p:spPr>
          <a:xfrm>
            <a:off x="6241453" y="1994074"/>
            <a:ext cx="14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5A Panel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E78CBC-DBF7-4310-958F-3DFD01F200E3}"/>
              </a:ext>
            </a:extLst>
          </p:cNvPr>
          <p:cNvSpPr txBox="1"/>
          <p:nvPr/>
        </p:nvSpPr>
        <p:spPr>
          <a:xfrm>
            <a:off x="8002134" y="1971750"/>
            <a:ext cx="14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5A Panel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8B2EC5-3677-4C83-9C42-F822B4C0AC6D}"/>
              </a:ext>
            </a:extLst>
          </p:cNvPr>
          <p:cNvSpPr txBox="1"/>
          <p:nvPr/>
        </p:nvSpPr>
        <p:spPr>
          <a:xfrm>
            <a:off x="9889738" y="1953967"/>
            <a:ext cx="1480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5A Panel 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E7FFA7-76BF-4D72-93B5-99AF86AA7B95}"/>
              </a:ext>
            </a:extLst>
          </p:cNvPr>
          <p:cNvSpPr txBox="1"/>
          <p:nvPr/>
        </p:nvSpPr>
        <p:spPr>
          <a:xfrm>
            <a:off x="2730530" y="3343734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DFE7D3-FDC3-45FD-AADD-55471BD6D82A}"/>
              </a:ext>
            </a:extLst>
          </p:cNvPr>
          <p:cNvSpPr txBox="1"/>
          <p:nvPr/>
        </p:nvSpPr>
        <p:spPr>
          <a:xfrm>
            <a:off x="2819306" y="3343734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5A43C5-ACAB-40F1-B54A-ED63C2B1BDEF}"/>
              </a:ext>
            </a:extLst>
          </p:cNvPr>
          <p:cNvSpPr txBox="1"/>
          <p:nvPr/>
        </p:nvSpPr>
        <p:spPr>
          <a:xfrm>
            <a:off x="3086655" y="3335478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8448B5-101F-4EBD-9B5A-4FAB29095BE3}"/>
              </a:ext>
            </a:extLst>
          </p:cNvPr>
          <p:cNvSpPr txBox="1"/>
          <p:nvPr/>
        </p:nvSpPr>
        <p:spPr>
          <a:xfrm>
            <a:off x="3276506" y="3335478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D08A4F-FF27-4A00-8808-D82AD91E65C0}"/>
              </a:ext>
            </a:extLst>
          </p:cNvPr>
          <p:cNvSpPr txBox="1"/>
          <p:nvPr/>
        </p:nvSpPr>
        <p:spPr>
          <a:xfrm>
            <a:off x="2297576" y="330145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D8A439-9AAB-4EF2-AEEB-2B650A993FD2}"/>
              </a:ext>
            </a:extLst>
          </p:cNvPr>
          <p:cNvSpPr txBox="1"/>
          <p:nvPr/>
        </p:nvSpPr>
        <p:spPr>
          <a:xfrm>
            <a:off x="4815632" y="3297828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AFF618-6BA5-42E6-8FCE-16E146AB9C7B}"/>
              </a:ext>
            </a:extLst>
          </p:cNvPr>
          <p:cNvSpPr txBox="1"/>
          <p:nvPr/>
        </p:nvSpPr>
        <p:spPr>
          <a:xfrm>
            <a:off x="4904408" y="3297828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98EB21-803A-4AF3-AA3B-67E2F0BF380F}"/>
              </a:ext>
            </a:extLst>
          </p:cNvPr>
          <p:cNvSpPr txBox="1"/>
          <p:nvPr/>
        </p:nvSpPr>
        <p:spPr>
          <a:xfrm>
            <a:off x="5171757" y="3289572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54B5AF-9E1F-405B-9462-448D813D25AA}"/>
              </a:ext>
            </a:extLst>
          </p:cNvPr>
          <p:cNvSpPr txBox="1"/>
          <p:nvPr/>
        </p:nvSpPr>
        <p:spPr>
          <a:xfrm>
            <a:off x="5361608" y="3289572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17ED3C-4081-4D21-AA43-88C2C9CEE45D}"/>
              </a:ext>
            </a:extLst>
          </p:cNvPr>
          <p:cNvSpPr txBox="1"/>
          <p:nvPr/>
        </p:nvSpPr>
        <p:spPr>
          <a:xfrm>
            <a:off x="4382678" y="325555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182C9D-5FD9-4153-BD38-2437D418DC06}"/>
              </a:ext>
            </a:extLst>
          </p:cNvPr>
          <p:cNvSpPr txBox="1"/>
          <p:nvPr/>
        </p:nvSpPr>
        <p:spPr>
          <a:xfrm>
            <a:off x="6530563" y="3090640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5F225F-D038-4752-AB5C-CCBA07DD99BA}"/>
              </a:ext>
            </a:extLst>
          </p:cNvPr>
          <p:cNvSpPr txBox="1"/>
          <p:nvPr/>
        </p:nvSpPr>
        <p:spPr>
          <a:xfrm>
            <a:off x="6619339" y="309064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B4FF2C-56C2-4FA5-B9A9-60FB7B3628D3}"/>
              </a:ext>
            </a:extLst>
          </p:cNvPr>
          <p:cNvSpPr txBox="1"/>
          <p:nvPr/>
        </p:nvSpPr>
        <p:spPr>
          <a:xfrm>
            <a:off x="6886688" y="3082384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E85088-0807-46B6-9C31-C2372930057E}"/>
              </a:ext>
            </a:extLst>
          </p:cNvPr>
          <p:cNvSpPr txBox="1"/>
          <p:nvPr/>
        </p:nvSpPr>
        <p:spPr>
          <a:xfrm>
            <a:off x="7076539" y="3082384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80711-BB51-4E91-A8F6-44A4D5AF64FF}"/>
              </a:ext>
            </a:extLst>
          </p:cNvPr>
          <p:cNvSpPr txBox="1"/>
          <p:nvPr/>
        </p:nvSpPr>
        <p:spPr>
          <a:xfrm>
            <a:off x="6097609" y="304836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7C789B-5D1A-4A82-A624-735AA01CAC3E}"/>
              </a:ext>
            </a:extLst>
          </p:cNvPr>
          <p:cNvSpPr txBox="1"/>
          <p:nvPr/>
        </p:nvSpPr>
        <p:spPr>
          <a:xfrm>
            <a:off x="8551565" y="3188870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94E399-72C9-42FB-96C6-1289640CF5D9}"/>
              </a:ext>
            </a:extLst>
          </p:cNvPr>
          <p:cNvSpPr txBox="1"/>
          <p:nvPr/>
        </p:nvSpPr>
        <p:spPr>
          <a:xfrm>
            <a:off x="8640341" y="318887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0B0350-E8A1-45D7-98A0-3DA07FE6D4C3}"/>
              </a:ext>
            </a:extLst>
          </p:cNvPr>
          <p:cNvSpPr txBox="1"/>
          <p:nvPr/>
        </p:nvSpPr>
        <p:spPr>
          <a:xfrm>
            <a:off x="8907690" y="3180614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50F9C3-5A7E-4CFB-B4CE-E30BA321B247}"/>
              </a:ext>
            </a:extLst>
          </p:cNvPr>
          <p:cNvSpPr txBox="1"/>
          <p:nvPr/>
        </p:nvSpPr>
        <p:spPr>
          <a:xfrm>
            <a:off x="9097541" y="3180614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E7D2C0-5F2D-4C74-B211-36814C666C74}"/>
              </a:ext>
            </a:extLst>
          </p:cNvPr>
          <p:cNvSpPr txBox="1"/>
          <p:nvPr/>
        </p:nvSpPr>
        <p:spPr>
          <a:xfrm>
            <a:off x="8118611" y="314659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6F0E7C-1FEA-4B73-BD40-F984701AF4E4}"/>
              </a:ext>
            </a:extLst>
          </p:cNvPr>
          <p:cNvSpPr txBox="1"/>
          <p:nvPr/>
        </p:nvSpPr>
        <p:spPr>
          <a:xfrm>
            <a:off x="10333768" y="3514280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AD2452-C38C-427B-A126-B914572AAD97}"/>
              </a:ext>
            </a:extLst>
          </p:cNvPr>
          <p:cNvSpPr txBox="1"/>
          <p:nvPr/>
        </p:nvSpPr>
        <p:spPr>
          <a:xfrm>
            <a:off x="10422544" y="351428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E73CC8-BBA5-4608-8EEB-B6F9B94085E0}"/>
              </a:ext>
            </a:extLst>
          </p:cNvPr>
          <p:cNvSpPr txBox="1"/>
          <p:nvPr/>
        </p:nvSpPr>
        <p:spPr>
          <a:xfrm>
            <a:off x="10689893" y="3506024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09D87F-A761-4C92-8420-CC80C3A47AF8}"/>
              </a:ext>
            </a:extLst>
          </p:cNvPr>
          <p:cNvSpPr txBox="1"/>
          <p:nvPr/>
        </p:nvSpPr>
        <p:spPr>
          <a:xfrm>
            <a:off x="10879744" y="3506024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30374B-BD78-4610-AFD0-60FE34794847}"/>
              </a:ext>
            </a:extLst>
          </p:cNvPr>
          <p:cNvSpPr txBox="1"/>
          <p:nvPr/>
        </p:nvSpPr>
        <p:spPr>
          <a:xfrm>
            <a:off x="9922848" y="347200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</p:spTree>
    <p:extLst>
      <p:ext uri="{BB962C8B-B14F-4D97-AF65-F5344CB8AC3E}">
        <p14:creationId xmlns:p14="http://schemas.microsoft.com/office/powerpoint/2010/main" val="137090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Western Results\2 deoxy glucose Treatment\Ovcar-3\12.10.23 2 dg ov3\sk atpsa 12.10.23 2023.10.12_18.46.21_Ch\sk atpsa 12.10.23 2023.10.12_18.46.21_Ch+Marker.jpg">
            <a:extLst>
              <a:ext uri="{FF2B5EF4-FFF2-40B4-BE49-F238E27FC236}">
                <a16:creationId xmlns:a16="http://schemas.microsoft.com/office/drawing/2014/main" id="{0F6F8E4F-EBCD-7A48-3CF3-40B76863C607}"/>
              </a:ext>
            </a:extLst>
          </p:cNvPr>
          <p:cNvPicPr preferRelativeResize="0">
            <a:picLocks noGrp="1" noChangeArrowheads="1"/>
          </p:cNvPicPr>
          <p:nvPr>
            <p:ph idx="1"/>
          </p:nvPr>
        </p:nvPicPr>
        <p:blipFill>
          <a:blip r:embed="rId2"/>
          <a:srcRect l="-785" t="56" r="1126" b="-181"/>
          <a:stretch>
            <a:fillRect/>
          </a:stretch>
        </p:blipFill>
        <p:spPr bwMode="auto">
          <a:xfrm>
            <a:off x="198262" y="1968497"/>
            <a:ext cx="1800000" cy="2484000"/>
          </a:xfrm>
          <a:prstGeom prst="rect">
            <a:avLst/>
          </a:prstGeom>
          <a:noFill/>
        </p:spPr>
      </p:pic>
      <p:pic>
        <p:nvPicPr>
          <p:cNvPr id="5" name="Picture 6" descr="D:\Western Results\2 deoxy glucose Treatment\Ovcar-3\3.10.23 2 dg ovr 3\sk4 sdh 3.10.23 2023.10.04_00.14.03_Ch\sk4 sdh 3.10.23 2023.10.04_00.14.03_Ch+Marker.jpg">
            <a:extLst>
              <a:ext uri="{FF2B5EF4-FFF2-40B4-BE49-F238E27FC236}">
                <a16:creationId xmlns:a16="http://schemas.microsoft.com/office/drawing/2014/main" id="{D44C14AB-F614-F007-4470-E7C1642D024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30" t="26" r="-132" b="-62"/>
          <a:stretch>
            <a:fillRect/>
          </a:stretch>
        </p:blipFill>
        <p:spPr bwMode="auto">
          <a:xfrm>
            <a:off x="2047875" y="1981200"/>
            <a:ext cx="1800000" cy="2484000"/>
          </a:xfrm>
          <a:prstGeom prst="rect">
            <a:avLst/>
          </a:prstGeom>
          <a:noFill/>
        </p:spPr>
      </p:pic>
      <p:pic>
        <p:nvPicPr>
          <p:cNvPr id="6" name="Picture 10" descr="D:\Western Results\2 deoxy glucose Treatment\Ovcar-3\12.10.23 2 dg ov3\USED sk3 uqcr2 12.10.23 2023.10.12_19.05.06_Ch\sk3 uqcr2 12.10.23 2023.10.12_19.05.06_Ch+Marker.jpg">
            <a:extLst>
              <a:ext uri="{FF2B5EF4-FFF2-40B4-BE49-F238E27FC236}">
                <a16:creationId xmlns:a16="http://schemas.microsoft.com/office/drawing/2014/main" id="{F53B0E94-B1BE-1042-4B69-A6CA8D09CCA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341" t="1278" r="489" b="79"/>
          <a:stretch>
            <a:fillRect/>
          </a:stretch>
        </p:blipFill>
        <p:spPr bwMode="auto">
          <a:xfrm>
            <a:off x="3897444" y="1981198"/>
            <a:ext cx="1800000" cy="2484000"/>
          </a:xfrm>
          <a:prstGeom prst="rect">
            <a:avLst/>
          </a:prstGeom>
          <a:noFill/>
        </p:spPr>
      </p:pic>
      <p:pic>
        <p:nvPicPr>
          <p:cNvPr id="7" name="Picture 4" descr="D:\Western Results\2 deoxy glucose Treatment\Ovcar-3\30.9.23 2dg ovr 3\USED sk4 nduf 30.9.23 2023.09.30_17.23.32_Ch\sk4 nduf 30.9.23 2023.09.30_17.23.32_Ch+Marker.jpg">
            <a:extLst>
              <a:ext uri="{FF2B5EF4-FFF2-40B4-BE49-F238E27FC236}">
                <a16:creationId xmlns:a16="http://schemas.microsoft.com/office/drawing/2014/main" id="{4832BEB3-6A29-6407-421A-BD9068ADAFB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43" t="457" r="203" b="-81"/>
          <a:stretch>
            <a:fillRect/>
          </a:stretch>
        </p:blipFill>
        <p:spPr bwMode="auto">
          <a:xfrm>
            <a:off x="5747015" y="1968498"/>
            <a:ext cx="1800000" cy="2484000"/>
          </a:xfrm>
          <a:prstGeom prst="rect">
            <a:avLst/>
          </a:prstGeom>
          <a:noFill/>
        </p:spPr>
      </p:pic>
      <p:pic>
        <p:nvPicPr>
          <p:cNvPr id="9" name="Picture 11" descr="D:\Western Results\2 deoxy glucose Treatment\Ovcar-3\3.10.23 2 dg ovr 3\USED sk7 mtco2 3.10.23 2023.10.03_19.35.48_Ch\sk7 mtco2 3.10.23 2023.10.03_19.35.48_Ch+Marker.jpg">
            <a:extLst>
              <a:ext uri="{FF2B5EF4-FFF2-40B4-BE49-F238E27FC236}">
                <a16:creationId xmlns:a16="http://schemas.microsoft.com/office/drawing/2014/main" id="{1BC5DED1-CC51-1D34-712A-49C54BDB452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210" t="208" r="757" b="242"/>
          <a:stretch>
            <a:fillRect/>
          </a:stretch>
        </p:blipFill>
        <p:spPr bwMode="auto">
          <a:xfrm>
            <a:off x="7588004" y="1951275"/>
            <a:ext cx="1800000" cy="2484000"/>
          </a:xfrm>
          <a:prstGeom prst="rect">
            <a:avLst/>
          </a:prstGeom>
          <a:noFill/>
        </p:spPr>
      </p:pic>
      <p:pic>
        <p:nvPicPr>
          <p:cNvPr id="10" name="Picture 7" descr="D:\Western Results\2 deoxy glucose Treatment\Ovcar-3\3.10.23 2 dg ovr 3\sk3 b act 3.10.23 2023.10.03_18.52.29_Ch\sk3 b act 3.10.23 2023.10.03_18.52.29_Ch+Marker.jpg">
            <a:extLst>
              <a:ext uri="{FF2B5EF4-FFF2-40B4-BE49-F238E27FC236}">
                <a16:creationId xmlns:a16="http://schemas.microsoft.com/office/drawing/2014/main" id="{70562CD8-86E3-A8C0-1355-1E41D943695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507" t="-535" r="279" b="-116"/>
          <a:stretch>
            <a:fillRect/>
          </a:stretch>
        </p:blipFill>
        <p:spPr bwMode="auto">
          <a:xfrm>
            <a:off x="9424521" y="1948982"/>
            <a:ext cx="1800000" cy="248400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FD7CBE-A11E-98A3-6A2E-325F333A63D9}"/>
              </a:ext>
            </a:extLst>
          </p:cNvPr>
          <p:cNvSpPr txBox="1"/>
          <p:nvPr/>
        </p:nvSpPr>
        <p:spPr>
          <a:xfrm>
            <a:off x="9960091" y="1647430"/>
            <a:ext cx="9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F7EEE-D551-6E12-2CC4-3810F9163AF3}"/>
              </a:ext>
            </a:extLst>
          </p:cNvPr>
          <p:cNvSpPr txBox="1"/>
          <p:nvPr/>
        </p:nvSpPr>
        <p:spPr>
          <a:xfrm>
            <a:off x="717262" y="169149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E307E5-E554-7CC4-1024-CA884AA2FF1D}"/>
              </a:ext>
            </a:extLst>
          </p:cNvPr>
          <p:cNvSpPr txBox="1"/>
          <p:nvPr/>
        </p:nvSpPr>
        <p:spPr>
          <a:xfrm>
            <a:off x="2646393" y="1683079"/>
            <a:ext cx="79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28979-6E92-A4FD-33C4-2F74B7B4A262}"/>
              </a:ext>
            </a:extLst>
          </p:cNvPr>
          <p:cNvSpPr txBox="1"/>
          <p:nvPr/>
        </p:nvSpPr>
        <p:spPr>
          <a:xfrm>
            <a:off x="4477856" y="1695781"/>
            <a:ext cx="106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E98F5-2CAD-B53A-1049-64C13D3A3691}"/>
              </a:ext>
            </a:extLst>
          </p:cNvPr>
          <p:cNvSpPr txBox="1"/>
          <p:nvPr/>
        </p:nvSpPr>
        <p:spPr>
          <a:xfrm>
            <a:off x="6181631" y="1695781"/>
            <a:ext cx="917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D6E8A-4AA4-9EC6-6A10-5C2F87192DCD}"/>
              </a:ext>
            </a:extLst>
          </p:cNvPr>
          <p:cNvSpPr txBox="1"/>
          <p:nvPr/>
        </p:nvSpPr>
        <p:spPr>
          <a:xfrm>
            <a:off x="8197604" y="165315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184CB-68E6-9187-2D42-9DCA14A43BFA}"/>
              </a:ext>
            </a:extLst>
          </p:cNvPr>
          <p:cNvSpPr txBox="1"/>
          <p:nvPr/>
        </p:nvSpPr>
        <p:spPr>
          <a:xfrm>
            <a:off x="353774" y="3011466"/>
            <a:ext cx="38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E00AD-F2FA-C7DA-581D-E86EAA9F5890}"/>
              </a:ext>
            </a:extLst>
          </p:cNvPr>
          <p:cNvSpPr txBox="1"/>
          <p:nvPr/>
        </p:nvSpPr>
        <p:spPr>
          <a:xfrm>
            <a:off x="2282957" y="2806336"/>
            <a:ext cx="44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82710D-DAEF-1130-7496-E54E45142FA7}"/>
              </a:ext>
            </a:extLst>
          </p:cNvPr>
          <p:cNvSpPr txBox="1"/>
          <p:nvPr/>
        </p:nvSpPr>
        <p:spPr>
          <a:xfrm>
            <a:off x="4305569" y="3110601"/>
            <a:ext cx="394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3D180-075C-8BB2-CC3B-914F23BA8ECC}"/>
              </a:ext>
            </a:extLst>
          </p:cNvPr>
          <p:cNvSpPr txBox="1"/>
          <p:nvPr/>
        </p:nvSpPr>
        <p:spPr>
          <a:xfrm>
            <a:off x="5896598" y="3084698"/>
            <a:ext cx="398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3381F-2CB7-630F-713E-B8F838E300DA}"/>
              </a:ext>
            </a:extLst>
          </p:cNvPr>
          <p:cNvSpPr txBox="1"/>
          <p:nvPr/>
        </p:nvSpPr>
        <p:spPr>
          <a:xfrm>
            <a:off x="7784270" y="3026854"/>
            <a:ext cx="503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3E856-AB43-DD5C-A845-1A050989F70E}"/>
              </a:ext>
            </a:extLst>
          </p:cNvPr>
          <p:cNvSpPr txBox="1"/>
          <p:nvPr/>
        </p:nvSpPr>
        <p:spPr>
          <a:xfrm>
            <a:off x="9701034" y="3101072"/>
            <a:ext cx="435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73BC7E-1E65-F21A-E14D-AA3983693664}"/>
              </a:ext>
            </a:extLst>
          </p:cNvPr>
          <p:cNvSpPr txBox="1"/>
          <p:nvPr/>
        </p:nvSpPr>
        <p:spPr>
          <a:xfrm>
            <a:off x="384305" y="1406080"/>
            <a:ext cx="146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5B Panel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91F4A8-D9BC-4801-B7B7-590AE36295AD}"/>
              </a:ext>
            </a:extLst>
          </p:cNvPr>
          <p:cNvSpPr txBox="1"/>
          <p:nvPr/>
        </p:nvSpPr>
        <p:spPr>
          <a:xfrm>
            <a:off x="2213417" y="1384958"/>
            <a:ext cx="146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5B Panel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CCF648-0DD4-4A10-BB58-75C87994C658}"/>
              </a:ext>
            </a:extLst>
          </p:cNvPr>
          <p:cNvSpPr txBox="1"/>
          <p:nvPr/>
        </p:nvSpPr>
        <p:spPr>
          <a:xfrm>
            <a:off x="4020495" y="1376159"/>
            <a:ext cx="146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5B Panel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0C4A38-2785-4F68-B698-BA5956DDB5C9}"/>
              </a:ext>
            </a:extLst>
          </p:cNvPr>
          <p:cNvSpPr txBox="1"/>
          <p:nvPr/>
        </p:nvSpPr>
        <p:spPr>
          <a:xfrm>
            <a:off x="5827573" y="1376158"/>
            <a:ext cx="146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5B Panel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75A9A1-32B9-4F30-9970-4DD89BA1CB3A}"/>
              </a:ext>
            </a:extLst>
          </p:cNvPr>
          <p:cNvSpPr txBox="1"/>
          <p:nvPr/>
        </p:nvSpPr>
        <p:spPr>
          <a:xfrm>
            <a:off x="7693624" y="1376157"/>
            <a:ext cx="146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5B Panel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94553E-3135-4241-A586-1A52FC14BB7B}"/>
              </a:ext>
            </a:extLst>
          </p:cNvPr>
          <p:cNvSpPr txBox="1"/>
          <p:nvPr/>
        </p:nvSpPr>
        <p:spPr>
          <a:xfrm>
            <a:off x="9512475" y="1376156"/>
            <a:ext cx="146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5B Panel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B7E179-9E9F-4FD9-BC23-2CACFAF65DAE}"/>
              </a:ext>
            </a:extLst>
          </p:cNvPr>
          <p:cNvSpPr txBox="1"/>
          <p:nvPr/>
        </p:nvSpPr>
        <p:spPr>
          <a:xfrm>
            <a:off x="4705462" y="2691895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16E1C0-80E3-4585-9631-A41C03AF6549}"/>
              </a:ext>
            </a:extLst>
          </p:cNvPr>
          <p:cNvSpPr txBox="1"/>
          <p:nvPr/>
        </p:nvSpPr>
        <p:spPr>
          <a:xfrm>
            <a:off x="4794238" y="269189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B1929C-D05D-402B-AD9A-6E21C6E6DDED}"/>
              </a:ext>
            </a:extLst>
          </p:cNvPr>
          <p:cNvSpPr txBox="1"/>
          <p:nvPr/>
        </p:nvSpPr>
        <p:spPr>
          <a:xfrm>
            <a:off x="5061587" y="2683639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E75F6C-28FC-4980-81D8-898BA74B4969}"/>
              </a:ext>
            </a:extLst>
          </p:cNvPr>
          <p:cNvSpPr txBox="1"/>
          <p:nvPr/>
        </p:nvSpPr>
        <p:spPr>
          <a:xfrm>
            <a:off x="5251438" y="2683639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00D0AC-D7D3-4C70-8DC4-6F7E81425534}"/>
              </a:ext>
            </a:extLst>
          </p:cNvPr>
          <p:cNvSpPr txBox="1"/>
          <p:nvPr/>
        </p:nvSpPr>
        <p:spPr>
          <a:xfrm>
            <a:off x="4283525" y="261656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44D2B1-D827-42B6-8CA9-203932B417F7}"/>
              </a:ext>
            </a:extLst>
          </p:cNvPr>
          <p:cNvSpPr txBox="1"/>
          <p:nvPr/>
        </p:nvSpPr>
        <p:spPr>
          <a:xfrm>
            <a:off x="860567" y="2647832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111834-30B7-405B-B8E3-4BB6E6D64FDB}"/>
              </a:ext>
            </a:extLst>
          </p:cNvPr>
          <p:cNvSpPr txBox="1"/>
          <p:nvPr/>
        </p:nvSpPr>
        <p:spPr>
          <a:xfrm>
            <a:off x="949343" y="2647832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158E3C-3A41-4FC7-B1E1-9EC128F1C8A2}"/>
              </a:ext>
            </a:extLst>
          </p:cNvPr>
          <p:cNvSpPr txBox="1"/>
          <p:nvPr/>
        </p:nvSpPr>
        <p:spPr>
          <a:xfrm>
            <a:off x="1216692" y="2639576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D2BB23-E8BF-4A57-9698-57916BCD5E4B}"/>
              </a:ext>
            </a:extLst>
          </p:cNvPr>
          <p:cNvSpPr txBox="1"/>
          <p:nvPr/>
        </p:nvSpPr>
        <p:spPr>
          <a:xfrm>
            <a:off x="1406543" y="2639576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49C8B1-3E90-4B2A-9352-F078A95B8845}"/>
              </a:ext>
            </a:extLst>
          </p:cNvPr>
          <p:cNvSpPr txBox="1"/>
          <p:nvPr/>
        </p:nvSpPr>
        <p:spPr>
          <a:xfrm>
            <a:off x="427613" y="260555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B8B384-9A34-43CD-ABE4-181A8D3CF6CC}"/>
              </a:ext>
            </a:extLst>
          </p:cNvPr>
          <p:cNvSpPr txBox="1"/>
          <p:nvPr/>
        </p:nvSpPr>
        <p:spPr>
          <a:xfrm>
            <a:off x="2698549" y="2546841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7C4F6E-8AFC-478F-A672-97B1A1EB17F6}"/>
              </a:ext>
            </a:extLst>
          </p:cNvPr>
          <p:cNvSpPr txBox="1"/>
          <p:nvPr/>
        </p:nvSpPr>
        <p:spPr>
          <a:xfrm>
            <a:off x="2787325" y="2546841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87639-5DC5-4C0E-B368-07B45710F9E9}"/>
              </a:ext>
            </a:extLst>
          </p:cNvPr>
          <p:cNvSpPr txBox="1"/>
          <p:nvPr/>
        </p:nvSpPr>
        <p:spPr>
          <a:xfrm>
            <a:off x="3054674" y="2538585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5E7166-623C-4C71-B5DD-29766430E7FE}"/>
              </a:ext>
            </a:extLst>
          </p:cNvPr>
          <p:cNvSpPr txBox="1"/>
          <p:nvPr/>
        </p:nvSpPr>
        <p:spPr>
          <a:xfrm>
            <a:off x="3244525" y="2538585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AA14FB-127C-4A70-BD61-CA17BE1AC1BB}"/>
              </a:ext>
            </a:extLst>
          </p:cNvPr>
          <p:cNvSpPr txBox="1"/>
          <p:nvPr/>
        </p:nvSpPr>
        <p:spPr>
          <a:xfrm>
            <a:off x="2265595" y="250456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E1A3BB-DAF2-408E-8922-88C0D1877FE2}"/>
              </a:ext>
            </a:extLst>
          </p:cNvPr>
          <p:cNvSpPr txBox="1"/>
          <p:nvPr/>
        </p:nvSpPr>
        <p:spPr>
          <a:xfrm>
            <a:off x="6365337" y="2644156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61AF3-D1A5-4D7C-A066-B075E1BF872D}"/>
              </a:ext>
            </a:extLst>
          </p:cNvPr>
          <p:cNvSpPr txBox="1"/>
          <p:nvPr/>
        </p:nvSpPr>
        <p:spPr>
          <a:xfrm>
            <a:off x="6454113" y="264415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23BDFB-67AE-4E2A-9A3F-3D04E865FA5B}"/>
              </a:ext>
            </a:extLst>
          </p:cNvPr>
          <p:cNvSpPr txBox="1"/>
          <p:nvPr/>
        </p:nvSpPr>
        <p:spPr>
          <a:xfrm>
            <a:off x="6721462" y="2635900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DB18B-825C-4D25-9B4D-5EE4BAA7E68A}"/>
              </a:ext>
            </a:extLst>
          </p:cNvPr>
          <p:cNvSpPr txBox="1"/>
          <p:nvPr/>
        </p:nvSpPr>
        <p:spPr>
          <a:xfrm>
            <a:off x="6911313" y="2635900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79F976-4153-403E-BE47-DF821992D917}"/>
              </a:ext>
            </a:extLst>
          </p:cNvPr>
          <p:cNvSpPr txBox="1"/>
          <p:nvPr/>
        </p:nvSpPr>
        <p:spPr>
          <a:xfrm>
            <a:off x="5932383" y="260188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A1EC75-D998-4AFE-9BD4-44CC54D67A3F}"/>
              </a:ext>
            </a:extLst>
          </p:cNvPr>
          <p:cNvSpPr txBox="1"/>
          <p:nvPr/>
        </p:nvSpPr>
        <p:spPr>
          <a:xfrm>
            <a:off x="8295132" y="2601926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E0F11D-36B3-4E57-BDB3-99F664353FC5}"/>
              </a:ext>
            </a:extLst>
          </p:cNvPr>
          <p:cNvSpPr txBox="1"/>
          <p:nvPr/>
        </p:nvSpPr>
        <p:spPr>
          <a:xfrm>
            <a:off x="8383908" y="260192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2F3F15-33A5-4C54-A0E1-28121E17CD12}"/>
              </a:ext>
            </a:extLst>
          </p:cNvPr>
          <p:cNvSpPr txBox="1"/>
          <p:nvPr/>
        </p:nvSpPr>
        <p:spPr>
          <a:xfrm>
            <a:off x="8651257" y="2593670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BAF18B-6491-4879-9C17-4AC40C0CE89D}"/>
              </a:ext>
            </a:extLst>
          </p:cNvPr>
          <p:cNvSpPr txBox="1"/>
          <p:nvPr/>
        </p:nvSpPr>
        <p:spPr>
          <a:xfrm>
            <a:off x="8841108" y="2593670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CF6D24-76A3-47AC-B3F1-FE98D3D56B1A}"/>
              </a:ext>
            </a:extLst>
          </p:cNvPr>
          <p:cNvSpPr txBox="1"/>
          <p:nvPr/>
        </p:nvSpPr>
        <p:spPr>
          <a:xfrm>
            <a:off x="7862178" y="255965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08FF67-22F1-40A0-BCAF-F5182B58AEEB}"/>
              </a:ext>
            </a:extLst>
          </p:cNvPr>
          <p:cNvSpPr txBox="1"/>
          <p:nvPr/>
        </p:nvSpPr>
        <p:spPr>
          <a:xfrm>
            <a:off x="10166165" y="2754326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7D52FF-0219-41DB-86CB-6ACFB2957727}"/>
              </a:ext>
            </a:extLst>
          </p:cNvPr>
          <p:cNvSpPr txBox="1"/>
          <p:nvPr/>
        </p:nvSpPr>
        <p:spPr>
          <a:xfrm>
            <a:off x="10254941" y="275432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940B2A-F855-47B4-A345-E211C80D66F2}"/>
              </a:ext>
            </a:extLst>
          </p:cNvPr>
          <p:cNvSpPr txBox="1"/>
          <p:nvPr/>
        </p:nvSpPr>
        <p:spPr>
          <a:xfrm>
            <a:off x="10522290" y="2746070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1118AC2-74DC-4413-923E-6E13EB68AF28}"/>
              </a:ext>
            </a:extLst>
          </p:cNvPr>
          <p:cNvSpPr txBox="1"/>
          <p:nvPr/>
        </p:nvSpPr>
        <p:spPr>
          <a:xfrm>
            <a:off x="10712141" y="2746070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2BC838-371A-4512-8031-9D46A8F23D3E}"/>
              </a:ext>
            </a:extLst>
          </p:cNvPr>
          <p:cNvSpPr txBox="1"/>
          <p:nvPr/>
        </p:nvSpPr>
        <p:spPr>
          <a:xfrm>
            <a:off x="9733211" y="271205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</p:spTree>
    <p:extLst>
      <p:ext uri="{BB962C8B-B14F-4D97-AF65-F5344CB8AC3E}">
        <p14:creationId xmlns:p14="http://schemas.microsoft.com/office/powerpoint/2010/main" val="421042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Western Results\CD133 A2780\21.12.23 CD133 2DG\used sk7 Mfn1 21.12.23 2023.12.21_19.16.49_Ch\sk7 Mfn1 21.12.23 2023.12.21_19.16.49_Ch+Marker.jpg">
            <a:extLst>
              <a:ext uri="{FF2B5EF4-FFF2-40B4-BE49-F238E27FC236}">
                <a16:creationId xmlns:a16="http://schemas.microsoft.com/office/drawing/2014/main" id="{C4F76E51-BF4A-21C2-BAE4-2D5854957AA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293" t="95" r="-221" b="159"/>
          <a:stretch>
            <a:fillRect/>
          </a:stretch>
        </p:blipFill>
        <p:spPr bwMode="auto">
          <a:xfrm>
            <a:off x="613212" y="634283"/>
            <a:ext cx="1800000" cy="2484000"/>
          </a:xfrm>
          <a:prstGeom prst="rect">
            <a:avLst/>
          </a:prstGeom>
          <a:noFill/>
        </p:spPr>
      </p:pic>
      <p:pic>
        <p:nvPicPr>
          <p:cNvPr id="5" name="Picture 8" descr="D:\Western Results\CD133 A2780\19.12.23 CD133 2DG\sk5 atp5a 19.12.23 2023.12.19_20.35.31_Ch\sk5 atp5a 19.12.23 2023.12.19_20.35.31_Ch+Marker.jpg">
            <a:extLst>
              <a:ext uri="{FF2B5EF4-FFF2-40B4-BE49-F238E27FC236}">
                <a16:creationId xmlns:a16="http://schemas.microsoft.com/office/drawing/2014/main" id="{FC27A00E-44E2-F15F-8E94-60F52DE7D10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220" t="336" r="601" b="-125"/>
          <a:stretch>
            <a:fillRect/>
          </a:stretch>
        </p:blipFill>
        <p:spPr bwMode="auto">
          <a:xfrm>
            <a:off x="2466967" y="643409"/>
            <a:ext cx="1800000" cy="2484000"/>
          </a:xfrm>
          <a:prstGeom prst="rect">
            <a:avLst/>
          </a:prstGeom>
          <a:noFill/>
        </p:spPr>
      </p:pic>
      <p:pic>
        <p:nvPicPr>
          <p:cNvPr id="6" name="Picture 12" descr="D:\Western Results\CD133 A2780\19.12.23 CD133 2DG\used sk3 sdhb 19.12.23 2023.12.19_20.50.09_Ch\sk3 sdhb 19.12.23 2023.12.19_20.50.09_Ch+Marker.jpg">
            <a:extLst>
              <a:ext uri="{FF2B5EF4-FFF2-40B4-BE49-F238E27FC236}">
                <a16:creationId xmlns:a16="http://schemas.microsoft.com/office/drawing/2014/main" id="{225837E6-5452-868E-491D-F85965C623F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39" t="289" r="479" b="337"/>
          <a:stretch>
            <a:fillRect/>
          </a:stretch>
        </p:blipFill>
        <p:spPr bwMode="auto">
          <a:xfrm>
            <a:off x="4321444" y="633588"/>
            <a:ext cx="1800000" cy="2484000"/>
          </a:xfrm>
          <a:prstGeom prst="rect">
            <a:avLst/>
          </a:prstGeom>
          <a:noFill/>
        </p:spPr>
      </p:pic>
      <p:pic>
        <p:nvPicPr>
          <p:cNvPr id="7" name="Picture 10" descr="D:\Western Results\CD133 A2780\19.12.23 CD133 2DG\used sk3 uqcr2 19.12.23 2023.12.19_20.44.30_Ch\sk3 uqcr2 19.12.23 2023.12.19_20.44.30_Ch+Marker.jpg">
            <a:extLst>
              <a:ext uri="{FF2B5EF4-FFF2-40B4-BE49-F238E27FC236}">
                <a16:creationId xmlns:a16="http://schemas.microsoft.com/office/drawing/2014/main" id="{08BCA107-AAE8-BD30-EEAF-00C105A302B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256" t="92" r="-194" b="46"/>
          <a:stretch>
            <a:fillRect/>
          </a:stretch>
        </p:blipFill>
        <p:spPr bwMode="auto">
          <a:xfrm>
            <a:off x="6201931" y="643409"/>
            <a:ext cx="1800000" cy="2484000"/>
          </a:xfrm>
          <a:prstGeom prst="rect">
            <a:avLst/>
          </a:prstGeom>
          <a:noFill/>
        </p:spPr>
      </p:pic>
      <p:pic>
        <p:nvPicPr>
          <p:cNvPr id="8" name="Picture 6" descr="D:\Western Results\CD133 A2780\19.12.23 CD133 2DG\used sk b act 19.12.23 2023.12.19_19.02.29_Ch\sk b act 19.12.23 2023.12.19_19.02.29_Ch+Marker.jpg">
            <a:extLst>
              <a:ext uri="{FF2B5EF4-FFF2-40B4-BE49-F238E27FC236}">
                <a16:creationId xmlns:a16="http://schemas.microsoft.com/office/drawing/2014/main" id="{E4232F33-A836-81DE-A3FA-D0480975334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482" t="113" r="-763" b="264"/>
          <a:stretch>
            <a:fillRect/>
          </a:stretch>
        </p:blipFill>
        <p:spPr bwMode="auto">
          <a:xfrm>
            <a:off x="8047065" y="642074"/>
            <a:ext cx="1669774" cy="2484000"/>
          </a:xfrm>
          <a:prstGeom prst="rect">
            <a:avLst/>
          </a:prstGeom>
          <a:noFill/>
        </p:spPr>
      </p:pic>
      <p:pic>
        <p:nvPicPr>
          <p:cNvPr id="9" name="Picture 4" descr="D:\Western Results\CD133 A2780\21.12.23 CD133 2DG\sk6 nduf 21.12.23 2023.12.21_20.14.59_Ch\sk6 nduf 21.12.23 2023.12.21_20.14.59_Ch+Marker.jpg">
            <a:extLst>
              <a:ext uri="{FF2B5EF4-FFF2-40B4-BE49-F238E27FC236}">
                <a16:creationId xmlns:a16="http://schemas.microsoft.com/office/drawing/2014/main" id="{BD8D6543-DC53-B4DA-C8B4-C002C602784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997" t="8" r="-682" b="-191"/>
          <a:stretch>
            <a:fillRect/>
          </a:stretch>
        </p:blipFill>
        <p:spPr bwMode="auto">
          <a:xfrm>
            <a:off x="9762569" y="639077"/>
            <a:ext cx="1696280" cy="2484000"/>
          </a:xfrm>
          <a:prstGeom prst="rect">
            <a:avLst/>
          </a:prstGeom>
          <a:noFill/>
        </p:spPr>
      </p:pic>
      <p:pic>
        <p:nvPicPr>
          <p:cNvPr id="10" name="Picture 3" descr="D:\Western Results\CD133 A2780\21.12.23 CD133 2DG\used sk8 mtco2 21.12.23 2023.12.21_20.03.35_Ch\sk8 mtco2 21.12.23 2023.12.21_20.03.35_Ch+Marker.jpg">
            <a:extLst>
              <a:ext uri="{FF2B5EF4-FFF2-40B4-BE49-F238E27FC236}">
                <a16:creationId xmlns:a16="http://schemas.microsoft.com/office/drawing/2014/main" id="{92A7BC3D-3822-A996-0AB9-B642F99CA42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/>
          <a:srcRect l="-1020" t="47" r="939" b="-429"/>
          <a:stretch>
            <a:fillRect/>
          </a:stretch>
        </p:blipFill>
        <p:spPr bwMode="auto">
          <a:xfrm>
            <a:off x="3906170" y="4103331"/>
            <a:ext cx="1800000" cy="2484000"/>
          </a:xfrm>
          <a:prstGeom prst="rect">
            <a:avLst/>
          </a:prstGeom>
          <a:noFill/>
        </p:spPr>
      </p:pic>
      <p:pic>
        <p:nvPicPr>
          <p:cNvPr id="11" name="Picture 2" descr="D:\Western Results\CD133 A2780\21.12.23 CD133 2DG\sk4 b act 21.12.23 2023.12.21_19.00.24_Ch\sk4 b act 21.12.23 2023.12.21_19.00.24_Ch+Marker.jpg">
            <a:extLst>
              <a:ext uri="{FF2B5EF4-FFF2-40B4-BE49-F238E27FC236}">
                <a16:creationId xmlns:a16="http://schemas.microsoft.com/office/drawing/2014/main" id="{8F09EB03-1ACD-1062-4B6E-2B8853BF776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/>
          <a:srcRect l="-698" t="-113" r="71" b="-69"/>
          <a:stretch>
            <a:fillRect/>
          </a:stretch>
        </p:blipFill>
        <p:spPr bwMode="auto">
          <a:xfrm>
            <a:off x="5748142" y="4083692"/>
            <a:ext cx="1800000" cy="24840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9EA3C-522B-D11E-53DC-D72E7CAF78CF}"/>
              </a:ext>
            </a:extLst>
          </p:cNvPr>
          <p:cNvSpPr txBox="1"/>
          <p:nvPr/>
        </p:nvSpPr>
        <p:spPr>
          <a:xfrm>
            <a:off x="4269580" y="3760172"/>
            <a:ext cx="914400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893A4-25B7-8277-3F67-858972A5205F}"/>
              </a:ext>
            </a:extLst>
          </p:cNvPr>
          <p:cNvSpPr txBox="1"/>
          <p:nvPr/>
        </p:nvSpPr>
        <p:spPr>
          <a:xfrm>
            <a:off x="10195949" y="313914"/>
            <a:ext cx="929260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BCADB-95A9-B57F-8989-9C0AA969F0D5}"/>
              </a:ext>
            </a:extLst>
          </p:cNvPr>
          <p:cNvSpPr txBox="1"/>
          <p:nvPr/>
        </p:nvSpPr>
        <p:spPr>
          <a:xfrm>
            <a:off x="1209995" y="403050"/>
            <a:ext cx="66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8BB0FE-4537-6447-C139-C683E0A94917}"/>
              </a:ext>
            </a:extLst>
          </p:cNvPr>
          <p:cNvSpPr txBox="1"/>
          <p:nvPr/>
        </p:nvSpPr>
        <p:spPr>
          <a:xfrm>
            <a:off x="6136489" y="3730592"/>
            <a:ext cx="9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5B9BC-36F2-078A-46E6-C1E7E572F3F3}"/>
              </a:ext>
            </a:extLst>
          </p:cNvPr>
          <p:cNvSpPr txBox="1"/>
          <p:nvPr/>
        </p:nvSpPr>
        <p:spPr>
          <a:xfrm>
            <a:off x="2893607" y="332988"/>
            <a:ext cx="800100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79722F-882F-D360-560C-0DF84F86B77E}"/>
              </a:ext>
            </a:extLst>
          </p:cNvPr>
          <p:cNvSpPr txBox="1"/>
          <p:nvPr/>
        </p:nvSpPr>
        <p:spPr>
          <a:xfrm>
            <a:off x="6545055" y="354538"/>
            <a:ext cx="1003190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7C9863-7E02-F499-4403-8FD536A7D0BE}"/>
              </a:ext>
            </a:extLst>
          </p:cNvPr>
          <p:cNvSpPr txBox="1"/>
          <p:nvPr/>
        </p:nvSpPr>
        <p:spPr>
          <a:xfrm>
            <a:off x="4772995" y="308423"/>
            <a:ext cx="750277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C3A47-8AB5-02F1-C87E-2CF9A9445D2D}"/>
              </a:ext>
            </a:extLst>
          </p:cNvPr>
          <p:cNvSpPr txBox="1"/>
          <p:nvPr/>
        </p:nvSpPr>
        <p:spPr>
          <a:xfrm>
            <a:off x="8493937" y="298912"/>
            <a:ext cx="9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1B0254-8F61-1F78-2FD7-F68C531B437D}"/>
              </a:ext>
            </a:extLst>
          </p:cNvPr>
          <p:cNvSpPr txBox="1"/>
          <p:nvPr/>
        </p:nvSpPr>
        <p:spPr>
          <a:xfrm>
            <a:off x="8324949" y="1676901"/>
            <a:ext cx="42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098A52-8ADE-0BAC-B126-E4DDA16B5A29}"/>
              </a:ext>
            </a:extLst>
          </p:cNvPr>
          <p:cNvSpPr txBox="1"/>
          <p:nvPr/>
        </p:nvSpPr>
        <p:spPr>
          <a:xfrm>
            <a:off x="5863865" y="4934467"/>
            <a:ext cx="371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7CE76-12A4-B5D9-EE52-96AF0AB3F04D}"/>
              </a:ext>
            </a:extLst>
          </p:cNvPr>
          <p:cNvSpPr txBox="1"/>
          <p:nvPr/>
        </p:nvSpPr>
        <p:spPr>
          <a:xfrm>
            <a:off x="2643495" y="1713642"/>
            <a:ext cx="392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B58DC-F32A-6199-39BC-35980577E0F2}"/>
              </a:ext>
            </a:extLst>
          </p:cNvPr>
          <p:cNvSpPr txBox="1"/>
          <p:nvPr/>
        </p:nvSpPr>
        <p:spPr>
          <a:xfrm>
            <a:off x="6464732" y="1777826"/>
            <a:ext cx="44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8156D8-7333-23A7-41AB-9089207F88A0}"/>
              </a:ext>
            </a:extLst>
          </p:cNvPr>
          <p:cNvSpPr txBox="1"/>
          <p:nvPr/>
        </p:nvSpPr>
        <p:spPr>
          <a:xfrm>
            <a:off x="9942994" y="1679733"/>
            <a:ext cx="552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3440E-9B4B-72FE-280D-A3665EED8C3F}"/>
              </a:ext>
            </a:extLst>
          </p:cNvPr>
          <p:cNvSpPr txBox="1"/>
          <p:nvPr/>
        </p:nvSpPr>
        <p:spPr>
          <a:xfrm>
            <a:off x="4071564" y="5068332"/>
            <a:ext cx="39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CBC22-A9DA-B80F-426B-9D68D429C7BA}"/>
              </a:ext>
            </a:extLst>
          </p:cNvPr>
          <p:cNvSpPr txBox="1"/>
          <p:nvPr/>
        </p:nvSpPr>
        <p:spPr>
          <a:xfrm>
            <a:off x="4614965" y="1473344"/>
            <a:ext cx="422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928BD8-8689-A18D-E55A-02D038A8968C}"/>
              </a:ext>
            </a:extLst>
          </p:cNvPr>
          <p:cNvSpPr txBox="1"/>
          <p:nvPr/>
        </p:nvSpPr>
        <p:spPr>
          <a:xfrm>
            <a:off x="1026651" y="1704517"/>
            <a:ext cx="3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E6DCBC-6E51-2971-C91E-B4C081C5CE66}"/>
              </a:ext>
            </a:extLst>
          </p:cNvPr>
          <p:cNvSpPr txBox="1"/>
          <p:nvPr/>
        </p:nvSpPr>
        <p:spPr>
          <a:xfrm>
            <a:off x="658099" y="130587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6BBB0B-A49A-4758-909F-E69AFA9BE798}"/>
              </a:ext>
            </a:extLst>
          </p:cNvPr>
          <p:cNvSpPr txBox="1"/>
          <p:nvPr/>
        </p:nvSpPr>
        <p:spPr>
          <a:xfrm>
            <a:off x="759474" y="1448874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9E28E6-864E-4A76-98A3-B7189E7B722F}"/>
              </a:ext>
            </a:extLst>
          </p:cNvPr>
          <p:cNvSpPr txBox="1"/>
          <p:nvPr/>
        </p:nvSpPr>
        <p:spPr>
          <a:xfrm>
            <a:off x="658099" y="1263834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13E69E-6895-4303-AB45-C920B451417D}"/>
              </a:ext>
            </a:extLst>
          </p:cNvPr>
          <p:cNvSpPr txBox="1"/>
          <p:nvPr/>
        </p:nvSpPr>
        <p:spPr>
          <a:xfrm>
            <a:off x="1524609" y="121976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8338E9-BA30-4F28-92B6-F8B46EC74B6F}"/>
              </a:ext>
            </a:extLst>
          </p:cNvPr>
          <p:cNvSpPr txBox="1"/>
          <p:nvPr/>
        </p:nvSpPr>
        <p:spPr>
          <a:xfrm>
            <a:off x="1899484" y="122047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4478B6-40AF-4200-AC1B-A6309F50E657}"/>
              </a:ext>
            </a:extLst>
          </p:cNvPr>
          <p:cNvSpPr txBox="1"/>
          <p:nvPr/>
        </p:nvSpPr>
        <p:spPr>
          <a:xfrm>
            <a:off x="2060834" y="128466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3DCA0B-ECA7-40C5-94D2-20A5BA8A20F0}"/>
              </a:ext>
            </a:extLst>
          </p:cNvPr>
          <p:cNvSpPr txBox="1"/>
          <p:nvPr/>
        </p:nvSpPr>
        <p:spPr>
          <a:xfrm>
            <a:off x="1698936" y="129407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2E450A-C165-4A88-8CB6-2AD2079AF168}"/>
              </a:ext>
            </a:extLst>
          </p:cNvPr>
          <p:cNvSpPr txBox="1"/>
          <p:nvPr/>
        </p:nvSpPr>
        <p:spPr>
          <a:xfrm>
            <a:off x="1513212" y="141663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AAC58-F29E-4067-8119-E86D39CE808D}"/>
              </a:ext>
            </a:extLst>
          </p:cNvPr>
          <p:cNvSpPr txBox="1"/>
          <p:nvPr/>
        </p:nvSpPr>
        <p:spPr>
          <a:xfrm>
            <a:off x="1884965" y="147871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F8B95A-624B-4745-8B99-D7A729DB31CD}"/>
              </a:ext>
            </a:extLst>
          </p:cNvPr>
          <p:cNvSpPr txBox="1"/>
          <p:nvPr/>
        </p:nvSpPr>
        <p:spPr>
          <a:xfrm>
            <a:off x="2050074" y="144934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46D0C53-D82A-4BE0-8ABF-546952DD5B9D}"/>
              </a:ext>
            </a:extLst>
          </p:cNvPr>
          <p:cNvSpPr txBox="1"/>
          <p:nvPr/>
        </p:nvSpPr>
        <p:spPr>
          <a:xfrm>
            <a:off x="1690118" y="142150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E2C816-46BC-4F79-BA40-20767AE71972}"/>
              </a:ext>
            </a:extLst>
          </p:cNvPr>
          <p:cNvSpPr txBox="1"/>
          <p:nvPr/>
        </p:nvSpPr>
        <p:spPr>
          <a:xfrm>
            <a:off x="2421182" y="1347883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C6427C-2ACE-4D54-B351-04C6A7CE29F9}"/>
              </a:ext>
            </a:extLst>
          </p:cNvPr>
          <p:cNvSpPr txBox="1"/>
          <p:nvPr/>
        </p:nvSpPr>
        <p:spPr>
          <a:xfrm>
            <a:off x="2419148" y="1184877"/>
            <a:ext cx="737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AE535-AE54-4E2C-A45E-CEFBB5BAC614}"/>
              </a:ext>
            </a:extLst>
          </p:cNvPr>
          <p:cNvSpPr txBox="1"/>
          <p:nvPr/>
        </p:nvSpPr>
        <p:spPr>
          <a:xfrm>
            <a:off x="3186317" y="111877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DFD00A-C35D-40F4-8B28-BEE9C8B7DF6B}"/>
              </a:ext>
            </a:extLst>
          </p:cNvPr>
          <p:cNvSpPr txBox="1"/>
          <p:nvPr/>
        </p:nvSpPr>
        <p:spPr>
          <a:xfrm>
            <a:off x="3561192" y="111948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59D3FE-B673-4EEB-A708-9798DA151C19}"/>
              </a:ext>
            </a:extLst>
          </p:cNvPr>
          <p:cNvSpPr txBox="1"/>
          <p:nvPr/>
        </p:nvSpPr>
        <p:spPr>
          <a:xfrm>
            <a:off x="3722542" y="118367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679400-0942-47DD-9FF9-22ADBC9AABD5}"/>
              </a:ext>
            </a:extLst>
          </p:cNvPr>
          <p:cNvSpPr txBox="1"/>
          <p:nvPr/>
        </p:nvSpPr>
        <p:spPr>
          <a:xfrm>
            <a:off x="3360644" y="119308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96C04B-BE3F-4490-B3FF-295F4ED8FDA1}"/>
              </a:ext>
            </a:extLst>
          </p:cNvPr>
          <p:cNvSpPr txBox="1"/>
          <p:nvPr/>
        </p:nvSpPr>
        <p:spPr>
          <a:xfrm>
            <a:off x="3174920" y="131564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9A2E59-4FBF-4733-A82E-64BE468DC276}"/>
              </a:ext>
            </a:extLst>
          </p:cNvPr>
          <p:cNvSpPr txBox="1"/>
          <p:nvPr/>
        </p:nvSpPr>
        <p:spPr>
          <a:xfrm>
            <a:off x="3711782" y="134835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BB7F74-3520-46B8-AA7F-2CCEF25E00DD}"/>
              </a:ext>
            </a:extLst>
          </p:cNvPr>
          <p:cNvSpPr txBox="1"/>
          <p:nvPr/>
        </p:nvSpPr>
        <p:spPr>
          <a:xfrm>
            <a:off x="3351826" y="132051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82CC336-7E23-433C-8402-BE7638C38548}"/>
              </a:ext>
            </a:extLst>
          </p:cNvPr>
          <p:cNvSpPr txBox="1"/>
          <p:nvPr/>
        </p:nvSpPr>
        <p:spPr>
          <a:xfrm>
            <a:off x="3557691" y="137772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7C1F7F-13F5-4393-9F72-C1EB2FDC4317}"/>
              </a:ext>
            </a:extLst>
          </p:cNvPr>
          <p:cNvSpPr txBox="1"/>
          <p:nvPr/>
        </p:nvSpPr>
        <p:spPr>
          <a:xfrm>
            <a:off x="2565474" y="106749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DE387C-0296-4ACC-B9B2-9ED21EECD389}"/>
              </a:ext>
            </a:extLst>
          </p:cNvPr>
          <p:cNvSpPr txBox="1"/>
          <p:nvPr/>
        </p:nvSpPr>
        <p:spPr>
          <a:xfrm>
            <a:off x="4340152" y="114047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523D5B-262D-4A36-9B67-D7B8A45E181F}"/>
              </a:ext>
            </a:extLst>
          </p:cNvPr>
          <p:cNvSpPr txBox="1"/>
          <p:nvPr/>
        </p:nvSpPr>
        <p:spPr>
          <a:xfrm>
            <a:off x="6305699" y="105907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9D0FA3-ED49-4A6E-AC69-0B2CB22BEA5A}"/>
              </a:ext>
            </a:extLst>
          </p:cNvPr>
          <p:cNvSpPr txBox="1"/>
          <p:nvPr/>
        </p:nvSpPr>
        <p:spPr>
          <a:xfrm>
            <a:off x="8101705" y="105906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F93BD3-FD79-40D0-BCBA-707F5D86C7DB}"/>
              </a:ext>
            </a:extLst>
          </p:cNvPr>
          <p:cNvSpPr txBox="1"/>
          <p:nvPr/>
        </p:nvSpPr>
        <p:spPr>
          <a:xfrm>
            <a:off x="9970829" y="105905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014D0C-4459-4429-A4E5-99F113FC9110}"/>
              </a:ext>
            </a:extLst>
          </p:cNvPr>
          <p:cNvSpPr txBox="1"/>
          <p:nvPr/>
        </p:nvSpPr>
        <p:spPr>
          <a:xfrm>
            <a:off x="3966649" y="3495451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F890FA5-76AC-43D8-AC07-B59EB636CE08}"/>
              </a:ext>
            </a:extLst>
          </p:cNvPr>
          <p:cNvSpPr txBox="1"/>
          <p:nvPr/>
        </p:nvSpPr>
        <p:spPr>
          <a:xfrm>
            <a:off x="4349140" y="1237713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9305A7-07EA-4AEA-8210-5E8C6DA175A4}"/>
              </a:ext>
            </a:extLst>
          </p:cNvPr>
          <p:cNvSpPr txBox="1"/>
          <p:nvPr/>
        </p:nvSpPr>
        <p:spPr>
          <a:xfrm>
            <a:off x="4247765" y="1052673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397541-90EF-4C42-9F1D-7DA4B652EA50}"/>
              </a:ext>
            </a:extLst>
          </p:cNvPr>
          <p:cNvSpPr txBox="1"/>
          <p:nvPr/>
        </p:nvSpPr>
        <p:spPr>
          <a:xfrm>
            <a:off x="5114275" y="100860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0D06DC-35FA-41BB-9E3F-BCABF808CD72}"/>
              </a:ext>
            </a:extLst>
          </p:cNvPr>
          <p:cNvSpPr txBox="1"/>
          <p:nvPr/>
        </p:nvSpPr>
        <p:spPr>
          <a:xfrm>
            <a:off x="5489150" y="100931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43049D-4C7D-4BDD-801F-56494E441177}"/>
              </a:ext>
            </a:extLst>
          </p:cNvPr>
          <p:cNvSpPr txBox="1"/>
          <p:nvPr/>
        </p:nvSpPr>
        <p:spPr>
          <a:xfrm>
            <a:off x="5650500" y="107350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4F61DF-3133-49E1-80E2-CF7FC85E06D6}"/>
              </a:ext>
            </a:extLst>
          </p:cNvPr>
          <p:cNvSpPr txBox="1"/>
          <p:nvPr/>
        </p:nvSpPr>
        <p:spPr>
          <a:xfrm>
            <a:off x="5288602" y="108291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32C7E1-A4BD-4756-B26C-013A4F7CF175}"/>
              </a:ext>
            </a:extLst>
          </p:cNvPr>
          <p:cNvSpPr txBox="1"/>
          <p:nvPr/>
        </p:nvSpPr>
        <p:spPr>
          <a:xfrm>
            <a:off x="5102878" y="120547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F49C82-FC21-488F-98A0-5B172D6D6812}"/>
              </a:ext>
            </a:extLst>
          </p:cNvPr>
          <p:cNvSpPr txBox="1"/>
          <p:nvPr/>
        </p:nvSpPr>
        <p:spPr>
          <a:xfrm>
            <a:off x="5474631" y="126755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6A4E8C-1256-4340-A7AC-C9E4E95C1A00}"/>
              </a:ext>
            </a:extLst>
          </p:cNvPr>
          <p:cNvSpPr txBox="1"/>
          <p:nvPr/>
        </p:nvSpPr>
        <p:spPr>
          <a:xfrm>
            <a:off x="5639740" y="123818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4D4961-C8A1-4F7E-B7F7-9988154711CA}"/>
              </a:ext>
            </a:extLst>
          </p:cNvPr>
          <p:cNvSpPr txBox="1"/>
          <p:nvPr/>
        </p:nvSpPr>
        <p:spPr>
          <a:xfrm>
            <a:off x="5279784" y="121034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3533D6-C1F0-4CC1-89B8-9CF8A8C4D0CA}"/>
              </a:ext>
            </a:extLst>
          </p:cNvPr>
          <p:cNvSpPr txBox="1"/>
          <p:nvPr/>
        </p:nvSpPr>
        <p:spPr>
          <a:xfrm>
            <a:off x="6220172" y="1423164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0174FB-8F1F-48BD-A46D-DBDF3AE51BA6}"/>
              </a:ext>
            </a:extLst>
          </p:cNvPr>
          <p:cNvSpPr txBox="1"/>
          <p:nvPr/>
        </p:nvSpPr>
        <p:spPr>
          <a:xfrm>
            <a:off x="6118797" y="1238124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FB7A92-AC83-4E7C-AEEB-93FEB14D8F42}"/>
              </a:ext>
            </a:extLst>
          </p:cNvPr>
          <p:cNvSpPr txBox="1"/>
          <p:nvPr/>
        </p:nvSpPr>
        <p:spPr>
          <a:xfrm>
            <a:off x="6985307" y="119405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6FA0F42-49CC-432E-8B24-24C57D64EBE6}"/>
              </a:ext>
            </a:extLst>
          </p:cNvPr>
          <p:cNvSpPr txBox="1"/>
          <p:nvPr/>
        </p:nvSpPr>
        <p:spPr>
          <a:xfrm>
            <a:off x="7360182" y="119476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4DF599-5308-4E2A-99D5-708420E4B0D9}"/>
              </a:ext>
            </a:extLst>
          </p:cNvPr>
          <p:cNvSpPr txBox="1"/>
          <p:nvPr/>
        </p:nvSpPr>
        <p:spPr>
          <a:xfrm>
            <a:off x="7521532" y="125895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F338AB3-B1A4-4766-9385-C5C4862BB35D}"/>
              </a:ext>
            </a:extLst>
          </p:cNvPr>
          <p:cNvSpPr txBox="1"/>
          <p:nvPr/>
        </p:nvSpPr>
        <p:spPr>
          <a:xfrm>
            <a:off x="7159634" y="126836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C71D7E8-E18A-425F-952C-840DE1D453D5}"/>
              </a:ext>
            </a:extLst>
          </p:cNvPr>
          <p:cNvSpPr txBox="1"/>
          <p:nvPr/>
        </p:nvSpPr>
        <p:spPr>
          <a:xfrm>
            <a:off x="6973910" y="139092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8CE2E6-456E-4A78-A423-60186262240A}"/>
              </a:ext>
            </a:extLst>
          </p:cNvPr>
          <p:cNvSpPr txBox="1"/>
          <p:nvPr/>
        </p:nvSpPr>
        <p:spPr>
          <a:xfrm>
            <a:off x="7345663" y="145300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D11D302-2EA9-450E-9643-DADDF2C0651A}"/>
              </a:ext>
            </a:extLst>
          </p:cNvPr>
          <p:cNvSpPr txBox="1"/>
          <p:nvPr/>
        </p:nvSpPr>
        <p:spPr>
          <a:xfrm>
            <a:off x="7510772" y="142363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8A46F8-DC2B-4971-9672-DCF7E4294E9B}"/>
              </a:ext>
            </a:extLst>
          </p:cNvPr>
          <p:cNvSpPr txBox="1"/>
          <p:nvPr/>
        </p:nvSpPr>
        <p:spPr>
          <a:xfrm>
            <a:off x="7150816" y="139579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AB07A2-C7A8-4211-8D94-5AA114871402}"/>
              </a:ext>
            </a:extLst>
          </p:cNvPr>
          <p:cNvSpPr txBox="1"/>
          <p:nvPr/>
        </p:nvSpPr>
        <p:spPr>
          <a:xfrm>
            <a:off x="8071013" y="1390113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08F5B75-3268-4FD3-A2E5-0D7BBF2471AD}"/>
              </a:ext>
            </a:extLst>
          </p:cNvPr>
          <p:cNvSpPr txBox="1"/>
          <p:nvPr/>
        </p:nvSpPr>
        <p:spPr>
          <a:xfrm>
            <a:off x="7969638" y="1205073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7D0C469-869E-4DCE-9798-46A88AF1B92A}"/>
              </a:ext>
            </a:extLst>
          </p:cNvPr>
          <p:cNvSpPr txBox="1"/>
          <p:nvPr/>
        </p:nvSpPr>
        <p:spPr>
          <a:xfrm>
            <a:off x="8836148" y="116100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130DF20-DBC3-4AA5-8A05-D262C78F9B35}"/>
              </a:ext>
            </a:extLst>
          </p:cNvPr>
          <p:cNvSpPr txBox="1"/>
          <p:nvPr/>
        </p:nvSpPr>
        <p:spPr>
          <a:xfrm>
            <a:off x="9211023" y="116171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3AF9C90-B16A-4889-B022-24FBFC5D99E3}"/>
              </a:ext>
            </a:extLst>
          </p:cNvPr>
          <p:cNvSpPr txBox="1"/>
          <p:nvPr/>
        </p:nvSpPr>
        <p:spPr>
          <a:xfrm>
            <a:off x="9372373" y="122590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D8F177C-EF3A-47A9-B3EE-CF929536171E}"/>
              </a:ext>
            </a:extLst>
          </p:cNvPr>
          <p:cNvSpPr txBox="1"/>
          <p:nvPr/>
        </p:nvSpPr>
        <p:spPr>
          <a:xfrm>
            <a:off x="9010475" y="123531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03206-9F54-4794-89F7-A14ACD721487}"/>
              </a:ext>
            </a:extLst>
          </p:cNvPr>
          <p:cNvSpPr txBox="1"/>
          <p:nvPr/>
        </p:nvSpPr>
        <p:spPr>
          <a:xfrm>
            <a:off x="8824751" y="135787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F63786-20D1-4372-9766-9B2EFD145C90}"/>
              </a:ext>
            </a:extLst>
          </p:cNvPr>
          <p:cNvSpPr txBox="1"/>
          <p:nvPr/>
        </p:nvSpPr>
        <p:spPr>
          <a:xfrm>
            <a:off x="9196504" y="141995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C7FF75-E8DE-47FF-B923-99FDF308FEFE}"/>
              </a:ext>
            </a:extLst>
          </p:cNvPr>
          <p:cNvSpPr txBox="1"/>
          <p:nvPr/>
        </p:nvSpPr>
        <p:spPr>
          <a:xfrm>
            <a:off x="9361613" y="139058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292202-9001-4BDF-94ED-0C9596B13A0E}"/>
              </a:ext>
            </a:extLst>
          </p:cNvPr>
          <p:cNvSpPr txBox="1"/>
          <p:nvPr/>
        </p:nvSpPr>
        <p:spPr>
          <a:xfrm>
            <a:off x="9001657" y="136274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4DCEC34-B55C-40ED-A1B2-CDB513236AA2}"/>
              </a:ext>
            </a:extLst>
          </p:cNvPr>
          <p:cNvSpPr txBox="1"/>
          <p:nvPr/>
        </p:nvSpPr>
        <p:spPr>
          <a:xfrm>
            <a:off x="9732725" y="1410309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3B0A2AD-E25D-4E9F-A569-C83CA7395072}"/>
              </a:ext>
            </a:extLst>
          </p:cNvPr>
          <p:cNvSpPr txBox="1"/>
          <p:nvPr/>
        </p:nvSpPr>
        <p:spPr>
          <a:xfrm>
            <a:off x="9631350" y="1225269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0B153DE-FE16-4320-AC59-C452E61A97F2}"/>
              </a:ext>
            </a:extLst>
          </p:cNvPr>
          <p:cNvSpPr txBox="1"/>
          <p:nvPr/>
        </p:nvSpPr>
        <p:spPr>
          <a:xfrm>
            <a:off x="10497860" y="118120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72E96A-543A-41C6-95B4-EB20CCDBD15C}"/>
              </a:ext>
            </a:extLst>
          </p:cNvPr>
          <p:cNvSpPr txBox="1"/>
          <p:nvPr/>
        </p:nvSpPr>
        <p:spPr>
          <a:xfrm>
            <a:off x="10872735" y="118190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5A08CB-F251-402A-9F44-161CBAB4330E}"/>
              </a:ext>
            </a:extLst>
          </p:cNvPr>
          <p:cNvSpPr txBox="1"/>
          <p:nvPr/>
        </p:nvSpPr>
        <p:spPr>
          <a:xfrm>
            <a:off x="11034085" y="124609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30E22EA-B59C-4A9E-929C-EA3764189664}"/>
              </a:ext>
            </a:extLst>
          </p:cNvPr>
          <p:cNvSpPr txBox="1"/>
          <p:nvPr/>
        </p:nvSpPr>
        <p:spPr>
          <a:xfrm>
            <a:off x="10672187" y="125551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9A77E1E-CAB3-45C4-8FCB-7D21789274B0}"/>
              </a:ext>
            </a:extLst>
          </p:cNvPr>
          <p:cNvSpPr txBox="1"/>
          <p:nvPr/>
        </p:nvSpPr>
        <p:spPr>
          <a:xfrm>
            <a:off x="10486463" y="137806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5B8505E-AB4B-4D1E-8B39-996C8AA2DDCA}"/>
              </a:ext>
            </a:extLst>
          </p:cNvPr>
          <p:cNvSpPr txBox="1"/>
          <p:nvPr/>
        </p:nvSpPr>
        <p:spPr>
          <a:xfrm>
            <a:off x="10858216" y="144015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98C6A0-E122-433A-817A-202B73550578}"/>
              </a:ext>
            </a:extLst>
          </p:cNvPr>
          <p:cNvSpPr txBox="1"/>
          <p:nvPr/>
        </p:nvSpPr>
        <p:spPr>
          <a:xfrm>
            <a:off x="11023325" y="1410778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B2BD25-8AEA-408C-BAF4-0760EE159B88}"/>
              </a:ext>
            </a:extLst>
          </p:cNvPr>
          <p:cNvSpPr txBox="1"/>
          <p:nvPr/>
        </p:nvSpPr>
        <p:spPr>
          <a:xfrm>
            <a:off x="10663369" y="1382939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F308844-2BB3-4B82-BD64-7CC14AB7C230}"/>
              </a:ext>
            </a:extLst>
          </p:cNvPr>
          <p:cNvSpPr txBox="1"/>
          <p:nvPr/>
        </p:nvSpPr>
        <p:spPr>
          <a:xfrm>
            <a:off x="3869911" y="4746584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57F7575-E264-49B5-A1F0-AB4D9887CD16}"/>
              </a:ext>
            </a:extLst>
          </p:cNvPr>
          <p:cNvSpPr txBox="1"/>
          <p:nvPr/>
        </p:nvSpPr>
        <p:spPr>
          <a:xfrm>
            <a:off x="3768536" y="4561544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17DAB4-A87B-4E6C-BFF7-B811F0A5EBD5}"/>
              </a:ext>
            </a:extLst>
          </p:cNvPr>
          <p:cNvSpPr txBox="1"/>
          <p:nvPr/>
        </p:nvSpPr>
        <p:spPr>
          <a:xfrm>
            <a:off x="4635046" y="451747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820A201-05A4-42E6-BB30-047D3160B657}"/>
              </a:ext>
            </a:extLst>
          </p:cNvPr>
          <p:cNvSpPr txBox="1"/>
          <p:nvPr/>
        </p:nvSpPr>
        <p:spPr>
          <a:xfrm>
            <a:off x="5009921" y="451818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9E95A6D-54B0-4FEE-827F-EE44C301E981}"/>
              </a:ext>
            </a:extLst>
          </p:cNvPr>
          <p:cNvSpPr txBox="1"/>
          <p:nvPr/>
        </p:nvSpPr>
        <p:spPr>
          <a:xfrm>
            <a:off x="5171271" y="458237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23F4D95-620D-4949-8747-B22A2FD04C6D}"/>
              </a:ext>
            </a:extLst>
          </p:cNvPr>
          <p:cNvSpPr txBox="1"/>
          <p:nvPr/>
        </p:nvSpPr>
        <p:spPr>
          <a:xfrm>
            <a:off x="4809373" y="459178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80A5E80-44E7-49F0-BBE2-032ECD5BB492}"/>
              </a:ext>
            </a:extLst>
          </p:cNvPr>
          <p:cNvSpPr txBox="1"/>
          <p:nvPr/>
        </p:nvSpPr>
        <p:spPr>
          <a:xfrm>
            <a:off x="4623649" y="471434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942EF8F-CA3E-461C-97A4-836F1C7A0387}"/>
              </a:ext>
            </a:extLst>
          </p:cNvPr>
          <p:cNvSpPr txBox="1"/>
          <p:nvPr/>
        </p:nvSpPr>
        <p:spPr>
          <a:xfrm>
            <a:off x="4995402" y="477642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D01910C-8B95-461C-9374-852E7A9084CA}"/>
              </a:ext>
            </a:extLst>
          </p:cNvPr>
          <p:cNvSpPr txBox="1"/>
          <p:nvPr/>
        </p:nvSpPr>
        <p:spPr>
          <a:xfrm>
            <a:off x="5160511" y="474705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D74C5B9-913E-40F0-8BC6-042400D0C9CE}"/>
              </a:ext>
            </a:extLst>
          </p:cNvPr>
          <p:cNvSpPr txBox="1"/>
          <p:nvPr/>
        </p:nvSpPr>
        <p:spPr>
          <a:xfrm>
            <a:off x="4800555" y="471921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C92EE3D-FA31-44CE-A892-E1955AB2FD05}"/>
              </a:ext>
            </a:extLst>
          </p:cNvPr>
          <p:cNvSpPr txBox="1"/>
          <p:nvPr/>
        </p:nvSpPr>
        <p:spPr>
          <a:xfrm>
            <a:off x="5685859" y="4601527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2252FEB-3A1B-4B16-BE49-44135560B10A}"/>
              </a:ext>
            </a:extLst>
          </p:cNvPr>
          <p:cNvSpPr txBox="1"/>
          <p:nvPr/>
        </p:nvSpPr>
        <p:spPr>
          <a:xfrm>
            <a:off x="5584484" y="4416487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7D7860-40CE-4F52-A7A9-B42DBC715EF4}"/>
              </a:ext>
            </a:extLst>
          </p:cNvPr>
          <p:cNvSpPr txBox="1"/>
          <p:nvPr/>
        </p:nvSpPr>
        <p:spPr>
          <a:xfrm>
            <a:off x="6450994" y="4372419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353F30-958F-4E9E-A8B4-C8C8173D770C}"/>
              </a:ext>
            </a:extLst>
          </p:cNvPr>
          <p:cNvSpPr txBox="1"/>
          <p:nvPr/>
        </p:nvSpPr>
        <p:spPr>
          <a:xfrm>
            <a:off x="6825869" y="437312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E4053F8-42E8-46EC-8AEF-6674782AC7CE}"/>
              </a:ext>
            </a:extLst>
          </p:cNvPr>
          <p:cNvSpPr txBox="1"/>
          <p:nvPr/>
        </p:nvSpPr>
        <p:spPr>
          <a:xfrm>
            <a:off x="6987219" y="443731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4F193D9-96FD-473A-A549-5114F08ECF94}"/>
              </a:ext>
            </a:extLst>
          </p:cNvPr>
          <p:cNvSpPr txBox="1"/>
          <p:nvPr/>
        </p:nvSpPr>
        <p:spPr>
          <a:xfrm>
            <a:off x="6625321" y="444673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A69BA56-7FA9-408C-9D9D-ABF918445A5C}"/>
              </a:ext>
            </a:extLst>
          </p:cNvPr>
          <p:cNvSpPr txBox="1"/>
          <p:nvPr/>
        </p:nvSpPr>
        <p:spPr>
          <a:xfrm>
            <a:off x="6439597" y="456928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011BFF-8814-4AF2-8740-8CB61F4A8B63}"/>
              </a:ext>
            </a:extLst>
          </p:cNvPr>
          <p:cNvSpPr txBox="1"/>
          <p:nvPr/>
        </p:nvSpPr>
        <p:spPr>
          <a:xfrm>
            <a:off x="6811350" y="4631368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2F4A24F-601E-4332-ADE5-7F61478B28F7}"/>
              </a:ext>
            </a:extLst>
          </p:cNvPr>
          <p:cNvSpPr txBox="1"/>
          <p:nvPr/>
        </p:nvSpPr>
        <p:spPr>
          <a:xfrm>
            <a:off x="6976459" y="460199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D196D04-AA3E-4C8A-98E9-C12D5B5703BE}"/>
              </a:ext>
            </a:extLst>
          </p:cNvPr>
          <p:cNvSpPr txBox="1"/>
          <p:nvPr/>
        </p:nvSpPr>
        <p:spPr>
          <a:xfrm>
            <a:off x="6616503" y="457415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EF993E-94FB-468C-8399-1A9092A272A2}"/>
              </a:ext>
            </a:extLst>
          </p:cNvPr>
          <p:cNvSpPr txBox="1"/>
          <p:nvPr/>
        </p:nvSpPr>
        <p:spPr>
          <a:xfrm>
            <a:off x="5884644" y="3503925"/>
            <a:ext cx="155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5C Panel 8</a:t>
            </a:r>
          </a:p>
        </p:txBody>
      </p:sp>
    </p:spTree>
    <p:extLst>
      <p:ext uri="{BB962C8B-B14F-4D97-AF65-F5344CB8AC3E}">
        <p14:creationId xmlns:p14="http://schemas.microsoft.com/office/powerpoint/2010/main" val="188312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estern Results\2 deoxy glucose Treatment\A2780 OVCAR-3\16.5.23 ov a2 shmfn2 2dg\ska4 mfn1 16.5.23 2023.05.16_20.22.16_Ch\ska4 mfn1 16.5.23 2023.05.16_20.22.16_Ch+Marker.jpg">
            <a:extLst>
              <a:ext uri="{FF2B5EF4-FFF2-40B4-BE49-F238E27FC236}">
                <a16:creationId xmlns:a16="http://schemas.microsoft.com/office/drawing/2014/main" id="{72A690DF-FC36-5375-D0B4-E02E5324D00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35" t="-283" r="-136" b="297"/>
          <a:stretch>
            <a:fillRect/>
          </a:stretch>
        </p:blipFill>
        <p:spPr bwMode="auto">
          <a:xfrm>
            <a:off x="99393" y="1610139"/>
            <a:ext cx="1800000" cy="2484000"/>
          </a:xfrm>
          <a:prstGeom prst="rect">
            <a:avLst/>
          </a:prstGeom>
          <a:noFill/>
        </p:spPr>
      </p:pic>
      <p:pic>
        <p:nvPicPr>
          <p:cNvPr id="5" name="Picture 5" descr="D:\Western Results\2 deoxy glucose Treatment\A2780\27.4.23 a2 shmfn1 2 dg\sk mtco2 27.4.23 2023.04.27_18.01.36_Ch\sk mtco2 27.4.23 2023.04.27_18.01.36_Ch+Marker.jpg">
            <a:extLst>
              <a:ext uri="{FF2B5EF4-FFF2-40B4-BE49-F238E27FC236}">
                <a16:creationId xmlns:a16="http://schemas.microsoft.com/office/drawing/2014/main" id="{889CE2FE-BC62-A0F4-3767-900F7CF76F1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477" t="90" r="309" b="211"/>
          <a:stretch>
            <a:fillRect/>
          </a:stretch>
        </p:blipFill>
        <p:spPr bwMode="auto">
          <a:xfrm>
            <a:off x="1949387" y="1610139"/>
            <a:ext cx="1800000" cy="2484000"/>
          </a:xfrm>
          <a:prstGeom prst="rect">
            <a:avLst/>
          </a:prstGeom>
          <a:noFill/>
        </p:spPr>
      </p:pic>
      <p:pic>
        <p:nvPicPr>
          <p:cNvPr id="6" name="Picture 3" descr="D:\Western Results\2 deoxy glucose Treatment\A2780\21.4.23 a2 shmfn1 2dg\sk3 uqcr2 21.4.23 2023.04.21_17.39.20_Ch\sk3 uqcr2 21.4.23 2023.04.21_17.39.20_Ch+Marker.jpg">
            <a:extLst>
              <a:ext uri="{FF2B5EF4-FFF2-40B4-BE49-F238E27FC236}">
                <a16:creationId xmlns:a16="http://schemas.microsoft.com/office/drawing/2014/main" id="{197360D8-19D9-1E54-CB61-F8E9484FA7E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157" t="443" r="984" b="180"/>
          <a:stretch>
            <a:fillRect/>
          </a:stretch>
        </p:blipFill>
        <p:spPr bwMode="auto">
          <a:xfrm>
            <a:off x="3811192" y="1601276"/>
            <a:ext cx="1800000" cy="2484000"/>
          </a:xfrm>
          <a:prstGeom prst="rect">
            <a:avLst/>
          </a:prstGeom>
          <a:noFill/>
        </p:spPr>
      </p:pic>
      <p:pic>
        <p:nvPicPr>
          <p:cNvPr id="7" name="Picture 20" descr="D:\Western Results\2 deoxy glucose Treatment\A2780 OVCAR-3\20.5.23 a2 ov shmfn1 2dg\ska3 nduf 20.5.23 2023.05.20_19.36.59_Ch\ska3 nduf 20.5.23 2023.05.20_19.36.59_Ch+Marker.jpg">
            <a:extLst>
              <a:ext uri="{FF2B5EF4-FFF2-40B4-BE49-F238E27FC236}">
                <a16:creationId xmlns:a16="http://schemas.microsoft.com/office/drawing/2014/main" id="{26CC9C01-0021-D193-EC70-CF9A53E882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241" t="329" r="544" b="533"/>
          <a:stretch>
            <a:fillRect/>
          </a:stretch>
        </p:blipFill>
        <p:spPr bwMode="auto">
          <a:xfrm>
            <a:off x="5665861" y="1588104"/>
            <a:ext cx="1800000" cy="2484000"/>
          </a:xfrm>
          <a:prstGeom prst="rect">
            <a:avLst/>
          </a:prstGeom>
          <a:noFill/>
        </p:spPr>
      </p:pic>
      <p:pic>
        <p:nvPicPr>
          <p:cNvPr id="8" name="Picture 5" descr="D:\Western Results\2 deoxy glucose Treatment\A2780\21.4.23 a2 shmfn1 2dg\sk atp5 21.4.23 2023.04.21_17.23.02_Ch\sk atp5 21.4.23 2023.04.21_17.23.02_Ch+Marker.jpg">
            <a:extLst>
              <a:ext uri="{FF2B5EF4-FFF2-40B4-BE49-F238E27FC236}">
                <a16:creationId xmlns:a16="http://schemas.microsoft.com/office/drawing/2014/main" id="{50364F01-D831-F61F-624D-446BF8A4E9E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623" t="274" r="954" b="344"/>
          <a:stretch>
            <a:fillRect/>
          </a:stretch>
        </p:blipFill>
        <p:spPr bwMode="auto">
          <a:xfrm>
            <a:off x="7508071" y="1610138"/>
            <a:ext cx="1800000" cy="2484000"/>
          </a:xfrm>
          <a:prstGeom prst="rect">
            <a:avLst/>
          </a:prstGeom>
          <a:noFill/>
        </p:spPr>
      </p:pic>
      <p:pic>
        <p:nvPicPr>
          <p:cNvPr id="9" name="Picture 2" descr="D:\Western Results\2 deoxy glucose Treatment\A2780\27.4.23 a2 shmfn1 2 dg\sk2 b act 27.4.23 2023.04.27_17.14.06_Ch\sk2 b act 27.4.23 2023.04.27_17.14.06_Ch+Marker.jpg">
            <a:extLst>
              <a:ext uri="{FF2B5EF4-FFF2-40B4-BE49-F238E27FC236}">
                <a16:creationId xmlns:a16="http://schemas.microsoft.com/office/drawing/2014/main" id="{AF2C3D0D-1BC3-DE4A-3DBB-046F115597E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-169" t="-74" r="234" b="-272"/>
          <a:stretch>
            <a:fillRect/>
          </a:stretch>
        </p:blipFill>
        <p:spPr bwMode="auto">
          <a:xfrm>
            <a:off x="9352519" y="1590261"/>
            <a:ext cx="1800000" cy="2484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A69152-6E69-A680-D03B-4990603D1FFE}"/>
              </a:ext>
            </a:extLst>
          </p:cNvPr>
          <p:cNvSpPr txBox="1"/>
          <p:nvPr/>
        </p:nvSpPr>
        <p:spPr>
          <a:xfrm>
            <a:off x="777865" y="1368347"/>
            <a:ext cx="600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E3048-F375-0991-5D11-AA29B09DA96B}"/>
              </a:ext>
            </a:extLst>
          </p:cNvPr>
          <p:cNvSpPr txBox="1"/>
          <p:nvPr/>
        </p:nvSpPr>
        <p:spPr>
          <a:xfrm>
            <a:off x="2521236" y="132342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0B9CD-12B3-41C3-0073-7751ED269BB5}"/>
              </a:ext>
            </a:extLst>
          </p:cNvPr>
          <p:cNvSpPr txBox="1"/>
          <p:nvPr/>
        </p:nvSpPr>
        <p:spPr>
          <a:xfrm>
            <a:off x="4306116" y="1325578"/>
            <a:ext cx="1018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A8141-75DF-392C-9601-D88D27D950C7}"/>
              </a:ext>
            </a:extLst>
          </p:cNvPr>
          <p:cNvSpPr txBox="1"/>
          <p:nvPr/>
        </p:nvSpPr>
        <p:spPr>
          <a:xfrm>
            <a:off x="6126723" y="1334441"/>
            <a:ext cx="936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BBAF0-2421-9719-4C94-0DDBBCA08C31}"/>
              </a:ext>
            </a:extLst>
          </p:cNvPr>
          <p:cNvSpPr txBox="1"/>
          <p:nvPr/>
        </p:nvSpPr>
        <p:spPr>
          <a:xfrm>
            <a:off x="7932465" y="1290374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E3C5A-C849-2778-0920-51B65A4A4B84}"/>
              </a:ext>
            </a:extLst>
          </p:cNvPr>
          <p:cNvSpPr txBox="1"/>
          <p:nvPr/>
        </p:nvSpPr>
        <p:spPr>
          <a:xfrm>
            <a:off x="9858026" y="1279358"/>
            <a:ext cx="9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872F7-F3E0-A78E-2DC2-C79916BFDCB7}"/>
              </a:ext>
            </a:extLst>
          </p:cNvPr>
          <p:cNvSpPr txBox="1"/>
          <p:nvPr/>
        </p:nvSpPr>
        <p:spPr>
          <a:xfrm>
            <a:off x="9483955" y="2751508"/>
            <a:ext cx="374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8EDF78-9887-E480-3EE7-70F5976BA469}"/>
              </a:ext>
            </a:extLst>
          </p:cNvPr>
          <p:cNvSpPr txBox="1"/>
          <p:nvPr/>
        </p:nvSpPr>
        <p:spPr>
          <a:xfrm>
            <a:off x="136198" y="2709150"/>
            <a:ext cx="414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6A631A-4992-CAC1-8CE1-FB34A38B540A}"/>
              </a:ext>
            </a:extLst>
          </p:cNvPr>
          <p:cNvSpPr txBox="1"/>
          <p:nvPr/>
        </p:nvSpPr>
        <p:spPr>
          <a:xfrm>
            <a:off x="7620854" y="2735757"/>
            <a:ext cx="35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B4E13-5863-AAC0-F7B2-055E2737A6AE}"/>
              </a:ext>
            </a:extLst>
          </p:cNvPr>
          <p:cNvSpPr txBox="1"/>
          <p:nvPr/>
        </p:nvSpPr>
        <p:spPr>
          <a:xfrm>
            <a:off x="4066861" y="2920423"/>
            <a:ext cx="41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5A1AED-A375-B5D4-38E0-F36DCF2C618A}"/>
              </a:ext>
            </a:extLst>
          </p:cNvPr>
          <p:cNvSpPr txBox="1"/>
          <p:nvPr/>
        </p:nvSpPr>
        <p:spPr>
          <a:xfrm>
            <a:off x="2103508" y="2709149"/>
            <a:ext cx="37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4A99D6-76C3-288C-FBE4-8F0C8D6F2990}"/>
              </a:ext>
            </a:extLst>
          </p:cNvPr>
          <p:cNvSpPr txBox="1"/>
          <p:nvPr/>
        </p:nvSpPr>
        <p:spPr>
          <a:xfrm>
            <a:off x="5944021" y="2793855"/>
            <a:ext cx="443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9B3309-B97A-1B9C-ED0B-B886CB6102D7}"/>
              </a:ext>
            </a:extLst>
          </p:cNvPr>
          <p:cNvSpPr txBox="1"/>
          <p:nvPr/>
        </p:nvSpPr>
        <p:spPr>
          <a:xfrm>
            <a:off x="378309" y="1140854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5D Panel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A073E5-5CF6-40F7-A8AC-106CC01D3B86}"/>
              </a:ext>
            </a:extLst>
          </p:cNvPr>
          <p:cNvSpPr txBox="1"/>
          <p:nvPr/>
        </p:nvSpPr>
        <p:spPr>
          <a:xfrm rot="16601534">
            <a:off x="462160" y="2283965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810863-E4FE-4312-A2FC-A6DA7CC91A58}"/>
              </a:ext>
            </a:extLst>
          </p:cNvPr>
          <p:cNvSpPr txBox="1"/>
          <p:nvPr/>
        </p:nvSpPr>
        <p:spPr>
          <a:xfrm rot="16601534">
            <a:off x="974061" y="2304980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525B23-EB45-4306-BF6E-553F52E8D2A5}"/>
              </a:ext>
            </a:extLst>
          </p:cNvPr>
          <p:cNvSpPr txBox="1"/>
          <p:nvPr/>
        </p:nvSpPr>
        <p:spPr>
          <a:xfrm rot="16601534">
            <a:off x="784935" y="2303142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93E92F-8229-4634-9203-F1637EA313DE}"/>
              </a:ext>
            </a:extLst>
          </p:cNvPr>
          <p:cNvSpPr txBox="1"/>
          <p:nvPr/>
        </p:nvSpPr>
        <p:spPr>
          <a:xfrm rot="16601534">
            <a:off x="625577" y="2326195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A90F52-7975-4E7B-AD4D-E034494D5D0D}"/>
              </a:ext>
            </a:extLst>
          </p:cNvPr>
          <p:cNvSpPr txBox="1"/>
          <p:nvPr/>
        </p:nvSpPr>
        <p:spPr>
          <a:xfrm>
            <a:off x="11258" y="2935397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DDD2FA-9F3D-43BF-9A5F-CE93F669D3F1}"/>
              </a:ext>
            </a:extLst>
          </p:cNvPr>
          <p:cNvSpPr txBox="1"/>
          <p:nvPr/>
        </p:nvSpPr>
        <p:spPr>
          <a:xfrm>
            <a:off x="593285" y="2854093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D73839-8DC6-429A-A75A-B5F4304774F7}"/>
              </a:ext>
            </a:extLst>
          </p:cNvPr>
          <p:cNvSpPr txBox="1"/>
          <p:nvPr/>
        </p:nvSpPr>
        <p:spPr>
          <a:xfrm>
            <a:off x="777685" y="291737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9ED16D-A835-49FA-8724-5933D257A202}"/>
              </a:ext>
            </a:extLst>
          </p:cNvPr>
          <p:cNvSpPr txBox="1"/>
          <p:nvPr/>
        </p:nvSpPr>
        <p:spPr>
          <a:xfrm>
            <a:off x="943991" y="2875149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30EBB1-6AF3-48AC-8ACF-3562937BC0F9}"/>
              </a:ext>
            </a:extLst>
          </p:cNvPr>
          <p:cNvSpPr txBox="1"/>
          <p:nvPr/>
        </p:nvSpPr>
        <p:spPr>
          <a:xfrm>
            <a:off x="1128391" y="2915541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5F86-4C6B-46A6-92B8-9DDBA6E691F7}"/>
              </a:ext>
            </a:extLst>
          </p:cNvPr>
          <p:cNvSpPr txBox="1"/>
          <p:nvPr/>
        </p:nvSpPr>
        <p:spPr>
          <a:xfrm>
            <a:off x="2222136" y="1103762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5D Panel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3C8CFD-9353-4E1A-97F6-CC514B325054}"/>
              </a:ext>
            </a:extLst>
          </p:cNvPr>
          <p:cNvSpPr txBox="1"/>
          <p:nvPr/>
        </p:nvSpPr>
        <p:spPr>
          <a:xfrm>
            <a:off x="1901741" y="3073424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57E7F9-67F4-4AF1-8781-AF86A632D287}"/>
              </a:ext>
            </a:extLst>
          </p:cNvPr>
          <p:cNvSpPr txBox="1"/>
          <p:nvPr/>
        </p:nvSpPr>
        <p:spPr>
          <a:xfrm>
            <a:off x="2668168" y="3055406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782E10-09EC-41EC-8FA7-EC0BDE0E0C04}"/>
              </a:ext>
            </a:extLst>
          </p:cNvPr>
          <p:cNvSpPr txBox="1"/>
          <p:nvPr/>
        </p:nvSpPr>
        <p:spPr>
          <a:xfrm>
            <a:off x="3018874" y="3053568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21FA42-B1CB-4EFE-A6D3-802F82E8510A}"/>
              </a:ext>
            </a:extLst>
          </p:cNvPr>
          <p:cNvSpPr txBox="1"/>
          <p:nvPr/>
        </p:nvSpPr>
        <p:spPr>
          <a:xfrm>
            <a:off x="2846161" y="2998259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0693A1-48D6-49C9-8F53-4D6E7DE9D068}"/>
              </a:ext>
            </a:extLst>
          </p:cNvPr>
          <p:cNvSpPr txBox="1"/>
          <p:nvPr/>
        </p:nvSpPr>
        <p:spPr>
          <a:xfrm>
            <a:off x="2491803" y="2986114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B32A8-DA1C-4882-943F-3D2D324F72EC}"/>
              </a:ext>
            </a:extLst>
          </p:cNvPr>
          <p:cNvSpPr txBox="1"/>
          <p:nvPr/>
        </p:nvSpPr>
        <p:spPr>
          <a:xfrm>
            <a:off x="3915995" y="3203790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E29CB0-E3B5-44CA-93EC-EA40852E0DAD}"/>
              </a:ext>
            </a:extLst>
          </p:cNvPr>
          <p:cNvSpPr txBox="1"/>
          <p:nvPr/>
        </p:nvSpPr>
        <p:spPr>
          <a:xfrm>
            <a:off x="4682422" y="3185772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3DFE31-370C-4C07-924A-C4B1E9BCA332}"/>
              </a:ext>
            </a:extLst>
          </p:cNvPr>
          <p:cNvSpPr txBox="1"/>
          <p:nvPr/>
        </p:nvSpPr>
        <p:spPr>
          <a:xfrm>
            <a:off x="5033128" y="3183934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D03438-4583-4D2A-A527-65202A7ABFA7}"/>
              </a:ext>
            </a:extLst>
          </p:cNvPr>
          <p:cNvSpPr txBox="1"/>
          <p:nvPr/>
        </p:nvSpPr>
        <p:spPr>
          <a:xfrm>
            <a:off x="4860415" y="312862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374A73-D9F4-40F2-8255-7031E9E136CA}"/>
              </a:ext>
            </a:extLst>
          </p:cNvPr>
          <p:cNvSpPr txBox="1"/>
          <p:nvPr/>
        </p:nvSpPr>
        <p:spPr>
          <a:xfrm>
            <a:off x="4506057" y="3116480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C42FEB-4FD0-408B-9FF1-0747CA627D09}"/>
              </a:ext>
            </a:extLst>
          </p:cNvPr>
          <p:cNvSpPr txBox="1"/>
          <p:nvPr/>
        </p:nvSpPr>
        <p:spPr>
          <a:xfrm>
            <a:off x="5787023" y="3190935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596DDD-A4FF-4FAA-B8C0-C896FBFD0D55}"/>
              </a:ext>
            </a:extLst>
          </p:cNvPr>
          <p:cNvSpPr txBox="1"/>
          <p:nvPr/>
        </p:nvSpPr>
        <p:spPr>
          <a:xfrm>
            <a:off x="6553450" y="317291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984535-3707-48F5-A124-1EF18321B3CB}"/>
              </a:ext>
            </a:extLst>
          </p:cNvPr>
          <p:cNvSpPr txBox="1"/>
          <p:nvPr/>
        </p:nvSpPr>
        <p:spPr>
          <a:xfrm>
            <a:off x="6904156" y="317107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E3E7D4-392F-4819-9661-D02089BEA44D}"/>
              </a:ext>
            </a:extLst>
          </p:cNvPr>
          <p:cNvSpPr txBox="1"/>
          <p:nvPr/>
        </p:nvSpPr>
        <p:spPr>
          <a:xfrm>
            <a:off x="6731443" y="3115770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0D8856-3B83-4C75-9424-BFF4A9A12871}"/>
              </a:ext>
            </a:extLst>
          </p:cNvPr>
          <p:cNvSpPr txBox="1"/>
          <p:nvPr/>
        </p:nvSpPr>
        <p:spPr>
          <a:xfrm>
            <a:off x="6377085" y="310362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EC7FD40-1037-487C-8EB8-6AA9195E7D7F}"/>
              </a:ext>
            </a:extLst>
          </p:cNvPr>
          <p:cNvSpPr txBox="1"/>
          <p:nvPr/>
        </p:nvSpPr>
        <p:spPr>
          <a:xfrm>
            <a:off x="7525852" y="3012828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85026A8-B8C7-4007-8B8B-630B85813E2C}"/>
              </a:ext>
            </a:extLst>
          </p:cNvPr>
          <p:cNvSpPr txBox="1"/>
          <p:nvPr/>
        </p:nvSpPr>
        <p:spPr>
          <a:xfrm>
            <a:off x="8292279" y="2994810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9F3AD2-0965-48D6-9436-40F867B938CA}"/>
              </a:ext>
            </a:extLst>
          </p:cNvPr>
          <p:cNvSpPr txBox="1"/>
          <p:nvPr/>
        </p:nvSpPr>
        <p:spPr>
          <a:xfrm>
            <a:off x="8642985" y="2992972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0EC02F-701E-4656-8F8C-5880F77291C0}"/>
              </a:ext>
            </a:extLst>
          </p:cNvPr>
          <p:cNvSpPr txBox="1"/>
          <p:nvPr/>
        </p:nvSpPr>
        <p:spPr>
          <a:xfrm>
            <a:off x="8470272" y="2937663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B2AC99-7D6A-4B9F-B077-0F19696091B8}"/>
              </a:ext>
            </a:extLst>
          </p:cNvPr>
          <p:cNvSpPr txBox="1"/>
          <p:nvPr/>
        </p:nvSpPr>
        <p:spPr>
          <a:xfrm>
            <a:off x="8115914" y="2925518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47E96A-9B9A-4DC7-B00C-B19A835F6262}"/>
              </a:ext>
            </a:extLst>
          </p:cNvPr>
          <p:cNvSpPr txBox="1"/>
          <p:nvPr/>
        </p:nvSpPr>
        <p:spPr>
          <a:xfrm>
            <a:off x="9330781" y="3165228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2BEBAD-492B-431D-84DF-5DFAD6D287E3}"/>
              </a:ext>
            </a:extLst>
          </p:cNvPr>
          <p:cNvSpPr txBox="1"/>
          <p:nvPr/>
        </p:nvSpPr>
        <p:spPr>
          <a:xfrm>
            <a:off x="10097208" y="3147210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D308B2-234A-4A7F-B694-F513D789E795}"/>
              </a:ext>
            </a:extLst>
          </p:cNvPr>
          <p:cNvSpPr txBox="1"/>
          <p:nvPr/>
        </p:nvSpPr>
        <p:spPr>
          <a:xfrm>
            <a:off x="10447914" y="3145372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578545F-FF5C-4743-A2A6-3FF203D24CF5}"/>
              </a:ext>
            </a:extLst>
          </p:cNvPr>
          <p:cNvSpPr txBox="1"/>
          <p:nvPr/>
        </p:nvSpPr>
        <p:spPr>
          <a:xfrm>
            <a:off x="10275201" y="3090063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78E1CC-F4AB-4E64-8994-EE87CFA2DFE3}"/>
              </a:ext>
            </a:extLst>
          </p:cNvPr>
          <p:cNvSpPr txBox="1"/>
          <p:nvPr/>
        </p:nvSpPr>
        <p:spPr>
          <a:xfrm>
            <a:off x="9920843" y="3077918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7B7817-CD3E-492F-AEC9-0DF3C7BC01C7}"/>
              </a:ext>
            </a:extLst>
          </p:cNvPr>
          <p:cNvSpPr txBox="1"/>
          <p:nvPr/>
        </p:nvSpPr>
        <p:spPr>
          <a:xfrm rot="16601534">
            <a:off x="2333195" y="219399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3FB1682-FDD1-40F3-A7F7-54387CCB066E}"/>
              </a:ext>
            </a:extLst>
          </p:cNvPr>
          <p:cNvSpPr txBox="1"/>
          <p:nvPr/>
        </p:nvSpPr>
        <p:spPr>
          <a:xfrm rot="16601534">
            <a:off x="2845096" y="221500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F84B8C-468F-4F6B-B63F-BB269ABCF7FC}"/>
              </a:ext>
            </a:extLst>
          </p:cNvPr>
          <p:cNvSpPr txBox="1"/>
          <p:nvPr/>
        </p:nvSpPr>
        <p:spPr>
          <a:xfrm rot="16601534">
            <a:off x="2655970" y="221316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23B68E-4614-4866-B5BA-B6F5D63A16C4}"/>
              </a:ext>
            </a:extLst>
          </p:cNvPr>
          <p:cNvSpPr txBox="1"/>
          <p:nvPr/>
        </p:nvSpPr>
        <p:spPr>
          <a:xfrm rot="16601534">
            <a:off x="2496612" y="223622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9530B0-1922-4CD1-A077-374AD542969D}"/>
              </a:ext>
            </a:extLst>
          </p:cNvPr>
          <p:cNvSpPr txBox="1"/>
          <p:nvPr/>
        </p:nvSpPr>
        <p:spPr>
          <a:xfrm rot="16601534">
            <a:off x="4303380" y="234639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7F016E2-40A8-4E4F-BFDE-5257FDD4C623}"/>
              </a:ext>
            </a:extLst>
          </p:cNvPr>
          <p:cNvSpPr txBox="1"/>
          <p:nvPr/>
        </p:nvSpPr>
        <p:spPr>
          <a:xfrm rot="16601534">
            <a:off x="4815281" y="236740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CF6454B-F6FE-48B5-AC12-BC124256A5BA}"/>
              </a:ext>
            </a:extLst>
          </p:cNvPr>
          <p:cNvSpPr txBox="1"/>
          <p:nvPr/>
        </p:nvSpPr>
        <p:spPr>
          <a:xfrm rot="16601534">
            <a:off x="4626155" y="236556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8DABF64-2F46-43A0-A066-71E265252A78}"/>
              </a:ext>
            </a:extLst>
          </p:cNvPr>
          <p:cNvSpPr txBox="1"/>
          <p:nvPr/>
        </p:nvSpPr>
        <p:spPr>
          <a:xfrm rot="16601534">
            <a:off x="4466797" y="238862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64CDD7-5127-4FF9-A424-7E9E4298F997}"/>
              </a:ext>
            </a:extLst>
          </p:cNvPr>
          <p:cNvSpPr txBox="1"/>
          <p:nvPr/>
        </p:nvSpPr>
        <p:spPr>
          <a:xfrm>
            <a:off x="4107161" y="1078722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5D Panel 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CC94FA9-DEFF-4C56-8F53-B1DD756553B5}"/>
              </a:ext>
            </a:extLst>
          </p:cNvPr>
          <p:cNvSpPr txBox="1"/>
          <p:nvPr/>
        </p:nvSpPr>
        <p:spPr>
          <a:xfrm>
            <a:off x="5859654" y="1085772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5D Panel 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D49BE3-AE4B-4384-8EE0-99D19D4A5D68}"/>
              </a:ext>
            </a:extLst>
          </p:cNvPr>
          <p:cNvSpPr txBox="1"/>
          <p:nvPr/>
        </p:nvSpPr>
        <p:spPr>
          <a:xfrm>
            <a:off x="7659545" y="1076764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5D Panel 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81233F0-0247-4085-8E4B-EB93FD16250C}"/>
              </a:ext>
            </a:extLst>
          </p:cNvPr>
          <p:cNvSpPr txBox="1"/>
          <p:nvPr/>
        </p:nvSpPr>
        <p:spPr>
          <a:xfrm>
            <a:off x="9478468" y="1051429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5D Panel 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9762DBF-4797-40CC-9166-BF1FCC9C2A30}"/>
              </a:ext>
            </a:extLst>
          </p:cNvPr>
          <p:cNvSpPr txBox="1"/>
          <p:nvPr/>
        </p:nvSpPr>
        <p:spPr>
          <a:xfrm rot="16601534">
            <a:off x="6232247" y="237941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94260E-4F4D-4CBB-93FF-68879803CEE1}"/>
              </a:ext>
            </a:extLst>
          </p:cNvPr>
          <p:cNvSpPr txBox="1"/>
          <p:nvPr/>
        </p:nvSpPr>
        <p:spPr>
          <a:xfrm rot="16601534">
            <a:off x="6744148" y="2400433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61AEB-4EA3-4B5F-BC1A-48A5A5CBAB92}"/>
              </a:ext>
            </a:extLst>
          </p:cNvPr>
          <p:cNvSpPr txBox="1"/>
          <p:nvPr/>
        </p:nvSpPr>
        <p:spPr>
          <a:xfrm rot="16601534">
            <a:off x="6555022" y="2398595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E2C34D-FDC2-4A01-BE1A-6AB77863D16D}"/>
              </a:ext>
            </a:extLst>
          </p:cNvPr>
          <p:cNvSpPr txBox="1"/>
          <p:nvPr/>
        </p:nvSpPr>
        <p:spPr>
          <a:xfrm rot="16601534">
            <a:off x="6395664" y="242164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8BB147A-0A54-41DE-A3EB-866E5FA91448}"/>
              </a:ext>
            </a:extLst>
          </p:cNvPr>
          <p:cNvSpPr txBox="1"/>
          <p:nvPr/>
        </p:nvSpPr>
        <p:spPr>
          <a:xfrm rot="16601534">
            <a:off x="7965999" y="226628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8E3B1E-A662-48A5-BB22-7DA54A5B4D18}"/>
              </a:ext>
            </a:extLst>
          </p:cNvPr>
          <p:cNvSpPr txBox="1"/>
          <p:nvPr/>
        </p:nvSpPr>
        <p:spPr>
          <a:xfrm rot="16601534">
            <a:off x="8477900" y="2287303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B6422D7-3140-4C94-8E5A-1F22AA41232C}"/>
              </a:ext>
            </a:extLst>
          </p:cNvPr>
          <p:cNvSpPr txBox="1"/>
          <p:nvPr/>
        </p:nvSpPr>
        <p:spPr>
          <a:xfrm rot="16601534">
            <a:off x="8288774" y="2285465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B01AFB-5A5A-48BE-A4C3-91F3E603C8A1}"/>
              </a:ext>
            </a:extLst>
          </p:cNvPr>
          <p:cNvSpPr txBox="1"/>
          <p:nvPr/>
        </p:nvSpPr>
        <p:spPr>
          <a:xfrm rot="16601534">
            <a:off x="8129416" y="230851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B89BFBB-F6D3-4C23-98E3-6AACA218380B}"/>
              </a:ext>
            </a:extLst>
          </p:cNvPr>
          <p:cNvSpPr txBox="1"/>
          <p:nvPr/>
        </p:nvSpPr>
        <p:spPr>
          <a:xfrm rot="16601534">
            <a:off x="9773342" y="2330553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A7E1F5-9A03-475B-A643-835B148DD4BA}"/>
              </a:ext>
            </a:extLst>
          </p:cNvPr>
          <p:cNvSpPr txBox="1"/>
          <p:nvPr/>
        </p:nvSpPr>
        <p:spPr>
          <a:xfrm rot="16601534">
            <a:off x="10285243" y="235156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4D27D7B-2B2B-4179-941B-1D9B5D9CFB51}"/>
              </a:ext>
            </a:extLst>
          </p:cNvPr>
          <p:cNvSpPr txBox="1"/>
          <p:nvPr/>
        </p:nvSpPr>
        <p:spPr>
          <a:xfrm rot="16601534">
            <a:off x="10096117" y="2349730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57AFE0D-0CC6-4BDE-A5C5-D5549EE5E4FE}"/>
              </a:ext>
            </a:extLst>
          </p:cNvPr>
          <p:cNvSpPr txBox="1"/>
          <p:nvPr/>
        </p:nvSpPr>
        <p:spPr>
          <a:xfrm rot="16601534">
            <a:off x="9936759" y="2372783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50712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Western Results\2 deoxy glucose Treatment\ovcar-3\6.5.23 OV3 SHMFN1 2 DG\sk4 MFN1 6.5.23 2023.05.06_18.08.00_Ch\sk4 MFN1 6.5.23 2023.05.06_18.08.00_Ch+Marker.jpg">
            <a:extLst>
              <a:ext uri="{FF2B5EF4-FFF2-40B4-BE49-F238E27FC236}">
                <a16:creationId xmlns:a16="http://schemas.microsoft.com/office/drawing/2014/main" id="{19408D06-3B64-39EB-B970-55BE9E80E72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562" t="81" r="824" b="-188"/>
          <a:stretch>
            <a:fillRect/>
          </a:stretch>
        </p:blipFill>
        <p:spPr bwMode="auto">
          <a:xfrm>
            <a:off x="202936" y="1958010"/>
            <a:ext cx="1800000" cy="2484000"/>
          </a:xfrm>
          <a:prstGeom prst="rect">
            <a:avLst/>
          </a:prstGeom>
          <a:noFill/>
        </p:spPr>
      </p:pic>
      <p:pic>
        <p:nvPicPr>
          <p:cNvPr id="5" name="Picture 11" descr="D:\Western Results\2 deoxy glucose Treatment\ovcar-3\04.05.23 ov 3 shmfn1 2dg\sk4 mtco2 4.5.23 2023.05.04_20.02.48_Ch\sk4 mtco2 4.5.23 2023.05.04_20.02.48_Ch+Marker.jpg">
            <a:extLst>
              <a:ext uri="{FF2B5EF4-FFF2-40B4-BE49-F238E27FC236}">
                <a16:creationId xmlns:a16="http://schemas.microsoft.com/office/drawing/2014/main" id="{FE5EFE10-3B95-60F2-CAA0-01A58B5ECA4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81" t="-159" r="505" b="-250"/>
          <a:stretch>
            <a:fillRect/>
          </a:stretch>
        </p:blipFill>
        <p:spPr bwMode="auto">
          <a:xfrm>
            <a:off x="2053168" y="1958011"/>
            <a:ext cx="1800000" cy="2484000"/>
          </a:xfrm>
          <a:prstGeom prst="rect">
            <a:avLst/>
          </a:prstGeom>
          <a:noFill/>
        </p:spPr>
      </p:pic>
      <p:pic>
        <p:nvPicPr>
          <p:cNvPr id="6" name="Picture 2" descr="D:\Western Results\2 deoxy glucose Treatment\ovcar-3\9.5.23 ov 3 shmfn1 2dg\used sk2 uqcr2 9.5.23 2023.05.09_14.56.21_Ch\sk2 uqcr2 9.5.23 2023.05.09_14.56.21_Ch+Marker.jpg">
            <a:extLst>
              <a:ext uri="{FF2B5EF4-FFF2-40B4-BE49-F238E27FC236}">
                <a16:creationId xmlns:a16="http://schemas.microsoft.com/office/drawing/2014/main" id="{4A103DAD-FB87-CA0F-D581-49588B83B02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82" t="-312" r="-295" b="208"/>
          <a:stretch>
            <a:fillRect/>
          </a:stretch>
        </p:blipFill>
        <p:spPr bwMode="auto">
          <a:xfrm>
            <a:off x="3903400" y="1958005"/>
            <a:ext cx="1800000" cy="2484000"/>
          </a:xfrm>
          <a:prstGeom prst="rect">
            <a:avLst/>
          </a:prstGeom>
          <a:noFill/>
        </p:spPr>
      </p:pic>
      <p:pic>
        <p:nvPicPr>
          <p:cNvPr id="7" name="Picture 6" descr="D:\Western Results\2 deoxy glucose Treatment\ovcar-3\6.5.23 OV3 SHMFN1 2 DG\sk5 NDUF 6.5.23 2023.05.06_18.53.31_Ch\sk5 NDUF 6.5.23 2023.05.06_18.53.31_Ch+Marker.jpg">
            <a:extLst>
              <a:ext uri="{FF2B5EF4-FFF2-40B4-BE49-F238E27FC236}">
                <a16:creationId xmlns:a16="http://schemas.microsoft.com/office/drawing/2014/main" id="{ABF463DE-C890-A5E6-580B-20991BD8A4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lum bright="20000"/>
          </a:blip>
          <a:srcRect l="575" t="193" r="432" b="306"/>
          <a:stretch>
            <a:fillRect/>
          </a:stretch>
        </p:blipFill>
        <p:spPr bwMode="auto">
          <a:xfrm>
            <a:off x="5768601" y="1958007"/>
            <a:ext cx="1800000" cy="2484000"/>
          </a:xfrm>
          <a:prstGeom prst="rect">
            <a:avLst/>
          </a:prstGeom>
          <a:noFill/>
        </p:spPr>
      </p:pic>
      <p:pic>
        <p:nvPicPr>
          <p:cNvPr id="8" name="Picture 5" descr="D:\Western Results\2 deoxy glucose Treatment\ovcar-3\6.5.23 OV3 SHMFN1 2 DG\sk4 B ACT 6.5.23 2023.05.06_19.21.24_Ch\sk4 B ACT 6.5.23 2023.05.06_19.21.24_Ch+Marker.jpg">
            <a:extLst>
              <a:ext uri="{FF2B5EF4-FFF2-40B4-BE49-F238E27FC236}">
                <a16:creationId xmlns:a16="http://schemas.microsoft.com/office/drawing/2014/main" id="{4DBB3944-1806-F1FD-D4AF-05811D2583E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828" t="-395" r="-387" b="-595"/>
          <a:stretch>
            <a:fillRect/>
          </a:stretch>
        </p:blipFill>
        <p:spPr bwMode="auto">
          <a:xfrm>
            <a:off x="9417282" y="1907465"/>
            <a:ext cx="1800000" cy="2484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F4118F-33F3-3B66-DCE9-31A3C06E3E4F}"/>
              </a:ext>
            </a:extLst>
          </p:cNvPr>
          <p:cNvSpPr txBox="1"/>
          <p:nvPr/>
        </p:nvSpPr>
        <p:spPr>
          <a:xfrm>
            <a:off x="811141" y="1683283"/>
            <a:ext cx="66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F2CBA-EA00-A52F-C870-6649E2DDB8DF}"/>
              </a:ext>
            </a:extLst>
          </p:cNvPr>
          <p:cNvSpPr txBox="1"/>
          <p:nvPr/>
        </p:nvSpPr>
        <p:spPr>
          <a:xfrm>
            <a:off x="2587150" y="167226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C5A24-FA7E-5481-6105-B6281CA6890B}"/>
              </a:ext>
            </a:extLst>
          </p:cNvPr>
          <p:cNvSpPr txBox="1"/>
          <p:nvPr/>
        </p:nvSpPr>
        <p:spPr>
          <a:xfrm>
            <a:off x="4452146" y="1703015"/>
            <a:ext cx="97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3F82E8-3D00-473E-84CD-9912290491C5}"/>
              </a:ext>
            </a:extLst>
          </p:cNvPr>
          <p:cNvSpPr txBox="1"/>
          <p:nvPr/>
        </p:nvSpPr>
        <p:spPr>
          <a:xfrm>
            <a:off x="6192836" y="1694296"/>
            <a:ext cx="917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E4326-51FE-23D7-96E8-C8C20DC19345}"/>
              </a:ext>
            </a:extLst>
          </p:cNvPr>
          <p:cNvSpPr txBox="1"/>
          <p:nvPr/>
        </p:nvSpPr>
        <p:spPr>
          <a:xfrm>
            <a:off x="8169290" y="166351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D9D08-9645-F2A8-DA2A-525D3350159E}"/>
              </a:ext>
            </a:extLst>
          </p:cNvPr>
          <p:cNvSpPr txBox="1"/>
          <p:nvPr/>
        </p:nvSpPr>
        <p:spPr>
          <a:xfrm>
            <a:off x="9872877" y="1628168"/>
            <a:ext cx="9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pic>
        <p:nvPicPr>
          <p:cNvPr id="15" name="Picture 10" descr="D:\Western Results\2 deoxy glucose Treatment\ovcar-3\9.5.23 ov 3 shmfn1 2dg\sk2 atp5a 9.5.23 2023.05.09_14.47.43_Ch\sk2 atp5a 9.5.23 2023.05.09_14.47.43_Ch+Marker.jpg">
            <a:extLst>
              <a:ext uri="{FF2B5EF4-FFF2-40B4-BE49-F238E27FC236}">
                <a16:creationId xmlns:a16="http://schemas.microsoft.com/office/drawing/2014/main" id="{1974748B-FCF3-8A30-FF3B-B46A5D2250B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847" t="-561" r="-388" b="216"/>
          <a:stretch>
            <a:fillRect/>
          </a:stretch>
        </p:blipFill>
        <p:spPr bwMode="auto">
          <a:xfrm>
            <a:off x="7585782" y="1927227"/>
            <a:ext cx="1800000" cy="2484000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4D401A-A993-8B09-8498-532AC75702BE}"/>
              </a:ext>
            </a:extLst>
          </p:cNvPr>
          <p:cNvSpPr txBox="1"/>
          <p:nvPr/>
        </p:nvSpPr>
        <p:spPr>
          <a:xfrm>
            <a:off x="9763107" y="3039471"/>
            <a:ext cx="375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13EA7E-0119-6DF4-4C7B-AA5426A6DB2A}"/>
              </a:ext>
            </a:extLst>
          </p:cNvPr>
          <p:cNvSpPr txBox="1"/>
          <p:nvPr/>
        </p:nvSpPr>
        <p:spPr>
          <a:xfrm>
            <a:off x="494364" y="3061505"/>
            <a:ext cx="45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440B0-AFC5-7D59-5F9F-929F9C4056D3}"/>
              </a:ext>
            </a:extLst>
          </p:cNvPr>
          <p:cNvSpPr txBox="1"/>
          <p:nvPr/>
        </p:nvSpPr>
        <p:spPr>
          <a:xfrm>
            <a:off x="7771307" y="3144626"/>
            <a:ext cx="399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18C84-3208-25FC-1634-3CFCFB7F1F2B}"/>
              </a:ext>
            </a:extLst>
          </p:cNvPr>
          <p:cNvSpPr txBox="1"/>
          <p:nvPr/>
        </p:nvSpPr>
        <p:spPr>
          <a:xfrm>
            <a:off x="4119900" y="3249237"/>
            <a:ext cx="47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46D929-A2DC-F0C7-D011-642C0CA807F7}"/>
              </a:ext>
            </a:extLst>
          </p:cNvPr>
          <p:cNvSpPr txBox="1"/>
          <p:nvPr/>
        </p:nvSpPr>
        <p:spPr>
          <a:xfrm>
            <a:off x="2386425" y="2872642"/>
            <a:ext cx="432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539CE0-EE48-801E-DE87-FAB92C8442EB}"/>
              </a:ext>
            </a:extLst>
          </p:cNvPr>
          <p:cNvSpPr txBox="1"/>
          <p:nvPr/>
        </p:nvSpPr>
        <p:spPr>
          <a:xfrm>
            <a:off x="6171197" y="3063482"/>
            <a:ext cx="401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3FC61-8A4A-1689-2120-53888A75F0A6}"/>
              </a:ext>
            </a:extLst>
          </p:cNvPr>
          <p:cNvSpPr txBox="1"/>
          <p:nvPr/>
        </p:nvSpPr>
        <p:spPr>
          <a:xfrm>
            <a:off x="425390" y="1436938"/>
            <a:ext cx="14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5E Panel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152135-BECC-4DFE-877C-68DDD95057DC}"/>
              </a:ext>
            </a:extLst>
          </p:cNvPr>
          <p:cNvSpPr txBox="1"/>
          <p:nvPr/>
        </p:nvSpPr>
        <p:spPr>
          <a:xfrm>
            <a:off x="2238438" y="1436937"/>
            <a:ext cx="14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5E Panel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F1CB06-5B3D-4FC3-83E4-527A10ECE579}"/>
              </a:ext>
            </a:extLst>
          </p:cNvPr>
          <p:cNvSpPr txBox="1"/>
          <p:nvPr/>
        </p:nvSpPr>
        <p:spPr>
          <a:xfrm>
            <a:off x="4076020" y="1426016"/>
            <a:ext cx="14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5E Panel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EE59DF-3B4C-43CA-BFFD-50269C5817DD}"/>
              </a:ext>
            </a:extLst>
          </p:cNvPr>
          <p:cNvSpPr txBox="1"/>
          <p:nvPr/>
        </p:nvSpPr>
        <p:spPr>
          <a:xfrm>
            <a:off x="5787981" y="1426015"/>
            <a:ext cx="14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5E Panel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2790C-8CE8-42EB-9667-40136D9CF91F}"/>
              </a:ext>
            </a:extLst>
          </p:cNvPr>
          <p:cNvSpPr txBox="1"/>
          <p:nvPr/>
        </p:nvSpPr>
        <p:spPr>
          <a:xfrm>
            <a:off x="319734" y="3298955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E231E1-B319-4793-A094-E4B4C1AA623D}"/>
              </a:ext>
            </a:extLst>
          </p:cNvPr>
          <p:cNvSpPr txBox="1"/>
          <p:nvPr/>
        </p:nvSpPr>
        <p:spPr>
          <a:xfrm>
            <a:off x="901761" y="3217651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EA404-09EB-4250-8E78-15E0D52C2206}"/>
              </a:ext>
            </a:extLst>
          </p:cNvPr>
          <p:cNvSpPr txBox="1"/>
          <p:nvPr/>
        </p:nvSpPr>
        <p:spPr>
          <a:xfrm>
            <a:off x="1086161" y="328093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FFA5E8-88DC-4394-95F0-4529FC1E6ECC}"/>
              </a:ext>
            </a:extLst>
          </p:cNvPr>
          <p:cNvSpPr txBox="1"/>
          <p:nvPr/>
        </p:nvSpPr>
        <p:spPr>
          <a:xfrm>
            <a:off x="1252467" y="3238707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FB8FD7-B46D-4536-AF4C-A1C6F5E5E625}"/>
              </a:ext>
            </a:extLst>
          </p:cNvPr>
          <p:cNvSpPr txBox="1"/>
          <p:nvPr/>
        </p:nvSpPr>
        <p:spPr>
          <a:xfrm>
            <a:off x="1436867" y="327909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BC3E5-F3EC-4874-9F0A-02D51350A504}"/>
              </a:ext>
            </a:extLst>
          </p:cNvPr>
          <p:cNvSpPr txBox="1"/>
          <p:nvPr/>
        </p:nvSpPr>
        <p:spPr>
          <a:xfrm>
            <a:off x="2177166" y="3436982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01127F-CEE1-4CFA-B1C8-E3F8AF152386}"/>
              </a:ext>
            </a:extLst>
          </p:cNvPr>
          <p:cNvSpPr txBox="1"/>
          <p:nvPr/>
        </p:nvSpPr>
        <p:spPr>
          <a:xfrm>
            <a:off x="2943593" y="3418964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262C9-21AF-45C6-B8F7-5CCFDD772539}"/>
              </a:ext>
            </a:extLst>
          </p:cNvPr>
          <p:cNvSpPr txBox="1"/>
          <p:nvPr/>
        </p:nvSpPr>
        <p:spPr>
          <a:xfrm>
            <a:off x="3294299" y="3417126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FFD587-BF7E-4EAD-BD77-3872340AF954}"/>
              </a:ext>
            </a:extLst>
          </p:cNvPr>
          <p:cNvSpPr txBox="1"/>
          <p:nvPr/>
        </p:nvSpPr>
        <p:spPr>
          <a:xfrm>
            <a:off x="3121586" y="3361817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FA274A-0A62-4725-AB98-DE5C3A9F9C8B}"/>
              </a:ext>
            </a:extLst>
          </p:cNvPr>
          <p:cNvSpPr txBox="1"/>
          <p:nvPr/>
        </p:nvSpPr>
        <p:spPr>
          <a:xfrm>
            <a:off x="2767228" y="3349672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FA7C9F-2B05-4B4E-BCDC-360C63822920}"/>
              </a:ext>
            </a:extLst>
          </p:cNvPr>
          <p:cNvSpPr txBox="1"/>
          <p:nvPr/>
        </p:nvSpPr>
        <p:spPr>
          <a:xfrm>
            <a:off x="3904980" y="3501246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7C3DCB-4A87-4A8E-A526-AE20A5BCEF40}"/>
              </a:ext>
            </a:extLst>
          </p:cNvPr>
          <p:cNvSpPr txBox="1"/>
          <p:nvPr/>
        </p:nvSpPr>
        <p:spPr>
          <a:xfrm>
            <a:off x="4671407" y="3483228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996FF4-F393-41C5-90B6-5B501F34A8A2}"/>
              </a:ext>
            </a:extLst>
          </p:cNvPr>
          <p:cNvSpPr txBox="1"/>
          <p:nvPr/>
        </p:nvSpPr>
        <p:spPr>
          <a:xfrm>
            <a:off x="5022113" y="3481390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EB898A-92BA-400C-8BCE-2D4826A49268}"/>
              </a:ext>
            </a:extLst>
          </p:cNvPr>
          <p:cNvSpPr txBox="1"/>
          <p:nvPr/>
        </p:nvSpPr>
        <p:spPr>
          <a:xfrm>
            <a:off x="4849400" y="3426081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EAC795-89AA-40C9-8CF7-02710D02B116}"/>
              </a:ext>
            </a:extLst>
          </p:cNvPr>
          <p:cNvSpPr txBox="1"/>
          <p:nvPr/>
        </p:nvSpPr>
        <p:spPr>
          <a:xfrm>
            <a:off x="4495042" y="3413936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9DF55B-7DA9-4422-8314-B505D9B7AB07}"/>
              </a:ext>
            </a:extLst>
          </p:cNvPr>
          <p:cNvSpPr txBox="1"/>
          <p:nvPr/>
        </p:nvSpPr>
        <p:spPr>
          <a:xfrm>
            <a:off x="6007363" y="3554493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BC988B-BFA2-4A36-AEA8-909D4D020963}"/>
              </a:ext>
            </a:extLst>
          </p:cNvPr>
          <p:cNvSpPr txBox="1"/>
          <p:nvPr/>
        </p:nvSpPr>
        <p:spPr>
          <a:xfrm>
            <a:off x="6773790" y="353647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A9F56-3BE4-4D3D-B7B1-DAA535E53C1B}"/>
              </a:ext>
            </a:extLst>
          </p:cNvPr>
          <p:cNvSpPr txBox="1"/>
          <p:nvPr/>
        </p:nvSpPr>
        <p:spPr>
          <a:xfrm>
            <a:off x="7124496" y="353463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D089F7-70C8-45B0-8549-78A1DE42831F}"/>
              </a:ext>
            </a:extLst>
          </p:cNvPr>
          <p:cNvSpPr txBox="1"/>
          <p:nvPr/>
        </p:nvSpPr>
        <p:spPr>
          <a:xfrm>
            <a:off x="6951783" y="3479328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5D8CAD-F8BA-4746-A680-4D1D7C581684}"/>
              </a:ext>
            </a:extLst>
          </p:cNvPr>
          <p:cNvSpPr txBox="1"/>
          <p:nvPr/>
        </p:nvSpPr>
        <p:spPr>
          <a:xfrm>
            <a:off x="6597425" y="3467183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C7B492-4EDA-468E-93C3-149CA0E217E6}"/>
              </a:ext>
            </a:extLst>
          </p:cNvPr>
          <p:cNvSpPr txBox="1"/>
          <p:nvPr/>
        </p:nvSpPr>
        <p:spPr>
          <a:xfrm>
            <a:off x="7591954" y="3376386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A1D6C6-D144-47F4-AEA6-73A243B4412C}"/>
              </a:ext>
            </a:extLst>
          </p:cNvPr>
          <p:cNvSpPr txBox="1"/>
          <p:nvPr/>
        </p:nvSpPr>
        <p:spPr>
          <a:xfrm>
            <a:off x="8358381" y="3358368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D1F791-48F3-4B65-AAA9-6A3F13FA584B}"/>
              </a:ext>
            </a:extLst>
          </p:cNvPr>
          <p:cNvSpPr txBox="1"/>
          <p:nvPr/>
        </p:nvSpPr>
        <p:spPr>
          <a:xfrm>
            <a:off x="8709087" y="3356530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98F5A5-4490-4CC6-AC05-55915FB9462A}"/>
              </a:ext>
            </a:extLst>
          </p:cNvPr>
          <p:cNvSpPr txBox="1"/>
          <p:nvPr/>
        </p:nvSpPr>
        <p:spPr>
          <a:xfrm>
            <a:off x="8536374" y="3301221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EF7825-CA6D-4EC4-A1C4-33B0DFDBC169}"/>
              </a:ext>
            </a:extLst>
          </p:cNvPr>
          <p:cNvSpPr txBox="1"/>
          <p:nvPr/>
        </p:nvSpPr>
        <p:spPr>
          <a:xfrm>
            <a:off x="8182016" y="3289076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6D5823-C991-487C-8F6F-233CD2286F01}"/>
              </a:ext>
            </a:extLst>
          </p:cNvPr>
          <p:cNvSpPr txBox="1"/>
          <p:nvPr/>
        </p:nvSpPr>
        <p:spPr>
          <a:xfrm>
            <a:off x="9551121" y="3319463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68A46E-A121-456E-AFA1-2890E0983A63}"/>
              </a:ext>
            </a:extLst>
          </p:cNvPr>
          <p:cNvSpPr txBox="1"/>
          <p:nvPr/>
        </p:nvSpPr>
        <p:spPr>
          <a:xfrm>
            <a:off x="10317548" y="330144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FBB2E0-1F4E-48FF-AF4D-30CD445BB64E}"/>
              </a:ext>
            </a:extLst>
          </p:cNvPr>
          <p:cNvSpPr txBox="1"/>
          <p:nvPr/>
        </p:nvSpPr>
        <p:spPr>
          <a:xfrm>
            <a:off x="10668254" y="329960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36461D-2978-4652-9DDE-F6B036D5AB33}"/>
              </a:ext>
            </a:extLst>
          </p:cNvPr>
          <p:cNvSpPr txBox="1"/>
          <p:nvPr/>
        </p:nvSpPr>
        <p:spPr>
          <a:xfrm>
            <a:off x="10495541" y="3244298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1A40D7-35BE-4BCF-944E-4FCBDD88D3D1}"/>
              </a:ext>
            </a:extLst>
          </p:cNvPr>
          <p:cNvSpPr txBox="1"/>
          <p:nvPr/>
        </p:nvSpPr>
        <p:spPr>
          <a:xfrm>
            <a:off x="10141183" y="3232153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913C17-B9FD-4CBF-B9C2-D6A607381CC3}"/>
              </a:ext>
            </a:extLst>
          </p:cNvPr>
          <p:cNvSpPr txBox="1"/>
          <p:nvPr/>
        </p:nvSpPr>
        <p:spPr>
          <a:xfrm rot="16601534">
            <a:off x="759618" y="2680577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7FBABF-C9B1-472D-9B95-DDD38076166F}"/>
              </a:ext>
            </a:extLst>
          </p:cNvPr>
          <p:cNvSpPr txBox="1"/>
          <p:nvPr/>
        </p:nvSpPr>
        <p:spPr>
          <a:xfrm rot="16601534">
            <a:off x="1271519" y="2701592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399D27-6301-48D2-B43F-2B854B04BA27}"/>
              </a:ext>
            </a:extLst>
          </p:cNvPr>
          <p:cNvSpPr txBox="1"/>
          <p:nvPr/>
        </p:nvSpPr>
        <p:spPr>
          <a:xfrm rot="16601534">
            <a:off x="1082393" y="2699754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5B9E00-04CE-4739-A4B5-61F36AA6986E}"/>
              </a:ext>
            </a:extLst>
          </p:cNvPr>
          <p:cNvSpPr txBox="1"/>
          <p:nvPr/>
        </p:nvSpPr>
        <p:spPr>
          <a:xfrm rot="16601534">
            <a:off x="923035" y="2722807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A3108B-225D-4F35-9A63-63AC7BE18BA0}"/>
              </a:ext>
            </a:extLst>
          </p:cNvPr>
          <p:cNvSpPr txBox="1"/>
          <p:nvPr/>
        </p:nvSpPr>
        <p:spPr>
          <a:xfrm rot="16601534">
            <a:off x="2597602" y="2513484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174291-15B2-4390-85B5-B7DE1156CBF4}"/>
              </a:ext>
            </a:extLst>
          </p:cNvPr>
          <p:cNvSpPr txBox="1"/>
          <p:nvPr/>
        </p:nvSpPr>
        <p:spPr>
          <a:xfrm rot="16601534">
            <a:off x="3109503" y="2534499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554E95-44D7-4B4E-9B05-B2536EEC42B6}"/>
              </a:ext>
            </a:extLst>
          </p:cNvPr>
          <p:cNvSpPr txBox="1"/>
          <p:nvPr/>
        </p:nvSpPr>
        <p:spPr>
          <a:xfrm rot="16601534">
            <a:off x="2920377" y="2532661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BCBA89-72C2-44E7-BBB4-8DBEDAB89F91}"/>
              </a:ext>
            </a:extLst>
          </p:cNvPr>
          <p:cNvSpPr txBox="1"/>
          <p:nvPr/>
        </p:nvSpPr>
        <p:spPr>
          <a:xfrm rot="16601534">
            <a:off x="2761019" y="2555714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0784E3-1591-4ABA-82E0-4FE2AA664BA5}"/>
              </a:ext>
            </a:extLst>
          </p:cNvPr>
          <p:cNvSpPr txBox="1"/>
          <p:nvPr/>
        </p:nvSpPr>
        <p:spPr>
          <a:xfrm rot="16601534">
            <a:off x="4292362" y="2731985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3F05A7-445F-48C5-B69C-972F9D374B26}"/>
              </a:ext>
            </a:extLst>
          </p:cNvPr>
          <p:cNvSpPr txBox="1"/>
          <p:nvPr/>
        </p:nvSpPr>
        <p:spPr>
          <a:xfrm rot="16601534">
            <a:off x="4804263" y="2753000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49A768-BCC8-4E46-A72B-E1DE4AA468C9}"/>
              </a:ext>
            </a:extLst>
          </p:cNvPr>
          <p:cNvSpPr txBox="1"/>
          <p:nvPr/>
        </p:nvSpPr>
        <p:spPr>
          <a:xfrm rot="16601534">
            <a:off x="4615137" y="2751162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D34519-9B47-431A-8417-C554E08D79D2}"/>
              </a:ext>
            </a:extLst>
          </p:cNvPr>
          <p:cNvSpPr txBox="1"/>
          <p:nvPr/>
        </p:nvSpPr>
        <p:spPr>
          <a:xfrm rot="16601534">
            <a:off x="4455779" y="2774215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0D43741-7A4C-4E06-B1F5-5ACD73F56E2D}"/>
              </a:ext>
            </a:extLst>
          </p:cNvPr>
          <p:cNvSpPr txBox="1"/>
          <p:nvPr/>
        </p:nvSpPr>
        <p:spPr>
          <a:xfrm rot="16601534">
            <a:off x="6386484" y="2555690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75C5755-8F04-46E2-9B62-136113A70F3C}"/>
              </a:ext>
            </a:extLst>
          </p:cNvPr>
          <p:cNvSpPr txBox="1"/>
          <p:nvPr/>
        </p:nvSpPr>
        <p:spPr>
          <a:xfrm rot="16601534">
            <a:off x="6898385" y="2576705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61EA58-2D6D-4819-94AB-078C22D1F032}"/>
              </a:ext>
            </a:extLst>
          </p:cNvPr>
          <p:cNvSpPr txBox="1"/>
          <p:nvPr/>
        </p:nvSpPr>
        <p:spPr>
          <a:xfrm rot="16601534">
            <a:off x="6709259" y="2574867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1F5C36F-BDBA-432F-A79D-12B1CE5D206C}"/>
              </a:ext>
            </a:extLst>
          </p:cNvPr>
          <p:cNvSpPr txBox="1"/>
          <p:nvPr/>
        </p:nvSpPr>
        <p:spPr>
          <a:xfrm rot="16601534">
            <a:off x="6549901" y="2597920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418B60A-5541-41F6-9F22-206442E06469}"/>
              </a:ext>
            </a:extLst>
          </p:cNvPr>
          <p:cNvSpPr txBox="1"/>
          <p:nvPr/>
        </p:nvSpPr>
        <p:spPr>
          <a:xfrm rot="16601534">
            <a:off x="7999049" y="2662900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C280FFD-862B-4C16-8CAC-9942BBBDDD8A}"/>
              </a:ext>
            </a:extLst>
          </p:cNvPr>
          <p:cNvSpPr txBox="1"/>
          <p:nvPr/>
        </p:nvSpPr>
        <p:spPr>
          <a:xfrm rot="16601534">
            <a:off x="8510950" y="2683915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7C52CAD-345B-409C-9366-DDF6F7E99444}"/>
              </a:ext>
            </a:extLst>
          </p:cNvPr>
          <p:cNvSpPr txBox="1"/>
          <p:nvPr/>
        </p:nvSpPr>
        <p:spPr>
          <a:xfrm rot="16601534">
            <a:off x="8321824" y="2682077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27D819-18A6-4580-A0C9-6CE04F0CD447}"/>
              </a:ext>
            </a:extLst>
          </p:cNvPr>
          <p:cNvSpPr txBox="1"/>
          <p:nvPr/>
        </p:nvSpPr>
        <p:spPr>
          <a:xfrm rot="16601534">
            <a:off x="8162466" y="2705130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270E64A-6474-4E8A-842D-1C435079D082}"/>
              </a:ext>
            </a:extLst>
          </p:cNvPr>
          <p:cNvSpPr txBox="1"/>
          <p:nvPr/>
        </p:nvSpPr>
        <p:spPr>
          <a:xfrm rot="16601534">
            <a:off x="9949613" y="259496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5100E34-4C57-4ADA-9601-F17E0A584186}"/>
              </a:ext>
            </a:extLst>
          </p:cNvPr>
          <p:cNvSpPr txBox="1"/>
          <p:nvPr/>
        </p:nvSpPr>
        <p:spPr>
          <a:xfrm rot="16601534">
            <a:off x="10461514" y="261597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DDF0EE-A0BE-4F19-ADA6-79F1ECF1B185}"/>
              </a:ext>
            </a:extLst>
          </p:cNvPr>
          <p:cNvSpPr txBox="1"/>
          <p:nvPr/>
        </p:nvSpPr>
        <p:spPr>
          <a:xfrm rot="16601534">
            <a:off x="10272388" y="261413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EE5E53-FDDB-45A9-9777-3B3D0FB1CBC8}"/>
              </a:ext>
            </a:extLst>
          </p:cNvPr>
          <p:cNvSpPr txBox="1"/>
          <p:nvPr/>
        </p:nvSpPr>
        <p:spPr>
          <a:xfrm rot="16601534">
            <a:off x="10113030" y="263719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141D7F-6F50-4F09-9C0C-CABCE565F9E1}"/>
              </a:ext>
            </a:extLst>
          </p:cNvPr>
          <p:cNvSpPr txBox="1"/>
          <p:nvPr/>
        </p:nvSpPr>
        <p:spPr>
          <a:xfrm>
            <a:off x="7698335" y="1413121"/>
            <a:ext cx="14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5E Panel 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D67E660-8BDB-478D-9000-086B1324CFB7}"/>
              </a:ext>
            </a:extLst>
          </p:cNvPr>
          <p:cNvSpPr txBox="1"/>
          <p:nvPr/>
        </p:nvSpPr>
        <p:spPr>
          <a:xfrm>
            <a:off x="9551121" y="1386434"/>
            <a:ext cx="14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5E Panel 6</a:t>
            </a:r>
          </a:p>
        </p:txBody>
      </p:sp>
    </p:spTree>
    <p:extLst>
      <p:ext uri="{BB962C8B-B14F-4D97-AF65-F5344CB8AC3E}">
        <p14:creationId xmlns:p14="http://schemas.microsoft.com/office/powerpoint/2010/main" val="81402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Western Results\2 deoxy glucose Treatment\A2780\4.4.23 a2 2dg\USED sk3 mfn1 4.4.23 2023.04.04_22.06.18_Ch\sk3 mfn1 4.4.23 2023.04.04_22.06.18_Ch+Marker.jpg">
            <a:extLst>
              <a:ext uri="{FF2B5EF4-FFF2-40B4-BE49-F238E27FC236}">
                <a16:creationId xmlns:a16="http://schemas.microsoft.com/office/drawing/2014/main" id="{3FF42B8E-1402-F843-0437-E6B0CAE2EB0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437" t="-267" r="-79" b="-116"/>
          <a:stretch/>
        </p:blipFill>
        <p:spPr bwMode="auto">
          <a:xfrm>
            <a:off x="629862" y="1876354"/>
            <a:ext cx="1800000" cy="2484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9FF723-59D8-673A-5860-B8A1CE685B0A}"/>
              </a:ext>
            </a:extLst>
          </p:cNvPr>
          <p:cNvSpPr txBox="1"/>
          <p:nvPr/>
        </p:nvSpPr>
        <p:spPr>
          <a:xfrm>
            <a:off x="1235123" y="1614823"/>
            <a:ext cx="6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AAAFA-D095-0892-A4AB-13516B84138E}"/>
              </a:ext>
            </a:extLst>
          </p:cNvPr>
          <p:cNvSpPr txBox="1"/>
          <p:nvPr/>
        </p:nvSpPr>
        <p:spPr>
          <a:xfrm>
            <a:off x="865404" y="3280417"/>
            <a:ext cx="391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14" name="Picture 2" descr="D:\Western Results\2 deoxy glucose Treatment\A2780\30.3.23 A2 2 DG\USED sk4 CD 133 30.3.23 2023.03.30_22.23.14_Ch\sk4 CD 133 30.3.23 2023.03.30_22.23.14_Ch+Marker.jpg">
            <a:extLst>
              <a:ext uri="{FF2B5EF4-FFF2-40B4-BE49-F238E27FC236}">
                <a16:creationId xmlns:a16="http://schemas.microsoft.com/office/drawing/2014/main" id="{C48F0665-9CD9-1F5D-3FE9-67CFC3ED615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272" t="-353" r="102" b="-422"/>
          <a:stretch/>
        </p:blipFill>
        <p:spPr bwMode="auto">
          <a:xfrm>
            <a:off x="2489212" y="1876354"/>
            <a:ext cx="1800000" cy="248400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C6E30-1969-9EA1-C56B-50AD9B52A6DF}"/>
              </a:ext>
            </a:extLst>
          </p:cNvPr>
          <p:cNvSpPr txBox="1"/>
          <p:nvPr/>
        </p:nvSpPr>
        <p:spPr>
          <a:xfrm>
            <a:off x="3162918" y="1599238"/>
            <a:ext cx="824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83EBD-B1BE-E5D0-D6BB-DB34C8F66596}"/>
              </a:ext>
            </a:extLst>
          </p:cNvPr>
          <p:cNvSpPr txBox="1"/>
          <p:nvPr/>
        </p:nvSpPr>
        <p:spPr>
          <a:xfrm>
            <a:off x="2652991" y="3005477"/>
            <a:ext cx="5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pic>
        <p:nvPicPr>
          <p:cNvPr id="19" name="Picture 4" descr="D:\Western Results\2 deoxy glucose Treatment\A2780\4.4.23 a2 2dg\USED sk nanog 4.4.23 2023.04.04_21.22.22_Ch\sk nanog 4.4.23 2023.04.04_21.22.22_Ch+Marker.jpg">
            <a:extLst>
              <a:ext uri="{FF2B5EF4-FFF2-40B4-BE49-F238E27FC236}">
                <a16:creationId xmlns:a16="http://schemas.microsoft.com/office/drawing/2014/main" id="{41B40230-0E70-158A-5853-12103A5A780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1150" t="272" r="-537" b="-506"/>
          <a:stretch/>
        </p:blipFill>
        <p:spPr bwMode="auto">
          <a:xfrm>
            <a:off x="4327459" y="1873615"/>
            <a:ext cx="1800000" cy="2484000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D3F332-88AE-5B0B-052B-11D3CA189518}"/>
              </a:ext>
            </a:extLst>
          </p:cNvPr>
          <p:cNvSpPr txBox="1"/>
          <p:nvPr/>
        </p:nvSpPr>
        <p:spPr>
          <a:xfrm>
            <a:off x="4960017" y="1582983"/>
            <a:ext cx="82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FEA7D8-BEDF-23B2-C139-54C3D14A9018}"/>
              </a:ext>
            </a:extLst>
          </p:cNvPr>
          <p:cNvSpPr txBox="1"/>
          <p:nvPr/>
        </p:nvSpPr>
        <p:spPr>
          <a:xfrm>
            <a:off x="4513561" y="3075768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24" name="Picture 9" descr="D:\Western Results\2 deoxy glucose Treatment\A2780\30.3.23 A2 2 DG\USED sk2 OCT 4 30.3.23 2023.03.30_22.04.08_Ch\sk2 OCT 4 30.3.23 2023.03.30_22.04.08_Ch+Marker.jpg">
            <a:extLst>
              <a:ext uri="{FF2B5EF4-FFF2-40B4-BE49-F238E27FC236}">
                <a16:creationId xmlns:a16="http://schemas.microsoft.com/office/drawing/2014/main" id="{1C385B00-C8BA-4549-D2DC-84B73E63292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760" t="-185" r="6" b="-215"/>
          <a:stretch/>
        </p:blipFill>
        <p:spPr bwMode="auto">
          <a:xfrm>
            <a:off x="6173543" y="1862598"/>
            <a:ext cx="1800000" cy="248400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8CCB6F-0A29-C70B-2814-C97A0B4FA7EB}"/>
              </a:ext>
            </a:extLst>
          </p:cNvPr>
          <p:cNvSpPr txBox="1"/>
          <p:nvPr/>
        </p:nvSpPr>
        <p:spPr>
          <a:xfrm>
            <a:off x="6835282" y="1512756"/>
            <a:ext cx="65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E4485-A2CD-9187-2E18-9E95AFD9FE36}"/>
              </a:ext>
            </a:extLst>
          </p:cNvPr>
          <p:cNvSpPr txBox="1"/>
          <p:nvPr/>
        </p:nvSpPr>
        <p:spPr>
          <a:xfrm>
            <a:off x="6538524" y="2670141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29" name="Picture 8" descr="D:\Western Results\2 deoxy glucose Treatment\A2780\30.3.23 A2 2 DG\sk2 B ACT 30.3.23 2023.03.30_21.59.16_Ch\sk2 B ACT 30.3.23 2023.03.30_21.59.16_Ch+Marker.jpg">
            <a:extLst>
              <a:ext uri="{FF2B5EF4-FFF2-40B4-BE49-F238E27FC236}">
                <a16:creationId xmlns:a16="http://schemas.microsoft.com/office/drawing/2014/main" id="{F5EF594B-8578-4098-78EF-1EF1A40F929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323" t="-598" r="-879" b="-33"/>
          <a:stretch/>
        </p:blipFill>
        <p:spPr bwMode="auto">
          <a:xfrm>
            <a:off x="8032691" y="1862599"/>
            <a:ext cx="1800000" cy="2484000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ACE15FF-1B28-86B9-63DD-DBD7F7284DB1}"/>
              </a:ext>
            </a:extLst>
          </p:cNvPr>
          <p:cNvSpPr txBox="1"/>
          <p:nvPr/>
        </p:nvSpPr>
        <p:spPr>
          <a:xfrm>
            <a:off x="8652270" y="1512756"/>
            <a:ext cx="79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4BF53B-E007-AAA1-B182-3BF31D791E9A}"/>
              </a:ext>
            </a:extLst>
          </p:cNvPr>
          <p:cNvSpPr txBox="1"/>
          <p:nvPr/>
        </p:nvSpPr>
        <p:spPr>
          <a:xfrm>
            <a:off x="8350500" y="2669677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3A8068-8A5D-471D-AF06-688B7A10994A}"/>
              </a:ext>
            </a:extLst>
          </p:cNvPr>
          <p:cNvSpPr txBox="1"/>
          <p:nvPr/>
        </p:nvSpPr>
        <p:spPr>
          <a:xfrm>
            <a:off x="962700" y="1291577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6A Panel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E76922-F509-417A-9F57-8649A3BD4037}"/>
              </a:ext>
            </a:extLst>
          </p:cNvPr>
          <p:cNvSpPr txBox="1"/>
          <p:nvPr/>
        </p:nvSpPr>
        <p:spPr>
          <a:xfrm>
            <a:off x="2782128" y="1291576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6A Panel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70BEA1-CF63-4100-9302-DF8ECA3B96DF}"/>
              </a:ext>
            </a:extLst>
          </p:cNvPr>
          <p:cNvSpPr txBox="1"/>
          <p:nvPr/>
        </p:nvSpPr>
        <p:spPr>
          <a:xfrm>
            <a:off x="4513561" y="1266690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6A Panel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C71FAD-D021-4E06-991C-AF7BE916F6A3}"/>
              </a:ext>
            </a:extLst>
          </p:cNvPr>
          <p:cNvSpPr txBox="1"/>
          <p:nvPr/>
        </p:nvSpPr>
        <p:spPr>
          <a:xfrm>
            <a:off x="6418181" y="1239418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6A Panel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77CC06-4B9F-4DEF-B8BA-6950464C310E}"/>
              </a:ext>
            </a:extLst>
          </p:cNvPr>
          <p:cNvSpPr txBox="1"/>
          <p:nvPr/>
        </p:nvSpPr>
        <p:spPr>
          <a:xfrm>
            <a:off x="8340451" y="1239418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6A Panel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CED990-70DC-4D67-8700-C3B907143D32}"/>
              </a:ext>
            </a:extLst>
          </p:cNvPr>
          <p:cNvSpPr txBox="1"/>
          <p:nvPr/>
        </p:nvSpPr>
        <p:spPr>
          <a:xfrm>
            <a:off x="1279211" y="2713934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1A95AB-0A45-4436-A6B5-39A9EFDBEE02}"/>
              </a:ext>
            </a:extLst>
          </p:cNvPr>
          <p:cNvSpPr txBox="1"/>
          <p:nvPr/>
        </p:nvSpPr>
        <p:spPr>
          <a:xfrm>
            <a:off x="1367987" y="2713934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AA3155-88EE-4BD0-B247-8BFB087FB767}"/>
              </a:ext>
            </a:extLst>
          </p:cNvPr>
          <p:cNvSpPr txBox="1"/>
          <p:nvPr/>
        </p:nvSpPr>
        <p:spPr>
          <a:xfrm>
            <a:off x="1635336" y="2705678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C67343-2626-49E1-A664-5500BCAB8600}"/>
              </a:ext>
            </a:extLst>
          </p:cNvPr>
          <p:cNvSpPr txBox="1"/>
          <p:nvPr/>
        </p:nvSpPr>
        <p:spPr>
          <a:xfrm>
            <a:off x="1825187" y="2705678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51826-EEE0-4FB1-A051-5C3CA6BB44A4}"/>
              </a:ext>
            </a:extLst>
          </p:cNvPr>
          <p:cNvSpPr txBox="1"/>
          <p:nvPr/>
        </p:nvSpPr>
        <p:spPr>
          <a:xfrm>
            <a:off x="846257" y="267165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B9719B-216D-4DD9-8FBE-751141EB18F9}"/>
              </a:ext>
            </a:extLst>
          </p:cNvPr>
          <p:cNvSpPr txBox="1"/>
          <p:nvPr/>
        </p:nvSpPr>
        <p:spPr>
          <a:xfrm>
            <a:off x="3128212" y="2657011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4CCEE7-8572-4504-9152-EB31C0235C71}"/>
              </a:ext>
            </a:extLst>
          </p:cNvPr>
          <p:cNvSpPr txBox="1"/>
          <p:nvPr/>
        </p:nvSpPr>
        <p:spPr>
          <a:xfrm>
            <a:off x="3216988" y="2657011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22D8E2-9825-4233-9E8A-2E1DF549418C}"/>
              </a:ext>
            </a:extLst>
          </p:cNvPr>
          <p:cNvSpPr txBox="1"/>
          <p:nvPr/>
        </p:nvSpPr>
        <p:spPr>
          <a:xfrm>
            <a:off x="3484337" y="2648755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37E072-6AD8-424D-AAC0-05BE80B05081}"/>
              </a:ext>
            </a:extLst>
          </p:cNvPr>
          <p:cNvSpPr txBox="1"/>
          <p:nvPr/>
        </p:nvSpPr>
        <p:spPr>
          <a:xfrm>
            <a:off x="3674188" y="2648755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F0FB86-8B2B-4FDC-95D2-BFFFD41340A3}"/>
              </a:ext>
            </a:extLst>
          </p:cNvPr>
          <p:cNvSpPr txBox="1"/>
          <p:nvPr/>
        </p:nvSpPr>
        <p:spPr>
          <a:xfrm>
            <a:off x="2695258" y="261473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B940B5-2FDD-41C7-9303-2FBBC214BFB9}"/>
              </a:ext>
            </a:extLst>
          </p:cNvPr>
          <p:cNvSpPr txBox="1"/>
          <p:nvPr/>
        </p:nvSpPr>
        <p:spPr>
          <a:xfrm>
            <a:off x="4955180" y="2644156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157BB9-4703-403D-ADB0-EC6C747ED213}"/>
              </a:ext>
            </a:extLst>
          </p:cNvPr>
          <p:cNvSpPr txBox="1"/>
          <p:nvPr/>
        </p:nvSpPr>
        <p:spPr>
          <a:xfrm>
            <a:off x="5043956" y="2644156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5C9BC7-6452-4AF1-AABC-398236497F86}"/>
              </a:ext>
            </a:extLst>
          </p:cNvPr>
          <p:cNvSpPr txBox="1"/>
          <p:nvPr/>
        </p:nvSpPr>
        <p:spPr>
          <a:xfrm>
            <a:off x="5311305" y="2635900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DE1187-B301-4BEB-8B54-530A3F90CD43}"/>
              </a:ext>
            </a:extLst>
          </p:cNvPr>
          <p:cNvSpPr txBox="1"/>
          <p:nvPr/>
        </p:nvSpPr>
        <p:spPr>
          <a:xfrm>
            <a:off x="5501156" y="2635900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160FFD-AD18-4775-BDFF-9C4501B11E43}"/>
              </a:ext>
            </a:extLst>
          </p:cNvPr>
          <p:cNvSpPr txBox="1"/>
          <p:nvPr/>
        </p:nvSpPr>
        <p:spPr>
          <a:xfrm>
            <a:off x="4522226" y="260188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50213B-5E19-4E14-B5CE-9151CEED096D}"/>
              </a:ext>
            </a:extLst>
          </p:cNvPr>
          <p:cNvSpPr txBox="1"/>
          <p:nvPr/>
        </p:nvSpPr>
        <p:spPr>
          <a:xfrm>
            <a:off x="6914347" y="2455030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7CD00F-1842-4B41-B621-6FE28129667F}"/>
              </a:ext>
            </a:extLst>
          </p:cNvPr>
          <p:cNvSpPr txBox="1"/>
          <p:nvPr/>
        </p:nvSpPr>
        <p:spPr>
          <a:xfrm>
            <a:off x="7003123" y="245503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3B24E9-770C-4179-BB4F-8A078EBC275E}"/>
              </a:ext>
            </a:extLst>
          </p:cNvPr>
          <p:cNvSpPr txBox="1"/>
          <p:nvPr/>
        </p:nvSpPr>
        <p:spPr>
          <a:xfrm>
            <a:off x="7270472" y="2446774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ED4F05-3142-44D4-817C-F017AF74D66B}"/>
              </a:ext>
            </a:extLst>
          </p:cNvPr>
          <p:cNvSpPr txBox="1"/>
          <p:nvPr/>
        </p:nvSpPr>
        <p:spPr>
          <a:xfrm>
            <a:off x="7460323" y="2446774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DF1BA8-00C2-4665-995C-3DE3F0645AF7}"/>
              </a:ext>
            </a:extLst>
          </p:cNvPr>
          <p:cNvSpPr txBox="1"/>
          <p:nvPr/>
        </p:nvSpPr>
        <p:spPr>
          <a:xfrm>
            <a:off x="6481393" y="241275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1FD54C-6416-4EC8-92EF-0D81B35A36AD}"/>
              </a:ext>
            </a:extLst>
          </p:cNvPr>
          <p:cNvSpPr txBox="1"/>
          <p:nvPr/>
        </p:nvSpPr>
        <p:spPr>
          <a:xfrm>
            <a:off x="8752329" y="2431158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936891-8741-4F90-9406-96E4A4E69609}"/>
              </a:ext>
            </a:extLst>
          </p:cNvPr>
          <p:cNvSpPr txBox="1"/>
          <p:nvPr/>
        </p:nvSpPr>
        <p:spPr>
          <a:xfrm>
            <a:off x="8841105" y="2431158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23616D-47D0-488D-9E6F-3FBC67F17209}"/>
              </a:ext>
            </a:extLst>
          </p:cNvPr>
          <p:cNvSpPr txBox="1"/>
          <p:nvPr/>
        </p:nvSpPr>
        <p:spPr>
          <a:xfrm>
            <a:off x="9108454" y="2422902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D66B29-2DED-49C0-BFCC-D2F4177F90FA}"/>
              </a:ext>
            </a:extLst>
          </p:cNvPr>
          <p:cNvSpPr txBox="1"/>
          <p:nvPr/>
        </p:nvSpPr>
        <p:spPr>
          <a:xfrm>
            <a:off x="9298305" y="2422902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7702A8-9815-419A-B3D3-02E5CBF85035}"/>
              </a:ext>
            </a:extLst>
          </p:cNvPr>
          <p:cNvSpPr txBox="1"/>
          <p:nvPr/>
        </p:nvSpPr>
        <p:spPr>
          <a:xfrm>
            <a:off x="8319375" y="2388882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</p:spTree>
    <p:extLst>
      <p:ext uri="{BB962C8B-B14F-4D97-AF65-F5344CB8AC3E}">
        <p14:creationId xmlns:p14="http://schemas.microsoft.com/office/powerpoint/2010/main" val="252242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Western Results\2 deoxy glucose Treatment\Skov-3\19.3.23 sk-3 2d g\USED sk4 b act 19.3.23 2023.03.19_22.03.28_Ch\sk4 b act 19.3.23 2023.03.19_22.03.28_Ch+Marker.jpg">
            <a:extLst>
              <a:ext uri="{FF2B5EF4-FFF2-40B4-BE49-F238E27FC236}">
                <a16:creationId xmlns:a16="http://schemas.microsoft.com/office/drawing/2014/main" id="{38E3D208-E480-06FF-5F06-8546236E3FA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999" t="506" r="-111" b="-617"/>
          <a:stretch/>
        </p:blipFill>
        <p:spPr bwMode="auto">
          <a:xfrm>
            <a:off x="7352333" y="2367308"/>
            <a:ext cx="1800000" cy="2484000"/>
          </a:xfrm>
          <a:prstGeom prst="rect">
            <a:avLst/>
          </a:prstGeom>
          <a:noFill/>
        </p:spPr>
      </p:pic>
      <p:pic>
        <p:nvPicPr>
          <p:cNvPr id="3" name="Picture 3" descr="D:\Western Results\2 deoxy glucose Treatment\Skov-3\19.3.23 sk-3 2d g\USED sk4 mfn1 19.3.23 2023.03.19_22.23.54_Ch\sk4 mfn1 19.3.23 2023.03.19_22.23.54_Ch+Marker.jpg">
            <a:extLst>
              <a:ext uri="{FF2B5EF4-FFF2-40B4-BE49-F238E27FC236}">
                <a16:creationId xmlns:a16="http://schemas.microsoft.com/office/drawing/2014/main" id="{DBD1B3E9-E1A3-250A-8D11-D0F755DF7A5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165" t="-186" r="65" b="-300"/>
          <a:stretch/>
        </p:blipFill>
        <p:spPr bwMode="auto">
          <a:xfrm>
            <a:off x="1817226" y="2361897"/>
            <a:ext cx="1800000" cy="2484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B6027-F30C-907E-4DF8-0F9E2E373C67}"/>
              </a:ext>
            </a:extLst>
          </p:cNvPr>
          <p:cNvSpPr txBox="1"/>
          <p:nvPr/>
        </p:nvSpPr>
        <p:spPr>
          <a:xfrm>
            <a:off x="2485866" y="2054120"/>
            <a:ext cx="6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37774-1B7B-6341-813A-990BF9AD0FB8}"/>
              </a:ext>
            </a:extLst>
          </p:cNvPr>
          <p:cNvSpPr txBox="1"/>
          <p:nvPr/>
        </p:nvSpPr>
        <p:spPr>
          <a:xfrm>
            <a:off x="1950892" y="3441448"/>
            <a:ext cx="391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8" name="Picture 5" descr="D:\Western Results\2 deoxy glucose Treatment\Skov-3\7.4.23 sk 2dg\sk4 cd133 7.4.23 2023.04.07_16.19.13_Ch\sk4 cd133 7.4.23 2023.04.07_16.19.13_Ch+Marker.jpg">
            <a:extLst>
              <a:ext uri="{FF2B5EF4-FFF2-40B4-BE49-F238E27FC236}">
                <a16:creationId xmlns:a16="http://schemas.microsoft.com/office/drawing/2014/main" id="{776A1192-B8CD-60E6-A998-F3DAE86967F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364" t="-105" r="-572" b="-194"/>
          <a:stretch/>
        </p:blipFill>
        <p:spPr bwMode="auto">
          <a:xfrm>
            <a:off x="3674478" y="2356961"/>
            <a:ext cx="1800000" cy="2484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02D96C-A76E-FC4C-E63C-99A8D6C8207F}"/>
              </a:ext>
            </a:extLst>
          </p:cNvPr>
          <p:cNvSpPr txBox="1"/>
          <p:nvPr/>
        </p:nvSpPr>
        <p:spPr>
          <a:xfrm>
            <a:off x="4205196" y="2062911"/>
            <a:ext cx="824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B151A-9E9F-9557-0E0A-61EA99B256A3}"/>
              </a:ext>
            </a:extLst>
          </p:cNvPr>
          <p:cNvSpPr txBox="1"/>
          <p:nvPr/>
        </p:nvSpPr>
        <p:spPr>
          <a:xfrm>
            <a:off x="3617226" y="3437502"/>
            <a:ext cx="5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pic>
        <p:nvPicPr>
          <p:cNvPr id="13" name="Picture 4" descr="D:\Western Results\2 deoxy glucose Treatment\Skov-3\7.4.23 sk 2dg\used sk5 nanog 7.4.23 2023.04.07_16.36.56_Ch\sk5 nanog 7.4.23 2023.04.07_16.36.56_Ch+Marker.jpg">
            <a:extLst>
              <a:ext uri="{FF2B5EF4-FFF2-40B4-BE49-F238E27FC236}">
                <a16:creationId xmlns:a16="http://schemas.microsoft.com/office/drawing/2014/main" id="{C0708513-EF26-BCE7-4DF6-A68007249D1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955" t="-572" r="-464" b="117"/>
          <a:stretch/>
        </p:blipFill>
        <p:spPr bwMode="auto">
          <a:xfrm>
            <a:off x="5518914" y="2356291"/>
            <a:ext cx="1800000" cy="248400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6A01F-C1A9-364D-B751-5229C02682A4}"/>
              </a:ext>
            </a:extLst>
          </p:cNvPr>
          <p:cNvSpPr txBox="1"/>
          <p:nvPr/>
        </p:nvSpPr>
        <p:spPr>
          <a:xfrm>
            <a:off x="6096000" y="2042604"/>
            <a:ext cx="82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AAE3C-006B-AB21-EA06-7AC7344E0ED2}"/>
              </a:ext>
            </a:extLst>
          </p:cNvPr>
          <p:cNvSpPr txBox="1"/>
          <p:nvPr/>
        </p:nvSpPr>
        <p:spPr>
          <a:xfrm>
            <a:off x="5704338" y="3302948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2939F7-7F1C-5AF0-EACC-9626C87767BE}"/>
              </a:ext>
            </a:extLst>
          </p:cNvPr>
          <p:cNvSpPr txBox="1"/>
          <p:nvPr/>
        </p:nvSpPr>
        <p:spPr>
          <a:xfrm>
            <a:off x="7956473" y="2057928"/>
            <a:ext cx="79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D607E1-C58A-00ED-5E1B-573873024A7E}"/>
              </a:ext>
            </a:extLst>
          </p:cNvPr>
          <p:cNvSpPr txBox="1"/>
          <p:nvPr/>
        </p:nvSpPr>
        <p:spPr>
          <a:xfrm>
            <a:off x="7593210" y="3213470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016BF7-B8B2-4A2E-AC0C-DFA81B54C5F9}"/>
              </a:ext>
            </a:extLst>
          </p:cNvPr>
          <p:cNvSpPr txBox="1"/>
          <p:nvPr/>
        </p:nvSpPr>
        <p:spPr>
          <a:xfrm>
            <a:off x="2018672" y="1813145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6B Panel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6DE48-9106-468C-ABB6-EF6C12C77685}"/>
              </a:ext>
            </a:extLst>
          </p:cNvPr>
          <p:cNvSpPr txBox="1"/>
          <p:nvPr/>
        </p:nvSpPr>
        <p:spPr>
          <a:xfrm>
            <a:off x="3882719" y="1811825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6B Panel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B03A04-9BDF-46EE-A6B0-EE5B5E201CB9}"/>
              </a:ext>
            </a:extLst>
          </p:cNvPr>
          <p:cNvSpPr txBox="1"/>
          <p:nvPr/>
        </p:nvSpPr>
        <p:spPr>
          <a:xfrm>
            <a:off x="5803701" y="1811825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6B Panel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6C750B-04FE-4055-85D8-38012304931C}"/>
              </a:ext>
            </a:extLst>
          </p:cNvPr>
          <p:cNvSpPr txBox="1"/>
          <p:nvPr/>
        </p:nvSpPr>
        <p:spPr>
          <a:xfrm>
            <a:off x="7732506" y="179136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6B Panel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4DB61F-3EF2-4BE8-9040-68ED1C331E21}"/>
              </a:ext>
            </a:extLst>
          </p:cNvPr>
          <p:cNvSpPr txBox="1"/>
          <p:nvPr/>
        </p:nvSpPr>
        <p:spPr>
          <a:xfrm>
            <a:off x="2402935" y="3011393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9651F1-5A2C-4675-A5F5-BE37E9893302}"/>
              </a:ext>
            </a:extLst>
          </p:cNvPr>
          <p:cNvSpPr txBox="1"/>
          <p:nvPr/>
        </p:nvSpPr>
        <p:spPr>
          <a:xfrm>
            <a:off x="2491711" y="3011393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3F66B4-4CFB-4575-96DC-9D8652E08FE0}"/>
              </a:ext>
            </a:extLst>
          </p:cNvPr>
          <p:cNvSpPr txBox="1"/>
          <p:nvPr/>
        </p:nvSpPr>
        <p:spPr>
          <a:xfrm>
            <a:off x="2759060" y="3003137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CA8950-45AC-497F-BC5C-042FF4D09342}"/>
              </a:ext>
            </a:extLst>
          </p:cNvPr>
          <p:cNvSpPr txBox="1"/>
          <p:nvPr/>
        </p:nvSpPr>
        <p:spPr>
          <a:xfrm>
            <a:off x="2948911" y="3003137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254DBB-62F6-49F1-8287-536B68161AC1}"/>
              </a:ext>
            </a:extLst>
          </p:cNvPr>
          <p:cNvSpPr txBox="1"/>
          <p:nvPr/>
        </p:nvSpPr>
        <p:spPr>
          <a:xfrm>
            <a:off x="1969981" y="2969117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29F53A-D145-4392-AED5-0FE57A320BCD}"/>
              </a:ext>
            </a:extLst>
          </p:cNvPr>
          <p:cNvSpPr txBox="1"/>
          <p:nvPr/>
        </p:nvSpPr>
        <p:spPr>
          <a:xfrm>
            <a:off x="4152783" y="3130742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8052E4-ED03-468A-AD70-15B018918811}"/>
              </a:ext>
            </a:extLst>
          </p:cNvPr>
          <p:cNvSpPr txBox="1"/>
          <p:nvPr/>
        </p:nvSpPr>
        <p:spPr>
          <a:xfrm>
            <a:off x="4241559" y="3130742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8A1932-034C-4EF5-8EE8-ABC5B430A88C}"/>
              </a:ext>
            </a:extLst>
          </p:cNvPr>
          <p:cNvSpPr txBox="1"/>
          <p:nvPr/>
        </p:nvSpPr>
        <p:spPr>
          <a:xfrm>
            <a:off x="4508908" y="3122486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AC00FA-E1C4-4C89-8D8C-F0DB78A5E351}"/>
              </a:ext>
            </a:extLst>
          </p:cNvPr>
          <p:cNvSpPr txBox="1"/>
          <p:nvPr/>
        </p:nvSpPr>
        <p:spPr>
          <a:xfrm>
            <a:off x="4698759" y="3122486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CCEF5F-D40B-4023-9934-CE88394EF8ED}"/>
              </a:ext>
            </a:extLst>
          </p:cNvPr>
          <p:cNvSpPr txBox="1"/>
          <p:nvPr/>
        </p:nvSpPr>
        <p:spPr>
          <a:xfrm>
            <a:off x="3719829" y="308846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D82B0D-8E63-4C08-8740-4732ED9067B1}"/>
              </a:ext>
            </a:extLst>
          </p:cNvPr>
          <p:cNvSpPr txBox="1"/>
          <p:nvPr/>
        </p:nvSpPr>
        <p:spPr>
          <a:xfrm>
            <a:off x="6111955" y="3018734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BA31B-F8BA-4B59-8D09-E790524BC717}"/>
              </a:ext>
            </a:extLst>
          </p:cNvPr>
          <p:cNvSpPr txBox="1"/>
          <p:nvPr/>
        </p:nvSpPr>
        <p:spPr>
          <a:xfrm>
            <a:off x="6200731" y="3018734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7A443F-B562-401B-93B4-7305791A4FE8}"/>
              </a:ext>
            </a:extLst>
          </p:cNvPr>
          <p:cNvSpPr txBox="1"/>
          <p:nvPr/>
        </p:nvSpPr>
        <p:spPr>
          <a:xfrm>
            <a:off x="6468080" y="3010478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575116-431B-416F-B599-412EBF6B6FF8}"/>
              </a:ext>
            </a:extLst>
          </p:cNvPr>
          <p:cNvSpPr txBox="1"/>
          <p:nvPr/>
        </p:nvSpPr>
        <p:spPr>
          <a:xfrm>
            <a:off x="6657931" y="3010478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AC4736-6B2A-4EE3-9862-F1B251F51C5F}"/>
              </a:ext>
            </a:extLst>
          </p:cNvPr>
          <p:cNvSpPr txBox="1"/>
          <p:nvPr/>
        </p:nvSpPr>
        <p:spPr>
          <a:xfrm>
            <a:off x="5679001" y="297645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024E4B-8510-4530-A9E0-0C3817C22425}"/>
              </a:ext>
            </a:extLst>
          </p:cNvPr>
          <p:cNvSpPr txBox="1"/>
          <p:nvPr/>
        </p:nvSpPr>
        <p:spPr>
          <a:xfrm>
            <a:off x="7982989" y="2983845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ADBF7B-06DD-41A1-BC20-359CBA88B3D1}"/>
              </a:ext>
            </a:extLst>
          </p:cNvPr>
          <p:cNvSpPr txBox="1"/>
          <p:nvPr/>
        </p:nvSpPr>
        <p:spPr>
          <a:xfrm>
            <a:off x="8071765" y="2983845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685C15-9A35-44B7-A792-F1C19C48F495}"/>
              </a:ext>
            </a:extLst>
          </p:cNvPr>
          <p:cNvSpPr txBox="1"/>
          <p:nvPr/>
        </p:nvSpPr>
        <p:spPr>
          <a:xfrm>
            <a:off x="8339114" y="2975589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B2142F-DC7E-4469-BD4D-E13081E63AE0}"/>
              </a:ext>
            </a:extLst>
          </p:cNvPr>
          <p:cNvSpPr txBox="1"/>
          <p:nvPr/>
        </p:nvSpPr>
        <p:spPr>
          <a:xfrm>
            <a:off x="8528965" y="2975589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E479DA-B9DE-4383-BFD7-33AD0D306153}"/>
              </a:ext>
            </a:extLst>
          </p:cNvPr>
          <p:cNvSpPr txBox="1"/>
          <p:nvPr/>
        </p:nvSpPr>
        <p:spPr>
          <a:xfrm>
            <a:off x="7550035" y="294156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</p:spTree>
    <p:extLst>
      <p:ext uri="{BB962C8B-B14F-4D97-AF65-F5344CB8AC3E}">
        <p14:creationId xmlns:p14="http://schemas.microsoft.com/office/powerpoint/2010/main" val="221583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D:\Western Results\2 deoxy glucose Treatment\Ovcar-3\14.10.23 2dg ovr3\sk3 mfn1 14.10.23 2023.10.14_16.01.13_Ch\sk3 mfn1 14.10.23 2023.10.14_16.01.13_Ch+Marker.jpg">
            <a:extLst>
              <a:ext uri="{FF2B5EF4-FFF2-40B4-BE49-F238E27FC236}">
                <a16:creationId xmlns:a16="http://schemas.microsoft.com/office/drawing/2014/main" id="{F21F8493-16C1-6F6D-73CC-6ABE3173BF2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483" t="-537" r="380" b="-325"/>
          <a:stretch/>
        </p:blipFill>
        <p:spPr bwMode="auto">
          <a:xfrm>
            <a:off x="1770926" y="3145656"/>
            <a:ext cx="1800000" cy="2484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1A4B2-D71E-8244-DFF0-8F1667B7C543}"/>
              </a:ext>
            </a:extLst>
          </p:cNvPr>
          <p:cNvSpPr txBox="1"/>
          <p:nvPr/>
        </p:nvSpPr>
        <p:spPr>
          <a:xfrm>
            <a:off x="2439566" y="2837879"/>
            <a:ext cx="6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A70E3-0FA5-252C-3CE6-42F487795760}"/>
              </a:ext>
            </a:extLst>
          </p:cNvPr>
          <p:cNvSpPr txBox="1"/>
          <p:nvPr/>
        </p:nvSpPr>
        <p:spPr>
          <a:xfrm>
            <a:off x="2173811" y="4260871"/>
            <a:ext cx="391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8" name="Picture 3" descr="D:\Western Results\2 deoxy glucose Treatment\Ovcar-3\30.9.23 2dg ovr 3\USED sk7 oct 4 30.9.23 2023.09.30_22.40.26_Ch\sk7 oct 4 30.9.23 2023.09.30_22.40.26_Ch+Marker.jpg">
            <a:extLst>
              <a:ext uri="{FF2B5EF4-FFF2-40B4-BE49-F238E27FC236}">
                <a16:creationId xmlns:a16="http://schemas.microsoft.com/office/drawing/2014/main" id="{34DA4BB1-A577-6FE9-A5EF-CB87151C753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1302" t="-129" r="-1335" b="-546"/>
          <a:stretch/>
        </p:blipFill>
        <p:spPr bwMode="auto">
          <a:xfrm>
            <a:off x="3626110" y="3145656"/>
            <a:ext cx="1836000" cy="2484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BB31DF-2875-BF05-2A55-AE01155BB26E}"/>
              </a:ext>
            </a:extLst>
          </p:cNvPr>
          <p:cNvSpPr txBox="1"/>
          <p:nvPr/>
        </p:nvSpPr>
        <p:spPr>
          <a:xfrm>
            <a:off x="4287849" y="2816719"/>
            <a:ext cx="65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FA1E6-E1EE-9B62-A61B-21A8A7D7383A}"/>
              </a:ext>
            </a:extLst>
          </p:cNvPr>
          <p:cNvSpPr txBox="1"/>
          <p:nvPr/>
        </p:nvSpPr>
        <p:spPr>
          <a:xfrm>
            <a:off x="3895630" y="4360900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15" name="Picture 5" descr="D:\Western Results\2 deoxy glucose Treatment\Ovcar-3\30.9.23 2dg ovr 3\sk2 b act 30.9.23 2023.09.30_17.00.44_Ch\sk2 b act 30.9.23 2023.09.30_17.00.44_Ch+Marker.jpg">
            <a:extLst>
              <a:ext uri="{FF2B5EF4-FFF2-40B4-BE49-F238E27FC236}">
                <a16:creationId xmlns:a16="http://schemas.microsoft.com/office/drawing/2014/main" id="{AB12C03C-E351-6A4F-8DBF-D7D3D09BA11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635" t="-233" r="-469" b="-65"/>
          <a:stretch/>
        </p:blipFill>
        <p:spPr bwMode="auto">
          <a:xfrm>
            <a:off x="5503326" y="3135513"/>
            <a:ext cx="1800000" cy="248400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79A51D-E4DA-D9B3-EE3A-84A381F8F42C}"/>
              </a:ext>
            </a:extLst>
          </p:cNvPr>
          <p:cNvSpPr txBox="1"/>
          <p:nvPr/>
        </p:nvSpPr>
        <p:spPr>
          <a:xfrm>
            <a:off x="5998794" y="2771374"/>
            <a:ext cx="79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CFA10-08DF-C8D5-B9A3-40201D1C13CF}"/>
              </a:ext>
            </a:extLst>
          </p:cNvPr>
          <p:cNvSpPr txBox="1"/>
          <p:nvPr/>
        </p:nvSpPr>
        <p:spPr>
          <a:xfrm>
            <a:off x="5775566" y="4193319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891E3-1826-4281-BDAE-1DEF9D13ADD1}"/>
              </a:ext>
            </a:extLst>
          </p:cNvPr>
          <p:cNvSpPr txBox="1"/>
          <p:nvPr/>
        </p:nvSpPr>
        <p:spPr>
          <a:xfrm>
            <a:off x="2094357" y="254483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6C Panel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7BDA96-1971-4EF1-A5F5-3ECFE4F33760}"/>
              </a:ext>
            </a:extLst>
          </p:cNvPr>
          <p:cNvSpPr txBox="1"/>
          <p:nvPr/>
        </p:nvSpPr>
        <p:spPr>
          <a:xfrm>
            <a:off x="3958404" y="254351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6C Panel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07CFD2-037E-417F-B3DE-B9882C12E836}"/>
              </a:ext>
            </a:extLst>
          </p:cNvPr>
          <p:cNvSpPr txBox="1"/>
          <p:nvPr/>
        </p:nvSpPr>
        <p:spPr>
          <a:xfrm>
            <a:off x="5879386" y="254351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6C Panel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B64269-6563-41E7-9DD2-28A87B5B6655}"/>
              </a:ext>
            </a:extLst>
          </p:cNvPr>
          <p:cNvSpPr txBox="1"/>
          <p:nvPr/>
        </p:nvSpPr>
        <p:spPr>
          <a:xfrm>
            <a:off x="2579207" y="3694439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142B3-B5E1-4684-84C9-3361724AC285}"/>
              </a:ext>
            </a:extLst>
          </p:cNvPr>
          <p:cNvSpPr txBox="1"/>
          <p:nvPr/>
        </p:nvSpPr>
        <p:spPr>
          <a:xfrm>
            <a:off x="2667983" y="3694439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8B2C2E-FD41-4767-A0C8-6E29F7FF3801}"/>
              </a:ext>
            </a:extLst>
          </p:cNvPr>
          <p:cNvSpPr txBox="1"/>
          <p:nvPr/>
        </p:nvSpPr>
        <p:spPr>
          <a:xfrm>
            <a:off x="2935332" y="3686183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C3C395-28AB-4232-849A-F4D17D39604A}"/>
              </a:ext>
            </a:extLst>
          </p:cNvPr>
          <p:cNvSpPr txBox="1"/>
          <p:nvPr/>
        </p:nvSpPr>
        <p:spPr>
          <a:xfrm>
            <a:off x="3125183" y="3686183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C535A-3EB8-4B2B-8B72-E71998179B79}"/>
              </a:ext>
            </a:extLst>
          </p:cNvPr>
          <p:cNvSpPr txBox="1"/>
          <p:nvPr/>
        </p:nvSpPr>
        <p:spPr>
          <a:xfrm>
            <a:off x="2146253" y="3652163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0F5254-CF3C-4B7F-9F40-C4570372A7C1}"/>
              </a:ext>
            </a:extLst>
          </p:cNvPr>
          <p:cNvSpPr txBox="1"/>
          <p:nvPr/>
        </p:nvSpPr>
        <p:spPr>
          <a:xfrm>
            <a:off x="4284987" y="4056162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855AFE-AFDB-48B9-A6A6-FC9BDC567011}"/>
              </a:ext>
            </a:extLst>
          </p:cNvPr>
          <p:cNvSpPr txBox="1"/>
          <p:nvPr/>
        </p:nvSpPr>
        <p:spPr>
          <a:xfrm>
            <a:off x="4373763" y="4056162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CBCE18-D76C-4029-A2CC-396208B2E05C}"/>
              </a:ext>
            </a:extLst>
          </p:cNvPr>
          <p:cNvSpPr txBox="1"/>
          <p:nvPr/>
        </p:nvSpPr>
        <p:spPr>
          <a:xfrm>
            <a:off x="4641112" y="4047906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9B1209-CC67-4D13-9D5A-CCD85E1C9036}"/>
              </a:ext>
            </a:extLst>
          </p:cNvPr>
          <p:cNvSpPr txBox="1"/>
          <p:nvPr/>
        </p:nvSpPr>
        <p:spPr>
          <a:xfrm>
            <a:off x="4830963" y="4047906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D3AEAB-8C07-4B87-AD15-0A3C1F2365B9}"/>
              </a:ext>
            </a:extLst>
          </p:cNvPr>
          <p:cNvSpPr txBox="1"/>
          <p:nvPr/>
        </p:nvSpPr>
        <p:spPr>
          <a:xfrm>
            <a:off x="3852033" y="401388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6AECF-BB72-449A-A219-EA378B582C61}"/>
              </a:ext>
            </a:extLst>
          </p:cNvPr>
          <p:cNvSpPr txBox="1"/>
          <p:nvPr/>
        </p:nvSpPr>
        <p:spPr>
          <a:xfrm>
            <a:off x="6189074" y="3878052"/>
            <a:ext cx="211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9C95F4-EB2F-4D8E-BF09-869671619EF3}"/>
              </a:ext>
            </a:extLst>
          </p:cNvPr>
          <p:cNvSpPr txBox="1"/>
          <p:nvPr/>
        </p:nvSpPr>
        <p:spPr>
          <a:xfrm>
            <a:off x="6277850" y="3878052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A6F30D-5771-4049-A0D0-ED9A2B318216}"/>
              </a:ext>
            </a:extLst>
          </p:cNvPr>
          <p:cNvSpPr txBox="1"/>
          <p:nvPr/>
        </p:nvSpPr>
        <p:spPr>
          <a:xfrm>
            <a:off x="6545199" y="3869796"/>
            <a:ext cx="3797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4DE976-594B-42F8-9CE0-AC97354CE260}"/>
              </a:ext>
            </a:extLst>
          </p:cNvPr>
          <p:cNvSpPr txBox="1"/>
          <p:nvPr/>
        </p:nvSpPr>
        <p:spPr>
          <a:xfrm>
            <a:off x="6735050" y="3869796"/>
            <a:ext cx="23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3A339F-72FF-41ED-9274-D18E81E544EB}"/>
              </a:ext>
            </a:extLst>
          </p:cNvPr>
          <p:cNvSpPr txBox="1"/>
          <p:nvPr/>
        </p:nvSpPr>
        <p:spPr>
          <a:xfrm>
            <a:off x="5756120" y="383577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</p:spTree>
    <p:extLst>
      <p:ext uri="{BB962C8B-B14F-4D97-AF65-F5344CB8AC3E}">
        <p14:creationId xmlns:p14="http://schemas.microsoft.com/office/powerpoint/2010/main" val="185493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81FCB-6D4F-C88B-478B-1AF43332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C13F98B-7069-CB04-40B3-C8DDDF8CB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54" y="1817028"/>
            <a:ext cx="1800000" cy="2476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E1CA73-38D4-75BB-7B26-03ACE2E2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8" y="1817027"/>
            <a:ext cx="1800000" cy="24768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E79B98-6C69-F569-007F-D04912FF3FCE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54" y="1817028"/>
            <a:ext cx="1800000" cy="2476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5DAFFB-F9D9-BCB7-C71F-1F6BE7A72B1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52" y="1817028"/>
            <a:ext cx="1800000" cy="2476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ED2FA7-9A54-7312-62B2-BFD0102D7DA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" t="108" r="428" b="-511"/>
          <a:stretch>
            <a:fillRect/>
          </a:stretch>
        </p:blipFill>
        <p:spPr>
          <a:xfrm>
            <a:off x="8800732" y="1809621"/>
            <a:ext cx="1800000" cy="25026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8000D9-EAFD-422E-4151-3294E5306DA7}"/>
              </a:ext>
            </a:extLst>
          </p:cNvPr>
          <p:cNvSpPr txBox="1"/>
          <p:nvPr/>
        </p:nvSpPr>
        <p:spPr>
          <a:xfrm>
            <a:off x="1956699" y="1509250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21187-BC52-2E0D-D96C-D95A0B4AD350}"/>
              </a:ext>
            </a:extLst>
          </p:cNvPr>
          <p:cNvSpPr txBox="1"/>
          <p:nvPr/>
        </p:nvSpPr>
        <p:spPr>
          <a:xfrm>
            <a:off x="7667529" y="1566281"/>
            <a:ext cx="63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Drp1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2850CB-EC3A-5FFE-B47B-567E7A2DC4AA}"/>
              </a:ext>
            </a:extLst>
          </p:cNvPr>
          <p:cNvSpPr txBox="1"/>
          <p:nvPr/>
        </p:nvSpPr>
        <p:spPr>
          <a:xfrm>
            <a:off x="5819594" y="1509250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45398-7948-F396-7D71-284CE6443776}"/>
              </a:ext>
            </a:extLst>
          </p:cNvPr>
          <p:cNvSpPr txBox="1"/>
          <p:nvPr/>
        </p:nvSpPr>
        <p:spPr>
          <a:xfrm>
            <a:off x="3980949" y="1483909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199D58-0964-8208-7AE4-7541215E2DC7}"/>
              </a:ext>
            </a:extLst>
          </p:cNvPr>
          <p:cNvSpPr txBox="1"/>
          <p:nvPr/>
        </p:nvSpPr>
        <p:spPr>
          <a:xfrm>
            <a:off x="9318793" y="1539190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2A26FD-F0AC-5E1F-950E-1B950FEF8276}"/>
              </a:ext>
            </a:extLst>
          </p:cNvPr>
          <p:cNvSpPr txBox="1"/>
          <p:nvPr/>
        </p:nvSpPr>
        <p:spPr>
          <a:xfrm>
            <a:off x="1581517" y="3143929"/>
            <a:ext cx="414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9F171D-05DE-9250-334E-8E4902FFDB7E}"/>
              </a:ext>
            </a:extLst>
          </p:cNvPr>
          <p:cNvSpPr txBox="1"/>
          <p:nvPr/>
        </p:nvSpPr>
        <p:spPr>
          <a:xfrm>
            <a:off x="3477589" y="3226251"/>
            <a:ext cx="38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CB02DA-FD6F-AA35-8F28-60748CCF0067}"/>
              </a:ext>
            </a:extLst>
          </p:cNvPr>
          <p:cNvSpPr txBox="1"/>
          <p:nvPr/>
        </p:nvSpPr>
        <p:spPr>
          <a:xfrm>
            <a:off x="7069653" y="3281115"/>
            <a:ext cx="467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E65836-74DA-6B45-424F-DDE0EE8651CF}"/>
              </a:ext>
            </a:extLst>
          </p:cNvPr>
          <p:cNvSpPr txBox="1"/>
          <p:nvPr/>
        </p:nvSpPr>
        <p:spPr>
          <a:xfrm>
            <a:off x="5432686" y="2875730"/>
            <a:ext cx="40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ED1295-85C2-ADE5-DC83-6A8834836E90}"/>
              </a:ext>
            </a:extLst>
          </p:cNvPr>
          <p:cNvSpPr txBox="1"/>
          <p:nvPr/>
        </p:nvSpPr>
        <p:spPr>
          <a:xfrm>
            <a:off x="8793723" y="3022588"/>
            <a:ext cx="416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DF9CA7-EF7C-9793-940D-3E3539FD0C48}"/>
              </a:ext>
            </a:extLst>
          </p:cNvPr>
          <p:cNvSpPr txBox="1"/>
          <p:nvPr/>
        </p:nvSpPr>
        <p:spPr>
          <a:xfrm>
            <a:off x="1544688" y="1218348"/>
            <a:ext cx="1510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1F Panel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E8659-3AE1-45D1-B824-555A7C0B62AF}"/>
              </a:ext>
            </a:extLst>
          </p:cNvPr>
          <p:cNvSpPr txBox="1"/>
          <p:nvPr/>
        </p:nvSpPr>
        <p:spPr>
          <a:xfrm rot="17121026">
            <a:off x="1644755" y="2426632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0CD1A-C4DB-4D24-A5C5-2EDD0C5085EF}"/>
              </a:ext>
            </a:extLst>
          </p:cNvPr>
          <p:cNvSpPr txBox="1"/>
          <p:nvPr/>
        </p:nvSpPr>
        <p:spPr>
          <a:xfrm rot="17121026">
            <a:off x="1925328" y="2482727"/>
            <a:ext cx="109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D3833F-4A61-497F-BED3-A80AB8BAA5EF}"/>
              </a:ext>
            </a:extLst>
          </p:cNvPr>
          <p:cNvSpPr txBox="1"/>
          <p:nvPr/>
        </p:nvSpPr>
        <p:spPr>
          <a:xfrm rot="17121026">
            <a:off x="3549756" y="2490482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4FDC35-8EBB-47DB-8C5A-39DC06667776}"/>
              </a:ext>
            </a:extLst>
          </p:cNvPr>
          <p:cNvSpPr txBox="1"/>
          <p:nvPr/>
        </p:nvSpPr>
        <p:spPr>
          <a:xfrm rot="17121026">
            <a:off x="3830329" y="2546577"/>
            <a:ext cx="109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AF1A14-3137-4B37-AD9D-BF1DA33EF43F}"/>
              </a:ext>
            </a:extLst>
          </p:cNvPr>
          <p:cNvSpPr txBox="1"/>
          <p:nvPr/>
        </p:nvSpPr>
        <p:spPr>
          <a:xfrm>
            <a:off x="3339531" y="1209026"/>
            <a:ext cx="1689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1F Panel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50A935-FCEE-4CFA-A48C-5721FE39D42F}"/>
              </a:ext>
            </a:extLst>
          </p:cNvPr>
          <p:cNvSpPr txBox="1"/>
          <p:nvPr/>
        </p:nvSpPr>
        <p:spPr>
          <a:xfrm>
            <a:off x="5429729" y="1191384"/>
            <a:ext cx="136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1F Panel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B73E21-FCDD-4979-AF6E-58DD143D2038}"/>
              </a:ext>
            </a:extLst>
          </p:cNvPr>
          <p:cNvSpPr txBox="1"/>
          <p:nvPr/>
        </p:nvSpPr>
        <p:spPr>
          <a:xfrm rot="17121026">
            <a:off x="5692209" y="2317777"/>
            <a:ext cx="109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E6FA7-B670-49DA-9B3B-95102ADDE390}"/>
              </a:ext>
            </a:extLst>
          </p:cNvPr>
          <p:cNvSpPr txBox="1"/>
          <p:nvPr/>
        </p:nvSpPr>
        <p:spPr>
          <a:xfrm rot="17121026">
            <a:off x="5449453" y="2284824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C29F97-D4BD-4064-9C76-67E7557B3540}"/>
              </a:ext>
            </a:extLst>
          </p:cNvPr>
          <p:cNvSpPr txBox="1"/>
          <p:nvPr/>
        </p:nvSpPr>
        <p:spPr>
          <a:xfrm rot="16463721">
            <a:off x="7072793" y="2381845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E9CD9F-6104-46B3-A8B7-825C9115F10F}"/>
              </a:ext>
            </a:extLst>
          </p:cNvPr>
          <p:cNvSpPr txBox="1"/>
          <p:nvPr/>
        </p:nvSpPr>
        <p:spPr>
          <a:xfrm rot="16518060">
            <a:off x="7270242" y="2391760"/>
            <a:ext cx="109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459569-2009-4A3E-8479-3C120CD5F3FC}"/>
              </a:ext>
            </a:extLst>
          </p:cNvPr>
          <p:cNvSpPr txBox="1"/>
          <p:nvPr/>
        </p:nvSpPr>
        <p:spPr>
          <a:xfrm rot="16480905">
            <a:off x="7428543" y="2336343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07C03C-F361-4F94-B3D6-B637E6804A1B}"/>
              </a:ext>
            </a:extLst>
          </p:cNvPr>
          <p:cNvSpPr txBox="1"/>
          <p:nvPr/>
        </p:nvSpPr>
        <p:spPr>
          <a:xfrm rot="16471968">
            <a:off x="7629935" y="2341414"/>
            <a:ext cx="114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D23DBF-349D-43B3-A344-0728BE9EDB49}"/>
              </a:ext>
            </a:extLst>
          </p:cNvPr>
          <p:cNvSpPr/>
          <p:nvPr/>
        </p:nvSpPr>
        <p:spPr>
          <a:xfrm rot="301500">
            <a:off x="7864966" y="2091450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79D11C-F30A-4931-8981-6B35F7497C0E}"/>
              </a:ext>
            </a:extLst>
          </p:cNvPr>
          <p:cNvSpPr/>
          <p:nvPr/>
        </p:nvSpPr>
        <p:spPr>
          <a:xfrm rot="438038">
            <a:off x="8110932" y="2118109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6173B7-4BB7-452C-887A-4C8F73988B84}"/>
              </a:ext>
            </a:extLst>
          </p:cNvPr>
          <p:cNvSpPr txBox="1"/>
          <p:nvPr/>
        </p:nvSpPr>
        <p:spPr>
          <a:xfrm rot="16463721">
            <a:off x="8795373" y="2294105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41D4DF-4720-4FF4-82E8-31B5B6793821}"/>
              </a:ext>
            </a:extLst>
          </p:cNvPr>
          <p:cNvSpPr txBox="1"/>
          <p:nvPr/>
        </p:nvSpPr>
        <p:spPr>
          <a:xfrm rot="16518060">
            <a:off x="8992822" y="2304020"/>
            <a:ext cx="1099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D3FB7F-D8BE-46BF-B108-890B71124275}"/>
              </a:ext>
            </a:extLst>
          </p:cNvPr>
          <p:cNvSpPr txBox="1"/>
          <p:nvPr/>
        </p:nvSpPr>
        <p:spPr>
          <a:xfrm rot="16480905">
            <a:off x="9169595" y="2285547"/>
            <a:ext cx="1115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B167F6E-9694-4CE2-A469-85EE21CF9F16}"/>
              </a:ext>
            </a:extLst>
          </p:cNvPr>
          <p:cNvSpPr txBox="1"/>
          <p:nvPr/>
        </p:nvSpPr>
        <p:spPr>
          <a:xfrm rot="16471968">
            <a:off x="9370987" y="2290618"/>
            <a:ext cx="1146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C99849-015E-495E-B89A-362FA6562E1A}"/>
              </a:ext>
            </a:extLst>
          </p:cNvPr>
          <p:cNvSpPr/>
          <p:nvPr/>
        </p:nvSpPr>
        <p:spPr>
          <a:xfrm rot="301500">
            <a:off x="9606018" y="2040654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897D00-7AB9-451A-B692-96A788793AAB}"/>
              </a:ext>
            </a:extLst>
          </p:cNvPr>
          <p:cNvSpPr/>
          <p:nvPr/>
        </p:nvSpPr>
        <p:spPr>
          <a:xfrm rot="438038">
            <a:off x="9851984" y="2067313"/>
            <a:ext cx="238828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063D25-BFAA-4C48-A20A-EAA6AB26D4B0}"/>
              </a:ext>
            </a:extLst>
          </p:cNvPr>
          <p:cNvSpPr txBox="1"/>
          <p:nvPr/>
        </p:nvSpPr>
        <p:spPr>
          <a:xfrm>
            <a:off x="7190889" y="1198874"/>
            <a:ext cx="136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1F Panel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E0D834-038C-4687-9E74-EACF5CE2C640}"/>
              </a:ext>
            </a:extLst>
          </p:cNvPr>
          <p:cNvSpPr txBox="1"/>
          <p:nvPr/>
        </p:nvSpPr>
        <p:spPr>
          <a:xfrm>
            <a:off x="8854131" y="1218348"/>
            <a:ext cx="136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1F Panel 5</a:t>
            </a:r>
          </a:p>
        </p:txBody>
      </p:sp>
    </p:spTree>
    <p:extLst>
      <p:ext uri="{BB962C8B-B14F-4D97-AF65-F5344CB8AC3E}">
        <p14:creationId xmlns:p14="http://schemas.microsoft.com/office/powerpoint/2010/main" val="30269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Western Results\CD133 A2780\19.12.23 CD133 2DG\usedsk7 cd133 19.12.23 2023.12.19_19.37.17_Ch\sk4 cd133 19.12.23 2023.12.19_19.37.17_Ch+Marker.jpg">
            <a:extLst>
              <a:ext uri="{FF2B5EF4-FFF2-40B4-BE49-F238E27FC236}">
                <a16:creationId xmlns:a16="http://schemas.microsoft.com/office/drawing/2014/main" id="{908AB107-96DC-F089-E69C-E622D8690A5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lum/>
          </a:blip>
          <a:srcRect l="-253" t="-252" r="373" b="143"/>
          <a:stretch/>
        </p:blipFill>
        <p:spPr bwMode="auto">
          <a:xfrm>
            <a:off x="588498" y="2182530"/>
            <a:ext cx="1800000" cy="2484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09B77-0136-EB2E-C57F-A7EA3D4E1C48}"/>
              </a:ext>
            </a:extLst>
          </p:cNvPr>
          <p:cNvSpPr txBox="1"/>
          <p:nvPr/>
        </p:nvSpPr>
        <p:spPr>
          <a:xfrm>
            <a:off x="1111057" y="1891863"/>
            <a:ext cx="824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F55B8-AC76-DC40-2BC2-89C8B2490C5F}"/>
              </a:ext>
            </a:extLst>
          </p:cNvPr>
          <p:cNvSpPr txBox="1"/>
          <p:nvPr/>
        </p:nvSpPr>
        <p:spPr>
          <a:xfrm>
            <a:off x="753975" y="3443615"/>
            <a:ext cx="5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pic>
        <p:nvPicPr>
          <p:cNvPr id="8" name="Picture 7" descr="D:\Western Results\CD133 A2780\16.12.23 CD133 2DG\sk oct4 16.12.23 2023.12.16_16.34.04_Ch\sk oct4 16.12.23 2023.12.16_16.34.04_Ch+Marker.jpg">
            <a:extLst>
              <a:ext uri="{FF2B5EF4-FFF2-40B4-BE49-F238E27FC236}">
                <a16:creationId xmlns:a16="http://schemas.microsoft.com/office/drawing/2014/main" id="{26C51634-1F3D-B52B-CAF6-2E8551B9991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200" t="60" r="99" b="12"/>
          <a:stretch/>
        </p:blipFill>
        <p:spPr bwMode="auto">
          <a:xfrm>
            <a:off x="2454950" y="2183425"/>
            <a:ext cx="1800000" cy="24840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FE6CF-BA0A-4F16-7EA3-BC5318436996}"/>
              </a:ext>
            </a:extLst>
          </p:cNvPr>
          <p:cNvSpPr txBox="1"/>
          <p:nvPr/>
        </p:nvSpPr>
        <p:spPr>
          <a:xfrm>
            <a:off x="3116689" y="1892317"/>
            <a:ext cx="65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06597-B01F-14B1-D3C4-B2BBD5AA6A14}"/>
              </a:ext>
            </a:extLst>
          </p:cNvPr>
          <p:cNvSpPr txBox="1"/>
          <p:nvPr/>
        </p:nvSpPr>
        <p:spPr>
          <a:xfrm>
            <a:off x="2742970" y="3077277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13" name="Picture 12" descr="D:\Western Results\CD133 A2780\19.12.23 CD133 2DG\used sk2 nanog 19.12.23 2023.12.19_20.15.07_Ch\sk2 nanog 19.12.23 2023.12.19_20.15.07_Ch+Marker.jpg">
            <a:extLst>
              <a:ext uri="{FF2B5EF4-FFF2-40B4-BE49-F238E27FC236}">
                <a16:creationId xmlns:a16="http://schemas.microsoft.com/office/drawing/2014/main" id="{7DDCF717-85D6-1647-2D93-739F187E8D1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899" t="-78" r="-1129" b="-134"/>
          <a:stretch/>
        </p:blipFill>
        <p:spPr bwMode="auto">
          <a:xfrm>
            <a:off x="4321402" y="2168862"/>
            <a:ext cx="1800000" cy="24840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04927D-C58D-98F8-91C0-20E47CE5906E}"/>
              </a:ext>
            </a:extLst>
          </p:cNvPr>
          <p:cNvSpPr txBox="1"/>
          <p:nvPr/>
        </p:nvSpPr>
        <p:spPr>
          <a:xfrm>
            <a:off x="4846843" y="1906351"/>
            <a:ext cx="82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9FCA0-8B6C-E879-AA45-E598A839D349}"/>
              </a:ext>
            </a:extLst>
          </p:cNvPr>
          <p:cNvSpPr txBox="1"/>
          <p:nvPr/>
        </p:nvSpPr>
        <p:spPr>
          <a:xfrm>
            <a:off x="4495957" y="3248204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18" name="Picture 6" descr="D:\Western Results\CD133 A2780\21.12.23 CD133 2DG\sk4 sox2 21.12.23 2023.12.21_20.33.22_Ch\sk4 sox2 21.12.23 2023.12.21_20.33.22_Ch+Marker.jpg">
            <a:extLst>
              <a:ext uri="{FF2B5EF4-FFF2-40B4-BE49-F238E27FC236}">
                <a16:creationId xmlns:a16="http://schemas.microsoft.com/office/drawing/2014/main" id="{C980E37F-3670-E975-852A-E4AA3BDD8C4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1571" t="-395" r="524" b="-409"/>
          <a:stretch/>
        </p:blipFill>
        <p:spPr bwMode="auto">
          <a:xfrm>
            <a:off x="6156655" y="2156866"/>
            <a:ext cx="1800000" cy="24840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457FEF-EB22-A5B4-19A9-C7F742A01121}"/>
              </a:ext>
            </a:extLst>
          </p:cNvPr>
          <p:cNvSpPr txBox="1"/>
          <p:nvPr/>
        </p:nvSpPr>
        <p:spPr>
          <a:xfrm>
            <a:off x="6762846" y="1928794"/>
            <a:ext cx="741753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Sox2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72F29-F304-5EA4-A42C-E12956C536D5}"/>
              </a:ext>
            </a:extLst>
          </p:cNvPr>
          <p:cNvSpPr txBox="1"/>
          <p:nvPr/>
        </p:nvSpPr>
        <p:spPr>
          <a:xfrm>
            <a:off x="6474803" y="3316874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23" name="Picture 22" descr="D:\Western Results\CD133 A2780\16.12.23 CD133 2DG\sk2 b act 16.12.23 2023.12.16_15.50.28_Ch\sk2 b act 16.12.23 2023.12.16_15.50.28_Ch+Marker.jpg">
            <a:extLst>
              <a:ext uri="{FF2B5EF4-FFF2-40B4-BE49-F238E27FC236}">
                <a16:creationId xmlns:a16="http://schemas.microsoft.com/office/drawing/2014/main" id="{B086A049-6AA7-4678-B1AB-C6A0E9308B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640" t="-248" r="-1511" b="-527"/>
          <a:stretch/>
        </p:blipFill>
        <p:spPr bwMode="auto">
          <a:xfrm>
            <a:off x="7999221" y="2156866"/>
            <a:ext cx="1800000" cy="24840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CA64913-185E-1868-5758-FEC8EB05366E}"/>
              </a:ext>
            </a:extLst>
          </p:cNvPr>
          <p:cNvSpPr txBox="1"/>
          <p:nvPr/>
        </p:nvSpPr>
        <p:spPr>
          <a:xfrm>
            <a:off x="8564657" y="1863196"/>
            <a:ext cx="79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63B41A-EFB3-1119-3E39-0DDF5F47C13B}"/>
              </a:ext>
            </a:extLst>
          </p:cNvPr>
          <p:cNvSpPr txBox="1"/>
          <p:nvPr/>
        </p:nvSpPr>
        <p:spPr>
          <a:xfrm>
            <a:off x="8138816" y="3281609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9786D5-7710-4D9D-9DBA-B3243874AB80}"/>
              </a:ext>
            </a:extLst>
          </p:cNvPr>
          <p:cNvSpPr txBox="1"/>
          <p:nvPr/>
        </p:nvSpPr>
        <p:spPr>
          <a:xfrm>
            <a:off x="528117" y="3057338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DBD94D-EAC8-48C8-AB74-066526F9CA30}"/>
              </a:ext>
            </a:extLst>
          </p:cNvPr>
          <p:cNvSpPr txBox="1"/>
          <p:nvPr/>
        </p:nvSpPr>
        <p:spPr>
          <a:xfrm>
            <a:off x="426742" y="2872298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1735CE-C6E4-4D04-B9A2-C609B1467C6A}"/>
              </a:ext>
            </a:extLst>
          </p:cNvPr>
          <p:cNvSpPr txBox="1"/>
          <p:nvPr/>
        </p:nvSpPr>
        <p:spPr>
          <a:xfrm>
            <a:off x="1293252" y="282823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A8AFC0-936B-4830-92AB-656BFD278358}"/>
              </a:ext>
            </a:extLst>
          </p:cNvPr>
          <p:cNvSpPr txBox="1"/>
          <p:nvPr/>
        </p:nvSpPr>
        <p:spPr>
          <a:xfrm>
            <a:off x="1668127" y="282893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5FFFF5-D628-4AC5-A254-063B8AFCC4E4}"/>
              </a:ext>
            </a:extLst>
          </p:cNvPr>
          <p:cNvSpPr txBox="1"/>
          <p:nvPr/>
        </p:nvSpPr>
        <p:spPr>
          <a:xfrm>
            <a:off x="1829477" y="289312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FF6F33-5D90-4F55-8A2F-0A68E858296C}"/>
              </a:ext>
            </a:extLst>
          </p:cNvPr>
          <p:cNvSpPr txBox="1"/>
          <p:nvPr/>
        </p:nvSpPr>
        <p:spPr>
          <a:xfrm>
            <a:off x="1467579" y="290254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F75AD-D709-495A-951B-94E2AD0FE500}"/>
              </a:ext>
            </a:extLst>
          </p:cNvPr>
          <p:cNvSpPr txBox="1"/>
          <p:nvPr/>
        </p:nvSpPr>
        <p:spPr>
          <a:xfrm>
            <a:off x="1281855" y="302509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7C58E2-D536-4AAE-AE1E-0F65824DDC56}"/>
              </a:ext>
            </a:extLst>
          </p:cNvPr>
          <p:cNvSpPr txBox="1"/>
          <p:nvPr/>
        </p:nvSpPr>
        <p:spPr>
          <a:xfrm>
            <a:off x="1653608" y="3087179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77631A-3E32-4C20-96DA-A6D9B0321222}"/>
              </a:ext>
            </a:extLst>
          </p:cNvPr>
          <p:cNvSpPr txBox="1"/>
          <p:nvPr/>
        </p:nvSpPr>
        <p:spPr>
          <a:xfrm>
            <a:off x="1818717" y="305780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380A5E-F9F4-4A9E-B904-71CBE39F3155}"/>
              </a:ext>
            </a:extLst>
          </p:cNvPr>
          <p:cNvSpPr txBox="1"/>
          <p:nvPr/>
        </p:nvSpPr>
        <p:spPr>
          <a:xfrm>
            <a:off x="1458761" y="3029968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4D5767-506B-4E11-B68B-B49E0C5DD27D}"/>
              </a:ext>
            </a:extLst>
          </p:cNvPr>
          <p:cNvSpPr txBox="1"/>
          <p:nvPr/>
        </p:nvSpPr>
        <p:spPr>
          <a:xfrm>
            <a:off x="2432201" y="2890245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1A3685-71C9-4DAB-A3E2-FD578410102A}"/>
              </a:ext>
            </a:extLst>
          </p:cNvPr>
          <p:cNvSpPr txBox="1"/>
          <p:nvPr/>
        </p:nvSpPr>
        <p:spPr>
          <a:xfrm>
            <a:off x="2330826" y="2705205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F11A88-486B-49E4-9D1B-2CF6DCFEF9D9}"/>
              </a:ext>
            </a:extLst>
          </p:cNvPr>
          <p:cNvSpPr txBox="1"/>
          <p:nvPr/>
        </p:nvSpPr>
        <p:spPr>
          <a:xfrm>
            <a:off x="3197336" y="266113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71A353-8EE8-496C-B8D6-25AB82578A81}"/>
              </a:ext>
            </a:extLst>
          </p:cNvPr>
          <p:cNvSpPr txBox="1"/>
          <p:nvPr/>
        </p:nvSpPr>
        <p:spPr>
          <a:xfrm>
            <a:off x="3572211" y="266184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850185-E3A1-4FF2-8184-650EF85263AD}"/>
              </a:ext>
            </a:extLst>
          </p:cNvPr>
          <p:cNvSpPr txBox="1"/>
          <p:nvPr/>
        </p:nvSpPr>
        <p:spPr>
          <a:xfrm>
            <a:off x="3733561" y="272603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01FD36-2C70-45BB-AB42-A10EA48B1E43}"/>
              </a:ext>
            </a:extLst>
          </p:cNvPr>
          <p:cNvSpPr txBox="1"/>
          <p:nvPr/>
        </p:nvSpPr>
        <p:spPr>
          <a:xfrm>
            <a:off x="3371663" y="2735448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77456D-9DDE-4B49-9274-F279D77B024E}"/>
              </a:ext>
            </a:extLst>
          </p:cNvPr>
          <p:cNvSpPr txBox="1"/>
          <p:nvPr/>
        </p:nvSpPr>
        <p:spPr>
          <a:xfrm>
            <a:off x="3185939" y="285800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287923-2417-403A-9647-D75550E4CEA4}"/>
              </a:ext>
            </a:extLst>
          </p:cNvPr>
          <p:cNvSpPr txBox="1"/>
          <p:nvPr/>
        </p:nvSpPr>
        <p:spPr>
          <a:xfrm>
            <a:off x="3557692" y="292008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C50A9F-45A6-4FDF-BE78-1AAC1082C9B3}"/>
              </a:ext>
            </a:extLst>
          </p:cNvPr>
          <p:cNvSpPr txBox="1"/>
          <p:nvPr/>
        </p:nvSpPr>
        <p:spPr>
          <a:xfrm>
            <a:off x="3722801" y="289071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3111B8-FFB0-47AC-A4A6-79EBA0D622D0}"/>
              </a:ext>
            </a:extLst>
          </p:cNvPr>
          <p:cNvSpPr txBox="1"/>
          <p:nvPr/>
        </p:nvSpPr>
        <p:spPr>
          <a:xfrm>
            <a:off x="3362845" y="286287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EA32A8-F903-4221-A9F6-0BF46DE142BA}"/>
              </a:ext>
            </a:extLst>
          </p:cNvPr>
          <p:cNvSpPr txBox="1"/>
          <p:nvPr/>
        </p:nvSpPr>
        <p:spPr>
          <a:xfrm>
            <a:off x="4292216" y="2998577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0419E8-83B2-4879-B7AC-2D84F66790FC}"/>
              </a:ext>
            </a:extLst>
          </p:cNvPr>
          <p:cNvSpPr txBox="1"/>
          <p:nvPr/>
        </p:nvSpPr>
        <p:spPr>
          <a:xfrm>
            <a:off x="4190841" y="2813537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0B29827-927E-4CAF-84E3-814A3C18F278}"/>
              </a:ext>
            </a:extLst>
          </p:cNvPr>
          <p:cNvSpPr txBox="1"/>
          <p:nvPr/>
        </p:nvSpPr>
        <p:spPr>
          <a:xfrm>
            <a:off x="5057351" y="2769469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D8FA32-DE3A-4076-8116-5483DC5941BD}"/>
              </a:ext>
            </a:extLst>
          </p:cNvPr>
          <p:cNvSpPr txBox="1"/>
          <p:nvPr/>
        </p:nvSpPr>
        <p:spPr>
          <a:xfrm>
            <a:off x="5432226" y="277017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4E18C8-DFAF-4C36-84FE-68DF2AB07D5E}"/>
              </a:ext>
            </a:extLst>
          </p:cNvPr>
          <p:cNvSpPr txBox="1"/>
          <p:nvPr/>
        </p:nvSpPr>
        <p:spPr>
          <a:xfrm>
            <a:off x="5593576" y="283436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53F257-0181-4CDF-A826-097807C8D11B}"/>
              </a:ext>
            </a:extLst>
          </p:cNvPr>
          <p:cNvSpPr txBox="1"/>
          <p:nvPr/>
        </p:nvSpPr>
        <p:spPr>
          <a:xfrm>
            <a:off x="5231678" y="284378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601EF6-A84B-4A74-931A-D9D44F749773}"/>
              </a:ext>
            </a:extLst>
          </p:cNvPr>
          <p:cNvSpPr txBox="1"/>
          <p:nvPr/>
        </p:nvSpPr>
        <p:spPr>
          <a:xfrm>
            <a:off x="5045954" y="296633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718EC1-3203-4413-9906-D0EEA244DEE5}"/>
              </a:ext>
            </a:extLst>
          </p:cNvPr>
          <p:cNvSpPr txBox="1"/>
          <p:nvPr/>
        </p:nvSpPr>
        <p:spPr>
          <a:xfrm>
            <a:off x="5417707" y="3028418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CEAFD4-39F9-43D7-81AB-4D2A0DDF3AE1}"/>
              </a:ext>
            </a:extLst>
          </p:cNvPr>
          <p:cNvSpPr txBox="1"/>
          <p:nvPr/>
        </p:nvSpPr>
        <p:spPr>
          <a:xfrm>
            <a:off x="5582816" y="299904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5D2CE2-9E0D-46C0-9739-5A7CA7D7A958}"/>
              </a:ext>
            </a:extLst>
          </p:cNvPr>
          <p:cNvSpPr txBox="1"/>
          <p:nvPr/>
        </p:nvSpPr>
        <p:spPr>
          <a:xfrm>
            <a:off x="5222860" y="2971207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430543-0F27-412B-91FA-ECE06CCB2D41}"/>
              </a:ext>
            </a:extLst>
          </p:cNvPr>
          <p:cNvSpPr txBox="1"/>
          <p:nvPr/>
        </p:nvSpPr>
        <p:spPr>
          <a:xfrm>
            <a:off x="6273417" y="2875553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61BBB-0657-4917-8FCE-DDE8F880E0A0}"/>
              </a:ext>
            </a:extLst>
          </p:cNvPr>
          <p:cNvSpPr txBox="1"/>
          <p:nvPr/>
        </p:nvSpPr>
        <p:spPr>
          <a:xfrm>
            <a:off x="6172042" y="2690513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FEBDFCA-B066-4103-A815-76430ED38B3D}"/>
              </a:ext>
            </a:extLst>
          </p:cNvPr>
          <p:cNvSpPr txBox="1"/>
          <p:nvPr/>
        </p:nvSpPr>
        <p:spPr>
          <a:xfrm>
            <a:off x="7038552" y="264644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FB8687-E099-4DA1-BDB6-1B3F89551C5E}"/>
              </a:ext>
            </a:extLst>
          </p:cNvPr>
          <p:cNvSpPr txBox="1"/>
          <p:nvPr/>
        </p:nvSpPr>
        <p:spPr>
          <a:xfrm>
            <a:off x="7413427" y="264715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78BE11-86F5-4611-B092-F28BAE91B33F}"/>
              </a:ext>
            </a:extLst>
          </p:cNvPr>
          <p:cNvSpPr txBox="1"/>
          <p:nvPr/>
        </p:nvSpPr>
        <p:spPr>
          <a:xfrm>
            <a:off x="7574777" y="271134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AFCCC4-5C8F-4DA7-9DC4-00E757EE11E0}"/>
              </a:ext>
            </a:extLst>
          </p:cNvPr>
          <p:cNvSpPr txBox="1"/>
          <p:nvPr/>
        </p:nvSpPr>
        <p:spPr>
          <a:xfrm>
            <a:off x="7212879" y="272075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1CB26A-7FDD-411E-95B6-A50BD131D829}"/>
              </a:ext>
            </a:extLst>
          </p:cNvPr>
          <p:cNvSpPr txBox="1"/>
          <p:nvPr/>
        </p:nvSpPr>
        <p:spPr>
          <a:xfrm>
            <a:off x="7027155" y="284331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1EFA4F-E83A-43DE-B313-18B5A3B3BCBE}"/>
              </a:ext>
            </a:extLst>
          </p:cNvPr>
          <p:cNvSpPr txBox="1"/>
          <p:nvPr/>
        </p:nvSpPr>
        <p:spPr>
          <a:xfrm>
            <a:off x="7398908" y="290539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607C93-705C-4595-AAA3-E090C7BCC64B}"/>
              </a:ext>
            </a:extLst>
          </p:cNvPr>
          <p:cNvSpPr txBox="1"/>
          <p:nvPr/>
        </p:nvSpPr>
        <p:spPr>
          <a:xfrm>
            <a:off x="7564017" y="287602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34426E-4853-43AB-B17C-9EB0426BDF60}"/>
              </a:ext>
            </a:extLst>
          </p:cNvPr>
          <p:cNvSpPr txBox="1"/>
          <p:nvPr/>
        </p:nvSpPr>
        <p:spPr>
          <a:xfrm>
            <a:off x="7204061" y="284818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524527-BBB1-49F4-B599-9ADA6408891B}"/>
              </a:ext>
            </a:extLst>
          </p:cNvPr>
          <p:cNvSpPr txBox="1"/>
          <p:nvPr/>
        </p:nvSpPr>
        <p:spPr>
          <a:xfrm>
            <a:off x="7902080" y="3027953"/>
            <a:ext cx="645519" cy="228027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5235FC3-5DF6-443E-801F-937690EBDCBD}"/>
              </a:ext>
            </a:extLst>
          </p:cNvPr>
          <p:cNvSpPr txBox="1"/>
          <p:nvPr/>
        </p:nvSpPr>
        <p:spPr>
          <a:xfrm>
            <a:off x="7800705" y="2842913"/>
            <a:ext cx="815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(mM)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309F91-65EA-40D4-8BAA-082CBAA9733D}"/>
              </a:ext>
            </a:extLst>
          </p:cNvPr>
          <p:cNvSpPr txBox="1"/>
          <p:nvPr/>
        </p:nvSpPr>
        <p:spPr>
          <a:xfrm>
            <a:off x="8667215" y="2798845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977D0B-2B1F-401D-AA4C-9E76A74ABAAB}"/>
              </a:ext>
            </a:extLst>
          </p:cNvPr>
          <p:cNvSpPr txBox="1"/>
          <p:nvPr/>
        </p:nvSpPr>
        <p:spPr>
          <a:xfrm>
            <a:off x="9042090" y="279955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E62A1B-9EC7-4DB9-B70E-4179C3FAE9DA}"/>
              </a:ext>
            </a:extLst>
          </p:cNvPr>
          <p:cNvSpPr txBox="1"/>
          <p:nvPr/>
        </p:nvSpPr>
        <p:spPr>
          <a:xfrm>
            <a:off x="9203440" y="2863740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002562-6452-49EC-985A-F8BD941761B2}"/>
              </a:ext>
            </a:extLst>
          </p:cNvPr>
          <p:cNvSpPr txBox="1"/>
          <p:nvPr/>
        </p:nvSpPr>
        <p:spPr>
          <a:xfrm>
            <a:off x="8841542" y="2873156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A39B32-10A1-44EB-967D-A56C0B350572}"/>
              </a:ext>
            </a:extLst>
          </p:cNvPr>
          <p:cNvSpPr txBox="1"/>
          <p:nvPr/>
        </p:nvSpPr>
        <p:spPr>
          <a:xfrm>
            <a:off x="8655818" y="2995711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FD4736-F8B7-4AD4-A2CC-E2A7850F8072}"/>
              </a:ext>
            </a:extLst>
          </p:cNvPr>
          <p:cNvSpPr txBox="1"/>
          <p:nvPr/>
        </p:nvSpPr>
        <p:spPr>
          <a:xfrm>
            <a:off x="9027571" y="3057794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C10F637-56BF-4B58-B1A2-4AD6398E1521}"/>
              </a:ext>
            </a:extLst>
          </p:cNvPr>
          <p:cNvSpPr txBox="1"/>
          <p:nvPr/>
        </p:nvSpPr>
        <p:spPr>
          <a:xfrm>
            <a:off x="9192680" y="3028422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0D80E1-11D4-472C-B13C-DDC859F96677}"/>
              </a:ext>
            </a:extLst>
          </p:cNvPr>
          <p:cNvSpPr txBox="1"/>
          <p:nvPr/>
        </p:nvSpPr>
        <p:spPr>
          <a:xfrm>
            <a:off x="8832724" y="3000583"/>
            <a:ext cx="128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1963BC-2CFC-4AD4-87FA-F2A8946F8463}"/>
              </a:ext>
            </a:extLst>
          </p:cNvPr>
          <p:cNvSpPr txBox="1"/>
          <p:nvPr/>
        </p:nvSpPr>
        <p:spPr>
          <a:xfrm>
            <a:off x="753975" y="1577546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6D Panel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471CEA3-FBA2-40BD-A632-A684A254C7CB}"/>
              </a:ext>
            </a:extLst>
          </p:cNvPr>
          <p:cNvSpPr txBox="1"/>
          <p:nvPr/>
        </p:nvSpPr>
        <p:spPr>
          <a:xfrm>
            <a:off x="2618022" y="1576226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6D Panel 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99844A-E8CB-450A-BF88-B865B37B63C7}"/>
              </a:ext>
            </a:extLst>
          </p:cNvPr>
          <p:cNvSpPr txBox="1"/>
          <p:nvPr/>
        </p:nvSpPr>
        <p:spPr>
          <a:xfrm>
            <a:off x="4539004" y="1576226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6D Panel 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AE4C307-C095-458F-B848-D972DBE077E1}"/>
              </a:ext>
            </a:extLst>
          </p:cNvPr>
          <p:cNvSpPr txBox="1"/>
          <p:nvPr/>
        </p:nvSpPr>
        <p:spPr>
          <a:xfrm>
            <a:off x="6317746" y="1575908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6D Panel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C82B3E1-B5DE-43A4-B91D-0E133B23983F}"/>
              </a:ext>
            </a:extLst>
          </p:cNvPr>
          <p:cNvSpPr txBox="1"/>
          <p:nvPr/>
        </p:nvSpPr>
        <p:spPr>
          <a:xfrm>
            <a:off x="8208258" y="153208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6D Panel 5</a:t>
            </a:r>
          </a:p>
        </p:txBody>
      </p:sp>
    </p:spTree>
    <p:extLst>
      <p:ext uri="{BB962C8B-B14F-4D97-AF65-F5344CB8AC3E}">
        <p14:creationId xmlns:p14="http://schemas.microsoft.com/office/powerpoint/2010/main" val="412182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:\Western Results\2 deoxy glucose Treatment\A2780 OVCAR-3\18.5.23 a2 ov shmfn1 2dg\ska4 mfn1 18.5.23 2023.05.18_17.30.56_Ch\ska4 mfn1 18.5.23 2023.05.18_17.30.56_Ch+Marker.jpg">
            <a:extLst>
              <a:ext uri="{FF2B5EF4-FFF2-40B4-BE49-F238E27FC236}">
                <a16:creationId xmlns:a16="http://schemas.microsoft.com/office/drawing/2014/main" id="{BB37744E-7790-C0BA-36E8-BCB489D13F8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1198" t="-451" r="-221" b="-182"/>
          <a:stretch/>
        </p:blipFill>
        <p:spPr bwMode="auto">
          <a:xfrm>
            <a:off x="636005" y="2343598"/>
            <a:ext cx="1800000" cy="24840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3B422E-7FFF-4ED5-5448-E262C309FEC0}"/>
              </a:ext>
            </a:extLst>
          </p:cNvPr>
          <p:cNvSpPr txBox="1"/>
          <p:nvPr/>
        </p:nvSpPr>
        <p:spPr>
          <a:xfrm>
            <a:off x="1404111" y="2093005"/>
            <a:ext cx="6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8DB71-F030-E17B-196A-E56B76B60022}"/>
              </a:ext>
            </a:extLst>
          </p:cNvPr>
          <p:cNvSpPr txBox="1"/>
          <p:nvPr/>
        </p:nvSpPr>
        <p:spPr>
          <a:xfrm>
            <a:off x="855276" y="3488853"/>
            <a:ext cx="42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17" name="Picture 5" descr="D:\Western Results\2 deoxy glucose Treatment\A2780 OVCAR-3\16.5.23 ov a2 shmfn2 2dg\ska cd133 16.5.23 2023.05.16_20.42.52_Ch\ska cd133 16.5.23 2023.05.16_20.42.52_Ch+Marker.jpg">
            <a:extLst>
              <a:ext uri="{FF2B5EF4-FFF2-40B4-BE49-F238E27FC236}">
                <a16:creationId xmlns:a16="http://schemas.microsoft.com/office/drawing/2014/main" id="{111F6EC5-34A6-4FAE-1AE9-FD899D0F266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1764" t="-572" r="-878" b="-101"/>
          <a:stretch/>
        </p:blipFill>
        <p:spPr bwMode="auto">
          <a:xfrm>
            <a:off x="2457098" y="2341785"/>
            <a:ext cx="1800000" cy="24840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F7928A9-41C4-F220-F8F5-56A84F36E7D1}"/>
              </a:ext>
            </a:extLst>
          </p:cNvPr>
          <p:cNvSpPr txBox="1"/>
          <p:nvPr/>
        </p:nvSpPr>
        <p:spPr>
          <a:xfrm>
            <a:off x="3115045" y="2078076"/>
            <a:ext cx="824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660DAA-6DD7-0C7B-E16C-A52CC86F850B}"/>
              </a:ext>
            </a:extLst>
          </p:cNvPr>
          <p:cNvSpPr txBox="1"/>
          <p:nvPr/>
        </p:nvSpPr>
        <p:spPr>
          <a:xfrm>
            <a:off x="2501184" y="3356649"/>
            <a:ext cx="5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pic>
        <p:nvPicPr>
          <p:cNvPr id="22" name="Picture 12" descr="D:\Western Results\2 deoxy glucose Treatment\A2780 OVCAR-3\18.5.23 a2 ov shmfn1 2dg\ska3 oct4 18.5.23 2023.05.18_18.21.57_Ch\ska3 oct4 18.5.23 2023.05.18_18.21.57_Ch+Marker.jpg">
            <a:extLst>
              <a:ext uri="{FF2B5EF4-FFF2-40B4-BE49-F238E27FC236}">
                <a16:creationId xmlns:a16="http://schemas.microsoft.com/office/drawing/2014/main" id="{5299398F-167C-31B2-C77E-D03CFE2210F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301" t="-147" r="-181" b="-151"/>
          <a:stretch/>
        </p:blipFill>
        <p:spPr bwMode="auto">
          <a:xfrm>
            <a:off x="4301451" y="2343598"/>
            <a:ext cx="1976400" cy="24840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918484-E3A4-22C2-CE45-44EC579F14DC}"/>
              </a:ext>
            </a:extLst>
          </p:cNvPr>
          <p:cNvSpPr txBox="1"/>
          <p:nvPr/>
        </p:nvSpPr>
        <p:spPr>
          <a:xfrm>
            <a:off x="5083225" y="2049039"/>
            <a:ext cx="65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B90CCF-9EA9-791D-105E-3DB7A2E15233}"/>
              </a:ext>
            </a:extLst>
          </p:cNvPr>
          <p:cNvSpPr txBox="1"/>
          <p:nvPr/>
        </p:nvSpPr>
        <p:spPr>
          <a:xfrm>
            <a:off x="4520173" y="3436521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27" name="Picture 6" descr="D:\Western Results\2 deoxy glucose Treatment\A2780 OVCAR-3\18.5.23 a2 ov shmfn1 2dg\sk2 b act 18.5.23 2023.05.18_17.13.05_Ch\sk2 b act 18.5.23 2023.05.18_17.13.05_Ch+Marker.jpg">
            <a:extLst>
              <a:ext uri="{FF2B5EF4-FFF2-40B4-BE49-F238E27FC236}">
                <a16:creationId xmlns:a16="http://schemas.microsoft.com/office/drawing/2014/main" id="{4674A479-FC04-751A-C4ED-B3C9B2B96E2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626" t="-308" r="-3039" b="-161"/>
          <a:stretch/>
        </p:blipFill>
        <p:spPr bwMode="auto">
          <a:xfrm>
            <a:off x="8772207" y="2326038"/>
            <a:ext cx="1800000" cy="2484000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6B12E6D-7FF8-3B77-9EDA-D103B2F5A3E3}"/>
              </a:ext>
            </a:extLst>
          </p:cNvPr>
          <p:cNvSpPr txBox="1"/>
          <p:nvPr/>
        </p:nvSpPr>
        <p:spPr>
          <a:xfrm>
            <a:off x="9328635" y="2056635"/>
            <a:ext cx="79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6631CD-0A3F-AC09-E9A4-2E97580E6D75}"/>
              </a:ext>
            </a:extLst>
          </p:cNvPr>
          <p:cNvSpPr txBox="1"/>
          <p:nvPr/>
        </p:nvSpPr>
        <p:spPr>
          <a:xfrm>
            <a:off x="8616615" y="3340389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5A6BB-44ED-4288-AB86-8DFBDB2E4061}"/>
              </a:ext>
            </a:extLst>
          </p:cNvPr>
          <p:cNvSpPr txBox="1"/>
          <p:nvPr/>
        </p:nvSpPr>
        <p:spPr>
          <a:xfrm>
            <a:off x="1067244" y="1849012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6E Panel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290F5A-30C8-45CA-9C6B-B9F4BD4B9701}"/>
              </a:ext>
            </a:extLst>
          </p:cNvPr>
          <p:cNvSpPr txBox="1"/>
          <p:nvPr/>
        </p:nvSpPr>
        <p:spPr>
          <a:xfrm>
            <a:off x="2776643" y="184901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6E Panel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E950BC-20CD-4B94-A43A-A47B1A0324A9}"/>
              </a:ext>
            </a:extLst>
          </p:cNvPr>
          <p:cNvSpPr txBox="1"/>
          <p:nvPr/>
        </p:nvSpPr>
        <p:spPr>
          <a:xfrm>
            <a:off x="4658007" y="1831497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6E Panel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6062B-6912-49FA-826F-3C3E684EC0D2}"/>
              </a:ext>
            </a:extLst>
          </p:cNvPr>
          <p:cNvSpPr txBox="1"/>
          <p:nvPr/>
        </p:nvSpPr>
        <p:spPr>
          <a:xfrm>
            <a:off x="9016845" y="1804019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6E Panel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FC6A15-B5EB-4B44-911D-96ECEBE680A5}"/>
              </a:ext>
            </a:extLst>
          </p:cNvPr>
          <p:cNvSpPr txBox="1"/>
          <p:nvPr/>
        </p:nvSpPr>
        <p:spPr>
          <a:xfrm rot="16601534">
            <a:off x="1118897" y="308266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3496CD-4EEE-4915-9633-80F755610EF4}"/>
              </a:ext>
            </a:extLst>
          </p:cNvPr>
          <p:cNvSpPr txBox="1"/>
          <p:nvPr/>
        </p:nvSpPr>
        <p:spPr>
          <a:xfrm rot="16601534">
            <a:off x="1630798" y="310367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EC65DF-A223-4C94-ADE6-168699477B4D}"/>
              </a:ext>
            </a:extLst>
          </p:cNvPr>
          <p:cNvSpPr txBox="1"/>
          <p:nvPr/>
        </p:nvSpPr>
        <p:spPr>
          <a:xfrm rot="16601534">
            <a:off x="1441672" y="310183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88120A-84C7-4829-95A4-9BA39335165F}"/>
              </a:ext>
            </a:extLst>
          </p:cNvPr>
          <p:cNvSpPr txBox="1"/>
          <p:nvPr/>
        </p:nvSpPr>
        <p:spPr>
          <a:xfrm rot="16601534">
            <a:off x="1282314" y="312489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CBA064-78A2-4E48-8C2A-6C33FFFB1750}"/>
              </a:ext>
            </a:extLst>
          </p:cNvPr>
          <p:cNvSpPr txBox="1"/>
          <p:nvPr/>
        </p:nvSpPr>
        <p:spPr>
          <a:xfrm rot="16601534">
            <a:off x="2791624" y="3047772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DF8960-6127-491A-A539-B2ACAF010D51}"/>
              </a:ext>
            </a:extLst>
          </p:cNvPr>
          <p:cNvSpPr txBox="1"/>
          <p:nvPr/>
        </p:nvSpPr>
        <p:spPr>
          <a:xfrm rot="16601534">
            <a:off x="3303525" y="3068787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F0E2DD-C32E-4CB5-BB01-36C4D1C646FC}"/>
              </a:ext>
            </a:extLst>
          </p:cNvPr>
          <p:cNvSpPr txBox="1"/>
          <p:nvPr/>
        </p:nvSpPr>
        <p:spPr>
          <a:xfrm rot="16601534">
            <a:off x="3114399" y="3066949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78CA39-AA62-4A0E-B3BA-2697E077C40F}"/>
              </a:ext>
            </a:extLst>
          </p:cNvPr>
          <p:cNvSpPr txBox="1"/>
          <p:nvPr/>
        </p:nvSpPr>
        <p:spPr>
          <a:xfrm rot="16601534">
            <a:off x="2955041" y="3090002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B304A7-C955-49F9-A07D-6EF8B6B1286A}"/>
              </a:ext>
            </a:extLst>
          </p:cNvPr>
          <p:cNvSpPr txBox="1"/>
          <p:nvPr/>
        </p:nvSpPr>
        <p:spPr>
          <a:xfrm rot="16601534">
            <a:off x="4905029" y="3012883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46A15D-3991-44E3-A381-13528298D646}"/>
              </a:ext>
            </a:extLst>
          </p:cNvPr>
          <p:cNvSpPr txBox="1"/>
          <p:nvPr/>
        </p:nvSpPr>
        <p:spPr>
          <a:xfrm rot="16601534">
            <a:off x="5416930" y="303389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052D3C-5B82-4CCA-8DD1-200748636BCA}"/>
              </a:ext>
            </a:extLst>
          </p:cNvPr>
          <p:cNvSpPr txBox="1"/>
          <p:nvPr/>
        </p:nvSpPr>
        <p:spPr>
          <a:xfrm rot="16601534">
            <a:off x="5227804" y="3032060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F4CAF6-C2E7-4848-ADB3-F6D0CF94B219}"/>
              </a:ext>
            </a:extLst>
          </p:cNvPr>
          <p:cNvSpPr txBox="1"/>
          <p:nvPr/>
        </p:nvSpPr>
        <p:spPr>
          <a:xfrm rot="16601534">
            <a:off x="5068446" y="3055113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939FDE-4412-470E-94A9-66FFE3CD259C}"/>
              </a:ext>
            </a:extLst>
          </p:cNvPr>
          <p:cNvSpPr txBox="1"/>
          <p:nvPr/>
        </p:nvSpPr>
        <p:spPr>
          <a:xfrm rot="16601534">
            <a:off x="8713585" y="295341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20C8F4-247E-46E3-9A9B-5CD9B6305811}"/>
              </a:ext>
            </a:extLst>
          </p:cNvPr>
          <p:cNvSpPr txBox="1"/>
          <p:nvPr/>
        </p:nvSpPr>
        <p:spPr>
          <a:xfrm rot="16601534">
            <a:off x="9225486" y="2974433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18583A-7A00-4BBC-9443-51AC0FECA6F0}"/>
              </a:ext>
            </a:extLst>
          </p:cNvPr>
          <p:cNvSpPr txBox="1"/>
          <p:nvPr/>
        </p:nvSpPr>
        <p:spPr>
          <a:xfrm rot="16601534">
            <a:off x="9036360" y="2972595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508C10-41CB-4577-890A-33A7C59B6E68}"/>
              </a:ext>
            </a:extLst>
          </p:cNvPr>
          <p:cNvSpPr txBox="1"/>
          <p:nvPr/>
        </p:nvSpPr>
        <p:spPr>
          <a:xfrm rot="16601534">
            <a:off x="8877002" y="299564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3519C2-E683-4A89-98EC-5FCAC90CCFF7}"/>
              </a:ext>
            </a:extLst>
          </p:cNvPr>
          <p:cNvSpPr txBox="1"/>
          <p:nvPr/>
        </p:nvSpPr>
        <p:spPr>
          <a:xfrm>
            <a:off x="6620019" y="1811995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6E Panel 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E2DF3F-C10E-412D-8D32-7430CC3AA89F}"/>
              </a:ext>
            </a:extLst>
          </p:cNvPr>
          <p:cNvSpPr txBox="1"/>
          <p:nvPr/>
        </p:nvSpPr>
        <p:spPr>
          <a:xfrm>
            <a:off x="706761" y="3696156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5E0E06-BCF4-4DDE-9D13-709A00CC159A}"/>
              </a:ext>
            </a:extLst>
          </p:cNvPr>
          <p:cNvSpPr txBox="1"/>
          <p:nvPr/>
        </p:nvSpPr>
        <p:spPr>
          <a:xfrm>
            <a:off x="1288788" y="3614852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F397BD-C2DF-4164-A3A3-3B5FCC05C197}"/>
              </a:ext>
            </a:extLst>
          </p:cNvPr>
          <p:cNvSpPr txBox="1"/>
          <p:nvPr/>
        </p:nvSpPr>
        <p:spPr>
          <a:xfrm>
            <a:off x="1473188" y="3678138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42AD143-E138-46CC-9C49-060448AD32EA}"/>
              </a:ext>
            </a:extLst>
          </p:cNvPr>
          <p:cNvSpPr txBox="1"/>
          <p:nvPr/>
        </p:nvSpPr>
        <p:spPr>
          <a:xfrm>
            <a:off x="1639494" y="3635908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238138-6307-4047-A086-A664A15BDEB4}"/>
              </a:ext>
            </a:extLst>
          </p:cNvPr>
          <p:cNvSpPr txBox="1"/>
          <p:nvPr/>
        </p:nvSpPr>
        <p:spPr>
          <a:xfrm>
            <a:off x="1823894" y="3676300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0B2249-92C1-4CA5-9BFE-53F98BB048DB}"/>
              </a:ext>
            </a:extLst>
          </p:cNvPr>
          <p:cNvSpPr txBox="1"/>
          <p:nvPr/>
        </p:nvSpPr>
        <p:spPr>
          <a:xfrm>
            <a:off x="2357458" y="3639233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D28583-1794-470A-9913-94BFE7593B03}"/>
              </a:ext>
            </a:extLst>
          </p:cNvPr>
          <p:cNvSpPr txBox="1"/>
          <p:nvPr/>
        </p:nvSpPr>
        <p:spPr>
          <a:xfrm>
            <a:off x="2939485" y="3557929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74FB3E-705D-459C-8AAC-8A71CB95FA1B}"/>
              </a:ext>
            </a:extLst>
          </p:cNvPr>
          <p:cNvSpPr txBox="1"/>
          <p:nvPr/>
        </p:nvSpPr>
        <p:spPr>
          <a:xfrm>
            <a:off x="3123885" y="362121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2293243-0A1A-48F4-9382-052BF75803F2}"/>
              </a:ext>
            </a:extLst>
          </p:cNvPr>
          <p:cNvSpPr txBox="1"/>
          <p:nvPr/>
        </p:nvSpPr>
        <p:spPr>
          <a:xfrm>
            <a:off x="3290191" y="357898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5E5791-4971-4276-A14F-33165A6BFF49}"/>
              </a:ext>
            </a:extLst>
          </p:cNvPr>
          <p:cNvSpPr txBox="1"/>
          <p:nvPr/>
        </p:nvSpPr>
        <p:spPr>
          <a:xfrm>
            <a:off x="3474591" y="361937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482F98-64E6-4479-A04F-55825C31501F}"/>
              </a:ext>
            </a:extLst>
          </p:cNvPr>
          <p:cNvSpPr txBox="1"/>
          <p:nvPr/>
        </p:nvSpPr>
        <p:spPr>
          <a:xfrm>
            <a:off x="4448824" y="3758582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CE8784-0F1C-4A99-A866-A9D555EED212}"/>
              </a:ext>
            </a:extLst>
          </p:cNvPr>
          <p:cNvSpPr txBox="1"/>
          <p:nvPr/>
        </p:nvSpPr>
        <p:spPr>
          <a:xfrm>
            <a:off x="5030851" y="3677278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72831B-7E74-4FD2-8AF8-84F81F409803}"/>
              </a:ext>
            </a:extLst>
          </p:cNvPr>
          <p:cNvSpPr txBox="1"/>
          <p:nvPr/>
        </p:nvSpPr>
        <p:spPr>
          <a:xfrm>
            <a:off x="5215251" y="3740564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9CFDCE-83AB-44AA-AC50-796D8B4A8BE6}"/>
              </a:ext>
            </a:extLst>
          </p:cNvPr>
          <p:cNvSpPr txBox="1"/>
          <p:nvPr/>
        </p:nvSpPr>
        <p:spPr>
          <a:xfrm>
            <a:off x="5381557" y="3698334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E2458F-8F12-423E-88B6-0C9696F5B33D}"/>
              </a:ext>
            </a:extLst>
          </p:cNvPr>
          <p:cNvSpPr txBox="1"/>
          <p:nvPr/>
        </p:nvSpPr>
        <p:spPr>
          <a:xfrm>
            <a:off x="5565957" y="3738726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9467DE-C4AC-4AD6-B80D-84DA6CF25D99}"/>
              </a:ext>
            </a:extLst>
          </p:cNvPr>
          <p:cNvSpPr txBox="1"/>
          <p:nvPr/>
        </p:nvSpPr>
        <p:spPr>
          <a:xfrm>
            <a:off x="8350429" y="3547421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D8A8AA-544E-411A-B24E-26A5B69019B9}"/>
              </a:ext>
            </a:extLst>
          </p:cNvPr>
          <p:cNvSpPr txBox="1"/>
          <p:nvPr/>
        </p:nvSpPr>
        <p:spPr>
          <a:xfrm>
            <a:off x="8932456" y="3466117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8B99EB-14E5-4781-ADCE-A8B7CD7F27A8}"/>
              </a:ext>
            </a:extLst>
          </p:cNvPr>
          <p:cNvSpPr txBox="1"/>
          <p:nvPr/>
        </p:nvSpPr>
        <p:spPr>
          <a:xfrm>
            <a:off x="9116856" y="3529403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D8E17CB-370F-458A-BC84-625A2E991CF8}"/>
              </a:ext>
            </a:extLst>
          </p:cNvPr>
          <p:cNvSpPr txBox="1"/>
          <p:nvPr/>
        </p:nvSpPr>
        <p:spPr>
          <a:xfrm>
            <a:off x="9283162" y="3487173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C273D1-E029-4DDB-8283-C130E754979E}"/>
              </a:ext>
            </a:extLst>
          </p:cNvPr>
          <p:cNvSpPr txBox="1"/>
          <p:nvPr/>
        </p:nvSpPr>
        <p:spPr>
          <a:xfrm>
            <a:off x="9467562" y="352756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959305-C3EE-4D80-A848-A23C2AE46689}"/>
              </a:ext>
            </a:extLst>
          </p:cNvPr>
          <p:cNvSpPr txBox="1"/>
          <p:nvPr/>
        </p:nvSpPr>
        <p:spPr>
          <a:xfrm rot="16601534">
            <a:off x="9538014" y="2918529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FDF698-E266-47D0-BE8C-F5592E3A83D1}"/>
              </a:ext>
            </a:extLst>
          </p:cNvPr>
          <p:cNvSpPr txBox="1"/>
          <p:nvPr/>
        </p:nvSpPr>
        <p:spPr>
          <a:xfrm rot="16601534">
            <a:off x="10049915" y="2939544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9FCED3-1770-4B56-9F0F-60BC352FDE63}"/>
              </a:ext>
            </a:extLst>
          </p:cNvPr>
          <p:cNvSpPr txBox="1"/>
          <p:nvPr/>
        </p:nvSpPr>
        <p:spPr>
          <a:xfrm rot="16601534">
            <a:off x="9860789" y="293770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159E2D-2426-4C11-956E-D504C660C623}"/>
              </a:ext>
            </a:extLst>
          </p:cNvPr>
          <p:cNvSpPr txBox="1"/>
          <p:nvPr/>
        </p:nvSpPr>
        <p:spPr>
          <a:xfrm rot="16601534">
            <a:off x="9701431" y="2960759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47EF665-5605-40EB-8017-2D3B30FE5DBA}"/>
              </a:ext>
            </a:extLst>
          </p:cNvPr>
          <p:cNvSpPr/>
          <p:nvPr/>
        </p:nvSpPr>
        <p:spPr>
          <a:xfrm rot="438038">
            <a:off x="8846703" y="2492371"/>
            <a:ext cx="845146" cy="8776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A9FC67-B7F9-4AC0-B0DB-C2A3D3EB6217}"/>
              </a:ext>
            </a:extLst>
          </p:cNvPr>
          <p:cNvSpPr txBox="1"/>
          <p:nvPr/>
        </p:nvSpPr>
        <p:spPr>
          <a:xfrm>
            <a:off x="7017745" y="2016596"/>
            <a:ext cx="698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04A310B-9F7C-A28C-F9F4-A1842982E4F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91" r="-569" b="700"/>
          <a:stretch/>
        </p:blipFill>
        <p:spPr bwMode="auto">
          <a:xfrm>
            <a:off x="6382401" y="2333634"/>
            <a:ext cx="1976400" cy="248716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13C2E2D7-6219-4696-83E9-BB48B9B673F1}"/>
              </a:ext>
            </a:extLst>
          </p:cNvPr>
          <p:cNvSpPr txBox="1"/>
          <p:nvPr/>
        </p:nvSpPr>
        <p:spPr>
          <a:xfrm rot="16601534">
            <a:off x="6814309" y="2548837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D94AED0-D78B-47DF-A65B-967B1B4BA443}"/>
              </a:ext>
            </a:extLst>
          </p:cNvPr>
          <p:cNvSpPr txBox="1"/>
          <p:nvPr/>
        </p:nvSpPr>
        <p:spPr>
          <a:xfrm rot="16601534">
            <a:off x="7326210" y="2569852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2EE38DD-DCF5-492C-BEF8-AF9DADE2BC35}"/>
              </a:ext>
            </a:extLst>
          </p:cNvPr>
          <p:cNvSpPr txBox="1"/>
          <p:nvPr/>
        </p:nvSpPr>
        <p:spPr>
          <a:xfrm rot="16601534">
            <a:off x="7137084" y="2568014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DD557A-D5CF-4DC5-BCB9-C4351936D47B}"/>
              </a:ext>
            </a:extLst>
          </p:cNvPr>
          <p:cNvSpPr txBox="1"/>
          <p:nvPr/>
        </p:nvSpPr>
        <p:spPr>
          <a:xfrm rot="16601534">
            <a:off x="6977726" y="2591067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DC64A0-B8F7-48F5-BA73-913149CC4E37}"/>
              </a:ext>
            </a:extLst>
          </p:cNvPr>
          <p:cNvSpPr txBox="1"/>
          <p:nvPr/>
        </p:nvSpPr>
        <p:spPr>
          <a:xfrm>
            <a:off x="6399191" y="3438373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03BD0DC-FFFC-4DDF-ADE5-C255E5D37C1F}"/>
              </a:ext>
            </a:extLst>
          </p:cNvPr>
          <p:cNvSpPr txBox="1"/>
          <p:nvPr/>
        </p:nvSpPr>
        <p:spPr>
          <a:xfrm>
            <a:off x="6981218" y="3357069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57C3B32-61E5-41B3-A21B-7697CE2BA9CE}"/>
              </a:ext>
            </a:extLst>
          </p:cNvPr>
          <p:cNvSpPr txBox="1"/>
          <p:nvPr/>
        </p:nvSpPr>
        <p:spPr>
          <a:xfrm>
            <a:off x="7165618" y="342035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C03B2C-026B-4D33-B6C4-EE3CEA4297AF}"/>
              </a:ext>
            </a:extLst>
          </p:cNvPr>
          <p:cNvSpPr txBox="1"/>
          <p:nvPr/>
        </p:nvSpPr>
        <p:spPr>
          <a:xfrm>
            <a:off x="7331924" y="337812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5FCC2B-C094-4741-B803-3D5076CFF401}"/>
              </a:ext>
            </a:extLst>
          </p:cNvPr>
          <p:cNvSpPr txBox="1"/>
          <p:nvPr/>
        </p:nvSpPr>
        <p:spPr>
          <a:xfrm>
            <a:off x="7516324" y="341851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B7A972F-D90A-41A2-889B-D7C539AAD5B8}"/>
              </a:ext>
            </a:extLst>
          </p:cNvPr>
          <p:cNvSpPr txBox="1"/>
          <p:nvPr/>
        </p:nvSpPr>
        <p:spPr>
          <a:xfrm>
            <a:off x="9232295" y="3740917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A75907-465E-44F0-BB24-F2C4F8D93506}"/>
              </a:ext>
            </a:extLst>
          </p:cNvPr>
          <p:cNvSpPr txBox="1"/>
          <p:nvPr/>
        </p:nvSpPr>
        <p:spPr>
          <a:xfrm>
            <a:off x="9814322" y="3659613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63FD7DB-2F1A-432D-AA81-89502BBAA5F7}"/>
              </a:ext>
            </a:extLst>
          </p:cNvPr>
          <p:cNvSpPr txBox="1"/>
          <p:nvPr/>
        </p:nvSpPr>
        <p:spPr>
          <a:xfrm>
            <a:off x="9998722" y="372289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948FBAB-F380-4EFD-9316-E06C9D3DB688}"/>
              </a:ext>
            </a:extLst>
          </p:cNvPr>
          <p:cNvSpPr txBox="1"/>
          <p:nvPr/>
        </p:nvSpPr>
        <p:spPr>
          <a:xfrm>
            <a:off x="10165028" y="3680669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F88108-C981-4992-AA59-CF95E4FD8531}"/>
              </a:ext>
            </a:extLst>
          </p:cNvPr>
          <p:cNvSpPr txBox="1"/>
          <p:nvPr/>
        </p:nvSpPr>
        <p:spPr>
          <a:xfrm>
            <a:off x="10349428" y="3721061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2737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Western Results\2 deoxy glucose Treatment\ovcar-3\9.5.23 ov 3 shmfn1 2dg\sk mfn1 9.5.23 2023.05.09_14.35.40_Ch\sk mfn1 9.5.23 2023.05.09_14.35.40_Ch+Marker.jpg">
            <a:extLst>
              <a:ext uri="{FF2B5EF4-FFF2-40B4-BE49-F238E27FC236}">
                <a16:creationId xmlns:a16="http://schemas.microsoft.com/office/drawing/2014/main" id="{58C70B2C-3AC3-2DDD-5E58-07F22723461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108" t="-470" r="448" b="-581"/>
          <a:stretch/>
        </p:blipFill>
        <p:spPr bwMode="auto">
          <a:xfrm>
            <a:off x="698406" y="1945857"/>
            <a:ext cx="1800000" cy="2484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6F39A-6437-DDF3-9221-576414719DCF}"/>
              </a:ext>
            </a:extLst>
          </p:cNvPr>
          <p:cNvSpPr txBox="1"/>
          <p:nvPr/>
        </p:nvSpPr>
        <p:spPr>
          <a:xfrm>
            <a:off x="1367046" y="1706499"/>
            <a:ext cx="63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4D0E8-6082-A0D9-0A10-86380662C194}"/>
              </a:ext>
            </a:extLst>
          </p:cNvPr>
          <p:cNvSpPr txBox="1"/>
          <p:nvPr/>
        </p:nvSpPr>
        <p:spPr>
          <a:xfrm>
            <a:off x="932093" y="3253327"/>
            <a:ext cx="423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8" name="Picture 13" descr="D:\Western Results\2 deoxy glucose Treatment\ovcar-3\04.05.23 ov 3 shmfn1 2dg\sk4 cd133 4.5.23 2023.05.04_19.21.31_Ch\sk4 cd133 4.5.23 2023.05.04_19.21.31_Ch+Marker.jpg">
            <a:extLst>
              <a:ext uri="{FF2B5EF4-FFF2-40B4-BE49-F238E27FC236}">
                <a16:creationId xmlns:a16="http://schemas.microsoft.com/office/drawing/2014/main" id="{7FDF2946-2BE7-32B3-A996-F5772CFB0B5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1888" t="184" r="61" b="-533"/>
          <a:stretch/>
        </p:blipFill>
        <p:spPr bwMode="auto">
          <a:xfrm>
            <a:off x="2524276" y="1955650"/>
            <a:ext cx="1800000" cy="2484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8E343A-1FE6-652A-A952-32E1C81737AF}"/>
              </a:ext>
            </a:extLst>
          </p:cNvPr>
          <p:cNvSpPr txBox="1"/>
          <p:nvPr/>
        </p:nvSpPr>
        <p:spPr>
          <a:xfrm>
            <a:off x="3187556" y="1691940"/>
            <a:ext cx="824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0C31C-CA1C-7E0F-4A5B-9963C5C75AE2}"/>
              </a:ext>
            </a:extLst>
          </p:cNvPr>
          <p:cNvSpPr txBox="1"/>
          <p:nvPr/>
        </p:nvSpPr>
        <p:spPr>
          <a:xfrm>
            <a:off x="2688025" y="3084213"/>
            <a:ext cx="51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pic>
        <p:nvPicPr>
          <p:cNvPr id="13" name="Picture 7" descr="D:\Western Results\2 deoxy glucose Treatment\ovcar-3\6.5.23 OV3 SHMFN1 2 DG\sk7 OCT4 6.5.23 2023.05.06_18.37.36_Ch\sk7 OCT4 6.5.23 2023.05.06_18.37.36_Ch+Marker.jpg">
            <a:extLst>
              <a:ext uri="{FF2B5EF4-FFF2-40B4-BE49-F238E27FC236}">
                <a16:creationId xmlns:a16="http://schemas.microsoft.com/office/drawing/2014/main" id="{744B6CEE-A607-92F5-1D95-CF2FF534634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50" t="-48" r="-1052" b="-301"/>
          <a:stretch/>
        </p:blipFill>
        <p:spPr bwMode="auto">
          <a:xfrm>
            <a:off x="4397577" y="1958678"/>
            <a:ext cx="1800000" cy="2484000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4073A-7EA2-DA1E-6700-3717485BD4C6}"/>
              </a:ext>
            </a:extLst>
          </p:cNvPr>
          <p:cNvSpPr txBox="1"/>
          <p:nvPr/>
        </p:nvSpPr>
        <p:spPr>
          <a:xfrm>
            <a:off x="5059316" y="1682699"/>
            <a:ext cx="65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890FE-63EF-9254-C7A3-982C6817EA9F}"/>
              </a:ext>
            </a:extLst>
          </p:cNvPr>
          <p:cNvSpPr txBox="1"/>
          <p:nvPr/>
        </p:nvSpPr>
        <p:spPr>
          <a:xfrm>
            <a:off x="4576200" y="3109942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18" name="Picture 12" descr="D:\Western Results\2 deoxy glucose Treatment\ovcar-3\04.05.23 ov 3 shmfn1 2dg\sk3 nanog 4.5.23 2023.05.04_20.17.51_Ch\sk3 nanog 4.5.23 2023.05.04_20.17.51_Ch+Marker.jpg">
            <a:extLst>
              <a:ext uri="{FF2B5EF4-FFF2-40B4-BE49-F238E27FC236}">
                <a16:creationId xmlns:a16="http://schemas.microsoft.com/office/drawing/2014/main" id="{4A41DD5C-B9E7-439E-79E0-107A049463F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879" t="-1389" r="-729" b="-603"/>
          <a:stretch/>
        </p:blipFill>
        <p:spPr bwMode="auto">
          <a:xfrm>
            <a:off x="6232315" y="1943380"/>
            <a:ext cx="1800000" cy="24840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76A05B-F108-4102-B782-BF641B98F4E1}"/>
              </a:ext>
            </a:extLst>
          </p:cNvPr>
          <p:cNvSpPr txBox="1"/>
          <p:nvPr/>
        </p:nvSpPr>
        <p:spPr>
          <a:xfrm>
            <a:off x="6776739" y="1689274"/>
            <a:ext cx="82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69CDFD-AE10-2062-8A7E-68212BBE8E49}"/>
              </a:ext>
            </a:extLst>
          </p:cNvPr>
          <p:cNvSpPr txBox="1"/>
          <p:nvPr/>
        </p:nvSpPr>
        <p:spPr>
          <a:xfrm>
            <a:off x="6553511" y="3072589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23" name="Picture 9" descr="D:\Western Results\2 deoxy glucose Treatment\ovcar-3\9.5.23 ov 3 shmfn1 2dg\sk2 b act 9.5.23 2023.05.09_14.32.12_Ch\sk2 b act 9.5.23 2023.05.09_14.32.12_Ch+Marker.jpg">
            <a:extLst>
              <a:ext uri="{FF2B5EF4-FFF2-40B4-BE49-F238E27FC236}">
                <a16:creationId xmlns:a16="http://schemas.microsoft.com/office/drawing/2014/main" id="{B5C3C4B7-4FC6-61C4-151E-691C7D4DBD2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2" t="295" r="-2379" b="-1149"/>
          <a:stretch/>
        </p:blipFill>
        <p:spPr bwMode="auto">
          <a:xfrm>
            <a:off x="8073837" y="1954397"/>
            <a:ext cx="1800000" cy="248400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5D7849-D68A-7069-529D-A5418CBFC16E}"/>
              </a:ext>
            </a:extLst>
          </p:cNvPr>
          <p:cNvSpPr txBox="1"/>
          <p:nvPr/>
        </p:nvSpPr>
        <p:spPr>
          <a:xfrm>
            <a:off x="8666960" y="1646620"/>
            <a:ext cx="79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D47BDB-9DD9-A5DB-5335-3DA42905DC55}"/>
              </a:ext>
            </a:extLst>
          </p:cNvPr>
          <p:cNvSpPr txBox="1"/>
          <p:nvPr/>
        </p:nvSpPr>
        <p:spPr>
          <a:xfrm>
            <a:off x="8275733" y="3074059"/>
            <a:ext cx="4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617EE-C775-4767-88F9-357C668FC825}"/>
              </a:ext>
            </a:extLst>
          </p:cNvPr>
          <p:cNvSpPr txBox="1"/>
          <p:nvPr/>
        </p:nvSpPr>
        <p:spPr>
          <a:xfrm>
            <a:off x="929913" y="1440030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6F Panel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B1198-5968-4990-8AB0-4A7D270369E4}"/>
              </a:ext>
            </a:extLst>
          </p:cNvPr>
          <p:cNvSpPr txBox="1"/>
          <p:nvPr/>
        </p:nvSpPr>
        <p:spPr>
          <a:xfrm>
            <a:off x="2725279" y="1430705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6F Panel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7955F3-3626-4F90-B186-60D2F9F19024}"/>
              </a:ext>
            </a:extLst>
          </p:cNvPr>
          <p:cNvSpPr txBox="1"/>
          <p:nvPr/>
        </p:nvSpPr>
        <p:spPr>
          <a:xfrm>
            <a:off x="4785276" y="1405190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6F Panel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D08EA2-D8C3-4907-9262-87ABBE8DAE6B}"/>
              </a:ext>
            </a:extLst>
          </p:cNvPr>
          <p:cNvSpPr txBox="1"/>
          <p:nvPr/>
        </p:nvSpPr>
        <p:spPr>
          <a:xfrm>
            <a:off x="6463951" y="1400829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6F Panel 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D23895-3B09-4733-916E-48537D0D225C}"/>
              </a:ext>
            </a:extLst>
          </p:cNvPr>
          <p:cNvSpPr txBox="1"/>
          <p:nvPr/>
        </p:nvSpPr>
        <p:spPr>
          <a:xfrm>
            <a:off x="8319099" y="1410107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6F Panel 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D91D8B-71F5-479A-B3A4-5B479A6C0659}"/>
              </a:ext>
            </a:extLst>
          </p:cNvPr>
          <p:cNvSpPr txBox="1"/>
          <p:nvPr/>
        </p:nvSpPr>
        <p:spPr>
          <a:xfrm rot="16601534">
            <a:off x="1118897" y="253181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44FEB3-687E-4146-A1AC-CC44CFB3C376}"/>
              </a:ext>
            </a:extLst>
          </p:cNvPr>
          <p:cNvSpPr txBox="1"/>
          <p:nvPr/>
        </p:nvSpPr>
        <p:spPr>
          <a:xfrm rot="16601534">
            <a:off x="1630798" y="255282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207BA5-8404-4D72-B3D1-4327904E7272}"/>
              </a:ext>
            </a:extLst>
          </p:cNvPr>
          <p:cNvSpPr txBox="1"/>
          <p:nvPr/>
        </p:nvSpPr>
        <p:spPr>
          <a:xfrm rot="16601534">
            <a:off x="1441672" y="2550988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D7A0B7-D284-4BBE-B982-297FE0CC5A05}"/>
              </a:ext>
            </a:extLst>
          </p:cNvPr>
          <p:cNvSpPr txBox="1"/>
          <p:nvPr/>
        </p:nvSpPr>
        <p:spPr>
          <a:xfrm rot="16601534">
            <a:off x="1293331" y="2563024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601D9C-4A11-4A08-A4B3-2EA2213C9F9A}"/>
              </a:ext>
            </a:extLst>
          </p:cNvPr>
          <p:cNvSpPr txBox="1"/>
          <p:nvPr/>
        </p:nvSpPr>
        <p:spPr>
          <a:xfrm rot="16601534">
            <a:off x="3011966" y="2651160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26EEC2-7686-47F2-BC00-FF44D8000EA4}"/>
              </a:ext>
            </a:extLst>
          </p:cNvPr>
          <p:cNvSpPr txBox="1"/>
          <p:nvPr/>
        </p:nvSpPr>
        <p:spPr>
          <a:xfrm rot="16601534">
            <a:off x="3523867" y="2672175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66C53B-55B0-4EBD-89FF-24223DE4D787}"/>
              </a:ext>
            </a:extLst>
          </p:cNvPr>
          <p:cNvSpPr txBox="1"/>
          <p:nvPr/>
        </p:nvSpPr>
        <p:spPr>
          <a:xfrm rot="16601534">
            <a:off x="3334741" y="2670337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DA3AF4-9E71-4F9B-A000-8D2176062EF0}"/>
              </a:ext>
            </a:extLst>
          </p:cNvPr>
          <p:cNvSpPr txBox="1"/>
          <p:nvPr/>
        </p:nvSpPr>
        <p:spPr>
          <a:xfrm rot="16601534">
            <a:off x="3186400" y="2682373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8DD575-C07F-4B8E-9953-DBE9D6B57D40}"/>
              </a:ext>
            </a:extLst>
          </p:cNvPr>
          <p:cNvSpPr txBox="1"/>
          <p:nvPr/>
        </p:nvSpPr>
        <p:spPr>
          <a:xfrm rot="16601534">
            <a:off x="4805882" y="2704407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E9FE4E-B0BF-4876-AA95-825AFEB3F9E1}"/>
              </a:ext>
            </a:extLst>
          </p:cNvPr>
          <p:cNvSpPr txBox="1"/>
          <p:nvPr/>
        </p:nvSpPr>
        <p:spPr>
          <a:xfrm rot="16601534">
            <a:off x="5317783" y="2725422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F194D0-57C0-4055-8606-7883ADA3B4AE}"/>
              </a:ext>
            </a:extLst>
          </p:cNvPr>
          <p:cNvSpPr txBox="1"/>
          <p:nvPr/>
        </p:nvSpPr>
        <p:spPr>
          <a:xfrm rot="16601534">
            <a:off x="5128657" y="2723584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23DCA-781C-4451-820A-2A1ECAC5E43D}"/>
              </a:ext>
            </a:extLst>
          </p:cNvPr>
          <p:cNvSpPr txBox="1"/>
          <p:nvPr/>
        </p:nvSpPr>
        <p:spPr>
          <a:xfrm rot="16601534">
            <a:off x="4980316" y="2735620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A81D49-86C8-4251-831A-867D00BEA436}"/>
              </a:ext>
            </a:extLst>
          </p:cNvPr>
          <p:cNvSpPr txBox="1"/>
          <p:nvPr/>
        </p:nvSpPr>
        <p:spPr>
          <a:xfrm rot="16601534">
            <a:off x="6842169" y="2603416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393D11-B7F5-45A1-89A6-1DCFF41FF396}"/>
              </a:ext>
            </a:extLst>
          </p:cNvPr>
          <p:cNvSpPr txBox="1"/>
          <p:nvPr/>
        </p:nvSpPr>
        <p:spPr>
          <a:xfrm rot="16601534">
            <a:off x="7354070" y="2624431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DC5B3A-B0CF-409B-B9DE-870EE702AC89}"/>
              </a:ext>
            </a:extLst>
          </p:cNvPr>
          <p:cNvSpPr txBox="1"/>
          <p:nvPr/>
        </p:nvSpPr>
        <p:spPr>
          <a:xfrm rot="16601534">
            <a:off x="7164944" y="2622593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B9A0AE7-A1A1-465B-BE4C-4004872F16D0}"/>
              </a:ext>
            </a:extLst>
          </p:cNvPr>
          <p:cNvSpPr txBox="1"/>
          <p:nvPr/>
        </p:nvSpPr>
        <p:spPr>
          <a:xfrm rot="16601534">
            <a:off x="7016603" y="2634629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E95B60-60D0-428E-820F-B42A0BF6DAFD}"/>
              </a:ext>
            </a:extLst>
          </p:cNvPr>
          <p:cNvSpPr txBox="1"/>
          <p:nvPr/>
        </p:nvSpPr>
        <p:spPr>
          <a:xfrm rot="16601534">
            <a:off x="8514898" y="2722765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1D8944-7FB3-49A3-8D8D-7E4534CD6A02}"/>
              </a:ext>
            </a:extLst>
          </p:cNvPr>
          <p:cNvSpPr txBox="1"/>
          <p:nvPr/>
        </p:nvSpPr>
        <p:spPr>
          <a:xfrm rot="16601534">
            <a:off x="9026799" y="2743780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FFDA29-09C2-40D0-B6EF-06D50ADAB007}"/>
              </a:ext>
            </a:extLst>
          </p:cNvPr>
          <p:cNvSpPr txBox="1"/>
          <p:nvPr/>
        </p:nvSpPr>
        <p:spPr>
          <a:xfrm rot="16601534">
            <a:off x="8837673" y="2741942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DAD252-1A07-4258-B462-462FF69C59CA}"/>
              </a:ext>
            </a:extLst>
          </p:cNvPr>
          <p:cNvSpPr txBox="1"/>
          <p:nvPr/>
        </p:nvSpPr>
        <p:spPr>
          <a:xfrm rot="16601534">
            <a:off x="8689332" y="2753978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AEF140-AE75-4C20-B332-FBB974908F5C}"/>
              </a:ext>
            </a:extLst>
          </p:cNvPr>
          <p:cNvSpPr txBox="1"/>
          <p:nvPr/>
        </p:nvSpPr>
        <p:spPr>
          <a:xfrm>
            <a:off x="728795" y="3486833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472345-2A5E-4A70-B88A-6C7B764C0475}"/>
              </a:ext>
            </a:extLst>
          </p:cNvPr>
          <p:cNvSpPr txBox="1"/>
          <p:nvPr/>
        </p:nvSpPr>
        <p:spPr>
          <a:xfrm>
            <a:off x="1310822" y="3405529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45092-BBE8-482C-8736-27512ED59BC1}"/>
              </a:ext>
            </a:extLst>
          </p:cNvPr>
          <p:cNvSpPr txBox="1"/>
          <p:nvPr/>
        </p:nvSpPr>
        <p:spPr>
          <a:xfrm>
            <a:off x="1495222" y="346881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DE541B-A735-4F01-B6D1-0724B976AE0E}"/>
              </a:ext>
            </a:extLst>
          </p:cNvPr>
          <p:cNvSpPr txBox="1"/>
          <p:nvPr/>
        </p:nvSpPr>
        <p:spPr>
          <a:xfrm>
            <a:off x="1661528" y="342658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F19E2-5541-4449-873B-9A834F617B24}"/>
              </a:ext>
            </a:extLst>
          </p:cNvPr>
          <p:cNvSpPr txBox="1"/>
          <p:nvPr/>
        </p:nvSpPr>
        <p:spPr>
          <a:xfrm>
            <a:off x="1845928" y="346697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651AD4-93A1-47D3-AAC9-894C0C17A2D9}"/>
              </a:ext>
            </a:extLst>
          </p:cNvPr>
          <p:cNvSpPr txBox="1"/>
          <p:nvPr/>
        </p:nvSpPr>
        <p:spPr>
          <a:xfrm>
            <a:off x="2588812" y="3330757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2A1423A-FED7-4BB4-9DCB-854767440323}"/>
              </a:ext>
            </a:extLst>
          </p:cNvPr>
          <p:cNvSpPr txBox="1"/>
          <p:nvPr/>
        </p:nvSpPr>
        <p:spPr>
          <a:xfrm>
            <a:off x="3170839" y="3249453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3C3232-9B48-40C8-BF87-B6310C5377ED}"/>
              </a:ext>
            </a:extLst>
          </p:cNvPr>
          <p:cNvSpPr txBox="1"/>
          <p:nvPr/>
        </p:nvSpPr>
        <p:spPr>
          <a:xfrm>
            <a:off x="3355239" y="331273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7CFCD4-16F1-4DA3-A508-A6EE0B4570C7}"/>
              </a:ext>
            </a:extLst>
          </p:cNvPr>
          <p:cNvSpPr txBox="1"/>
          <p:nvPr/>
        </p:nvSpPr>
        <p:spPr>
          <a:xfrm>
            <a:off x="3521545" y="3270509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E2A5661-6EF4-445C-B2DE-F52DD7FF068A}"/>
              </a:ext>
            </a:extLst>
          </p:cNvPr>
          <p:cNvSpPr txBox="1"/>
          <p:nvPr/>
        </p:nvSpPr>
        <p:spPr>
          <a:xfrm>
            <a:off x="3705945" y="3310901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6DBAB1-6DB4-48EA-9A5C-CB243FDB9408}"/>
              </a:ext>
            </a:extLst>
          </p:cNvPr>
          <p:cNvSpPr txBox="1"/>
          <p:nvPr/>
        </p:nvSpPr>
        <p:spPr>
          <a:xfrm>
            <a:off x="4360692" y="3372987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9D7E4D7-2E98-4988-888C-F10A16F86539}"/>
              </a:ext>
            </a:extLst>
          </p:cNvPr>
          <p:cNvSpPr txBox="1"/>
          <p:nvPr/>
        </p:nvSpPr>
        <p:spPr>
          <a:xfrm>
            <a:off x="4942719" y="3291683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88FC047-DB32-4000-9E38-D3490C557C33}"/>
              </a:ext>
            </a:extLst>
          </p:cNvPr>
          <p:cNvSpPr txBox="1"/>
          <p:nvPr/>
        </p:nvSpPr>
        <p:spPr>
          <a:xfrm>
            <a:off x="5127119" y="335496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6AE983C-9BD9-47C9-98A5-648510A77D13}"/>
              </a:ext>
            </a:extLst>
          </p:cNvPr>
          <p:cNvSpPr txBox="1"/>
          <p:nvPr/>
        </p:nvSpPr>
        <p:spPr>
          <a:xfrm>
            <a:off x="5293425" y="3312739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11763A7-DFE0-43F5-B273-E51BE3E79D41}"/>
              </a:ext>
            </a:extLst>
          </p:cNvPr>
          <p:cNvSpPr txBox="1"/>
          <p:nvPr/>
        </p:nvSpPr>
        <p:spPr>
          <a:xfrm>
            <a:off x="5477825" y="3353131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93DC1B-80DA-4DD2-B7F0-0386F28E6403}"/>
              </a:ext>
            </a:extLst>
          </p:cNvPr>
          <p:cNvSpPr txBox="1"/>
          <p:nvPr/>
        </p:nvSpPr>
        <p:spPr>
          <a:xfrm>
            <a:off x="6407991" y="3283013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D17C5A8-DA5A-4DA4-A917-8D079E0AE985}"/>
              </a:ext>
            </a:extLst>
          </p:cNvPr>
          <p:cNvSpPr txBox="1"/>
          <p:nvPr/>
        </p:nvSpPr>
        <p:spPr>
          <a:xfrm>
            <a:off x="6990018" y="3201709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E792F2-953E-48C1-B007-FA5DCB13A1E9}"/>
              </a:ext>
            </a:extLst>
          </p:cNvPr>
          <p:cNvSpPr txBox="1"/>
          <p:nvPr/>
        </p:nvSpPr>
        <p:spPr>
          <a:xfrm>
            <a:off x="7174418" y="3264995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45A196E-B189-4C16-9F97-B0F007F741FF}"/>
              </a:ext>
            </a:extLst>
          </p:cNvPr>
          <p:cNvSpPr txBox="1"/>
          <p:nvPr/>
        </p:nvSpPr>
        <p:spPr>
          <a:xfrm>
            <a:off x="7340724" y="322276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D2655DA-5697-49CD-923D-AB2F58EC74DA}"/>
              </a:ext>
            </a:extLst>
          </p:cNvPr>
          <p:cNvSpPr txBox="1"/>
          <p:nvPr/>
        </p:nvSpPr>
        <p:spPr>
          <a:xfrm>
            <a:off x="7525124" y="326315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12B87D-11B0-4A58-BFF6-A25D0C58C1D3}"/>
              </a:ext>
            </a:extLst>
          </p:cNvPr>
          <p:cNvSpPr txBox="1"/>
          <p:nvPr/>
        </p:nvSpPr>
        <p:spPr>
          <a:xfrm>
            <a:off x="8157837" y="3611685"/>
            <a:ext cx="785295" cy="2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2-DG (mM)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56591F-6E81-451E-B4FB-D6779E09557D}"/>
              </a:ext>
            </a:extLst>
          </p:cNvPr>
          <p:cNvSpPr txBox="1"/>
          <p:nvPr/>
        </p:nvSpPr>
        <p:spPr>
          <a:xfrm>
            <a:off x="8739864" y="3530381"/>
            <a:ext cx="234807" cy="25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D5316CC-ABCD-44E2-AD37-0732E4E12089}"/>
              </a:ext>
            </a:extLst>
          </p:cNvPr>
          <p:cNvSpPr txBox="1"/>
          <p:nvPr/>
        </p:nvSpPr>
        <p:spPr>
          <a:xfrm>
            <a:off x="8924264" y="359366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8802E7-01BD-4796-BA16-5B1959E2B395}"/>
              </a:ext>
            </a:extLst>
          </p:cNvPr>
          <p:cNvSpPr txBox="1"/>
          <p:nvPr/>
        </p:nvSpPr>
        <p:spPr>
          <a:xfrm>
            <a:off x="9090570" y="3551437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CC92A5-B203-47C5-B631-CD3F41D70B54}"/>
              </a:ext>
            </a:extLst>
          </p:cNvPr>
          <p:cNvSpPr txBox="1"/>
          <p:nvPr/>
        </p:nvSpPr>
        <p:spPr>
          <a:xfrm>
            <a:off x="9274970" y="3591829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32373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D:\Western Results\CD 133\1.12.23 CD133 and EA\sk cd 133 1.12.23 2023.12.01_16.32.15_Ch\sk cd 133 1.12.23 2023.12.01_16.32.15_Ch+Marker.jpg">
            <a:extLst>
              <a:ext uri="{FF2B5EF4-FFF2-40B4-BE49-F238E27FC236}">
                <a16:creationId xmlns:a16="http://schemas.microsoft.com/office/drawing/2014/main" id="{07B273BB-AB2C-4FDE-15CA-DE240CEB4A9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1085" t="-1740" r="-254" b="289"/>
          <a:stretch/>
        </p:blipFill>
        <p:spPr bwMode="auto">
          <a:xfrm>
            <a:off x="1043362" y="2488235"/>
            <a:ext cx="1800000" cy="2484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357E77-355A-2C85-DCE1-55F3443F9FF5}"/>
              </a:ext>
            </a:extLst>
          </p:cNvPr>
          <p:cNvSpPr txBox="1"/>
          <p:nvPr/>
        </p:nvSpPr>
        <p:spPr>
          <a:xfrm>
            <a:off x="1653777" y="2214173"/>
            <a:ext cx="755570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pic>
        <p:nvPicPr>
          <p:cNvPr id="6" name="Picture 10" descr="D:\Western Results\CD 133\1.12.23 CD133 and EA\sk4 atg5 1.12.23 2023.12.01_17.14.15_Ch\sk4 atg5 1.12.23 2023.12.01_17.14.15_Ch+Marker.jpg">
            <a:extLst>
              <a:ext uri="{FF2B5EF4-FFF2-40B4-BE49-F238E27FC236}">
                <a16:creationId xmlns:a16="http://schemas.microsoft.com/office/drawing/2014/main" id="{7DD5F11D-83C3-F396-DFFD-974D8DC9CB0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61" t="-372" r="-635" b="305"/>
          <a:stretch/>
        </p:blipFill>
        <p:spPr bwMode="auto">
          <a:xfrm>
            <a:off x="2890173" y="2514853"/>
            <a:ext cx="1800000" cy="2484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34A3C-488E-2519-892E-3DEF93086D24}"/>
              </a:ext>
            </a:extLst>
          </p:cNvPr>
          <p:cNvSpPr txBox="1"/>
          <p:nvPr/>
        </p:nvSpPr>
        <p:spPr>
          <a:xfrm>
            <a:off x="3542588" y="2198688"/>
            <a:ext cx="678755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ATG5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7F055-8001-CECA-2EE8-879366A8ABB2}"/>
              </a:ext>
            </a:extLst>
          </p:cNvPr>
          <p:cNvSpPr txBox="1"/>
          <p:nvPr/>
        </p:nvSpPr>
        <p:spPr>
          <a:xfrm>
            <a:off x="3298080" y="3729171"/>
            <a:ext cx="39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940AF-9A39-3CBB-F978-5FE340B376A5}"/>
              </a:ext>
            </a:extLst>
          </p:cNvPr>
          <p:cNvSpPr txBox="1"/>
          <p:nvPr/>
        </p:nvSpPr>
        <p:spPr>
          <a:xfrm>
            <a:off x="1390663" y="3575283"/>
            <a:ext cx="52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pic>
        <p:nvPicPr>
          <p:cNvPr id="13" name="Picture 6" descr="D:\Western Results\CD 133\28.11.23  CD133\sk2 lc3 28.11.23 2023.11.28_18.39.15_Ch\sk2 lc3 28.11.23 2023.11.28_18.39.15_Ch+Marker.jpg">
            <a:extLst>
              <a:ext uri="{FF2B5EF4-FFF2-40B4-BE49-F238E27FC236}">
                <a16:creationId xmlns:a16="http://schemas.microsoft.com/office/drawing/2014/main" id="{B3D8211B-5930-2714-B2CD-72D944BA64F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74" t="-1075" r="-51" b="-881"/>
          <a:stretch/>
        </p:blipFill>
        <p:spPr bwMode="auto">
          <a:xfrm>
            <a:off x="4726097" y="2488235"/>
            <a:ext cx="1800000" cy="24840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F16A38-579B-9426-0960-958ED8C02818}"/>
              </a:ext>
            </a:extLst>
          </p:cNvPr>
          <p:cNvSpPr txBox="1"/>
          <p:nvPr/>
        </p:nvSpPr>
        <p:spPr>
          <a:xfrm>
            <a:off x="5199315" y="2222250"/>
            <a:ext cx="1029963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LC3- I / II</a:t>
            </a:r>
          </a:p>
        </p:txBody>
      </p:sp>
      <p:pic>
        <p:nvPicPr>
          <p:cNvPr id="19" name="Picture 11" descr="D:\Western Results\CD 133\1.12.23 CD133 and EA\sk2 abcg2 1.12.23 2023.12.01_16.42.00_Ch\sk2 abcg2 1.12.23 2023.12.01_16.42.00_Ch+Marker.jpg">
            <a:extLst>
              <a:ext uri="{FF2B5EF4-FFF2-40B4-BE49-F238E27FC236}">
                <a16:creationId xmlns:a16="http://schemas.microsoft.com/office/drawing/2014/main" id="{C85A5171-78CC-4570-D13E-D2E53E8F6A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755" t="-1644" r="-659" b="184"/>
          <a:stretch/>
        </p:blipFill>
        <p:spPr bwMode="auto">
          <a:xfrm>
            <a:off x="6586473" y="2469724"/>
            <a:ext cx="1800000" cy="24840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D36963-DE35-93CD-2FDD-D88BB1BCD82C}"/>
              </a:ext>
            </a:extLst>
          </p:cNvPr>
          <p:cNvSpPr txBox="1"/>
          <p:nvPr/>
        </p:nvSpPr>
        <p:spPr>
          <a:xfrm>
            <a:off x="7134100" y="2222250"/>
            <a:ext cx="881145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ABCG2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D89A78-AD7C-5C5E-B1D1-DB6D927EA042}"/>
              </a:ext>
            </a:extLst>
          </p:cNvPr>
          <p:cNvSpPr txBox="1"/>
          <p:nvPr/>
        </p:nvSpPr>
        <p:spPr>
          <a:xfrm>
            <a:off x="9023191" y="218544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A70E0-D2C4-0CC0-88EF-D3418DCAD8F1}"/>
              </a:ext>
            </a:extLst>
          </p:cNvPr>
          <p:cNvSpPr txBox="1"/>
          <p:nvPr/>
        </p:nvSpPr>
        <p:spPr>
          <a:xfrm>
            <a:off x="6925055" y="3524620"/>
            <a:ext cx="39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pic>
        <p:nvPicPr>
          <p:cNvPr id="31" name="Picture 13" descr="D:\Western Results\CD 133\1.12.23 CD133 and EA\sk6 b act 1.12.23 2023.12.01_16.00.19_Ch\sk6 b act 1.12.23 2023.12.01_16.00.19_Ch+Marker.jpg">
            <a:extLst>
              <a:ext uri="{FF2B5EF4-FFF2-40B4-BE49-F238E27FC236}">
                <a16:creationId xmlns:a16="http://schemas.microsoft.com/office/drawing/2014/main" id="{910D937B-3BD0-7FC0-1104-2FA20B08CDE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-232" t="-933" r="-327" b="-392"/>
          <a:stretch/>
        </p:blipFill>
        <p:spPr bwMode="auto">
          <a:xfrm>
            <a:off x="8408832" y="2469724"/>
            <a:ext cx="1800000" cy="248400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AC1806-E1D2-B2B4-F158-2E39145F2819}"/>
              </a:ext>
            </a:extLst>
          </p:cNvPr>
          <p:cNvSpPr txBox="1"/>
          <p:nvPr/>
        </p:nvSpPr>
        <p:spPr>
          <a:xfrm>
            <a:off x="8739415" y="3408072"/>
            <a:ext cx="39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9DD47A-CF09-4DF7-A9EA-605295B009DF}"/>
              </a:ext>
            </a:extLst>
          </p:cNvPr>
          <p:cNvSpPr txBox="1"/>
          <p:nvPr/>
        </p:nvSpPr>
        <p:spPr>
          <a:xfrm>
            <a:off x="5141216" y="3571661"/>
            <a:ext cx="39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C84C58-B156-42BC-9ED3-12607CFF470C}"/>
              </a:ext>
            </a:extLst>
          </p:cNvPr>
          <p:cNvSpPr txBox="1"/>
          <p:nvPr/>
        </p:nvSpPr>
        <p:spPr>
          <a:xfrm>
            <a:off x="5150395" y="3724061"/>
            <a:ext cx="393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6FF90B-9C0C-4EBB-8BEF-EC9D17F99307}"/>
              </a:ext>
            </a:extLst>
          </p:cNvPr>
          <p:cNvSpPr txBox="1"/>
          <p:nvPr/>
        </p:nvSpPr>
        <p:spPr>
          <a:xfrm>
            <a:off x="1260423" y="1946804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7A Panel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01B6F3-2B99-4CB4-A843-7E5908481CAD}"/>
              </a:ext>
            </a:extLst>
          </p:cNvPr>
          <p:cNvSpPr txBox="1"/>
          <p:nvPr/>
        </p:nvSpPr>
        <p:spPr>
          <a:xfrm>
            <a:off x="2989687" y="1937479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7A Panel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4709A6-0504-4D0A-A12A-2233134C30B3}"/>
              </a:ext>
            </a:extLst>
          </p:cNvPr>
          <p:cNvSpPr txBox="1"/>
          <p:nvPr/>
        </p:nvSpPr>
        <p:spPr>
          <a:xfrm>
            <a:off x="5049684" y="1911964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7A Panel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1C0A17-C9CE-4188-8D2A-971B508D547A}"/>
              </a:ext>
            </a:extLst>
          </p:cNvPr>
          <p:cNvSpPr txBox="1"/>
          <p:nvPr/>
        </p:nvSpPr>
        <p:spPr>
          <a:xfrm>
            <a:off x="6728359" y="1907603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7A Panel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5AEE13-56E9-414C-94B4-27CFAB0EAE02}"/>
              </a:ext>
            </a:extLst>
          </p:cNvPr>
          <p:cNvSpPr txBox="1"/>
          <p:nvPr/>
        </p:nvSpPr>
        <p:spPr>
          <a:xfrm>
            <a:off x="8583507" y="1916881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7A Panel 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76670B-D348-4ED5-9721-A6870598ED21}"/>
              </a:ext>
            </a:extLst>
          </p:cNvPr>
          <p:cNvSpPr txBox="1"/>
          <p:nvPr/>
        </p:nvSpPr>
        <p:spPr>
          <a:xfrm>
            <a:off x="1298745" y="3249648"/>
            <a:ext cx="591766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 133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146F8F-74C0-4F33-A39B-8A4F162FA1D8}"/>
              </a:ext>
            </a:extLst>
          </p:cNvPr>
          <p:cNvSpPr txBox="1"/>
          <p:nvPr/>
        </p:nvSpPr>
        <p:spPr>
          <a:xfrm>
            <a:off x="1902459" y="3183622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D90F5A-F34D-4D89-B26E-59419CA5B80E}"/>
              </a:ext>
            </a:extLst>
          </p:cNvPr>
          <p:cNvSpPr txBox="1"/>
          <p:nvPr/>
        </p:nvSpPr>
        <p:spPr>
          <a:xfrm>
            <a:off x="2086859" y="3224014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1C8BC9-FC17-4FB7-A661-A1F61E4BBFD3}"/>
              </a:ext>
            </a:extLst>
          </p:cNvPr>
          <p:cNvSpPr txBox="1"/>
          <p:nvPr/>
        </p:nvSpPr>
        <p:spPr>
          <a:xfrm>
            <a:off x="3147743" y="3391031"/>
            <a:ext cx="591766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 133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52FF65-934D-44A9-9FE0-D21AE41CF71A}"/>
              </a:ext>
            </a:extLst>
          </p:cNvPr>
          <p:cNvSpPr txBox="1"/>
          <p:nvPr/>
        </p:nvSpPr>
        <p:spPr>
          <a:xfrm>
            <a:off x="3751457" y="332500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FAC5B7-57CE-4349-B377-1ED05388090A}"/>
              </a:ext>
            </a:extLst>
          </p:cNvPr>
          <p:cNvSpPr txBox="1"/>
          <p:nvPr/>
        </p:nvSpPr>
        <p:spPr>
          <a:xfrm>
            <a:off x="3935857" y="336539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F28C963-5308-4EA0-A88D-5E67C9D988B0}"/>
              </a:ext>
            </a:extLst>
          </p:cNvPr>
          <p:cNvSpPr txBox="1"/>
          <p:nvPr/>
        </p:nvSpPr>
        <p:spPr>
          <a:xfrm>
            <a:off x="4864541" y="3069701"/>
            <a:ext cx="591766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 133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901D84-A879-44B3-81EE-0C75F1D28E00}"/>
              </a:ext>
            </a:extLst>
          </p:cNvPr>
          <p:cNvSpPr txBox="1"/>
          <p:nvPr/>
        </p:nvSpPr>
        <p:spPr>
          <a:xfrm>
            <a:off x="5468255" y="3003675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291515-01EE-4095-B19C-E72CE47F6D93}"/>
              </a:ext>
            </a:extLst>
          </p:cNvPr>
          <p:cNvSpPr txBox="1"/>
          <p:nvPr/>
        </p:nvSpPr>
        <p:spPr>
          <a:xfrm>
            <a:off x="5652655" y="3044067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E482BA-A055-4288-8A9D-B212A260B996}"/>
              </a:ext>
            </a:extLst>
          </p:cNvPr>
          <p:cNvSpPr txBox="1"/>
          <p:nvPr/>
        </p:nvSpPr>
        <p:spPr>
          <a:xfrm>
            <a:off x="6735575" y="3244135"/>
            <a:ext cx="591766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 133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D074D0-E92A-4D77-BE73-AA43D370D465}"/>
              </a:ext>
            </a:extLst>
          </p:cNvPr>
          <p:cNvSpPr txBox="1"/>
          <p:nvPr/>
        </p:nvSpPr>
        <p:spPr>
          <a:xfrm>
            <a:off x="7339289" y="3178109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481BE1-4627-4FF9-B540-904E926EA682}"/>
              </a:ext>
            </a:extLst>
          </p:cNvPr>
          <p:cNvSpPr txBox="1"/>
          <p:nvPr/>
        </p:nvSpPr>
        <p:spPr>
          <a:xfrm>
            <a:off x="7523689" y="3218501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306C5D-1CCB-4B3D-AB1D-0F9D4F934359}"/>
              </a:ext>
            </a:extLst>
          </p:cNvPr>
          <p:cNvSpPr txBox="1"/>
          <p:nvPr/>
        </p:nvSpPr>
        <p:spPr>
          <a:xfrm>
            <a:off x="8518470" y="3154162"/>
            <a:ext cx="591766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 133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107AD9-2FA5-4A01-8DB7-7BA381F2CAA0}"/>
              </a:ext>
            </a:extLst>
          </p:cNvPr>
          <p:cNvSpPr txBox="1"/>
          <p:nvPr/>
        </p:nvSpPr>
        <p:spPr>
          <a:xfrm>
            <a:off x="9122184" y="3088136"/>
            <a:ext cx="23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28150D-DF7D-4202-9FB9-72A9E2FD91BA}"/>
              </a:ext>
            </a:extLst>
          </p:cNvPr>
          <p:cNvSpPr txBox="1"/>
          <p:nvPr/>
        </p:nvSpPr>
        <p:spPr>
          <a:xfrm>
            <a:off x="9306584" y="3128528"/>
            <a:ext cx="266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2445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Western Results\shMfn1\25.1.24 shmfn1\sk5 Mfn1 25.1.24 2024.01.25_15.43.11_Ch\sk5 Mfn1 25.1.24 2024.01.25_15.43.11_Ch+Marker.jpg">
            <a:extLst>
              <a:ext uri="{FF2B5EF4-FFF2-40B4-BE49-F238E27FC236}">
                <a16:creationId xmlns:a16="http://schemas.microsoft.com/office/drawing/2014/main" id="{AA80B7EF-834C-869B-B154-F7BE2821A19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431" t="16006" r="175" b="244"/>
          <a:stretch>
            <a:fillRect/>
          </a:stretch>
        </p:blipFill>
        <p:spPr bwMode="auto">
          <a:xfrm>
            <a:off x="613160" y="1528096"/>
            <a:ext cx="1800000" cy="2484000"/>
          </a:xfrm>
          <a:prstGeom prst="rect">
            <a:avLst/>
          </a:prstGeom>
          <a:noFill/>
        </p:spPr>
      </p:pic>
      <p:pic>
        <p:nvPicPr>
          <p:cNvPr id="5" name="Picture 7" descr="D:\Western Results\shMfn1\25.1.24 shmfn1\sk p62 25.1.24 2024.01.25_16.15.04_Ch\sk p62 25.1.24 2024.01.25_16.15.04_Ch+Marker.jpg">
            <a:extLst>
              <a:ext uri="{FF2B5EF4-FFF2-40B4-BE49-F238E27FC236}">
                <a16:creationId xmlns:a16="http://schemas.microsoft.com/office/drawing/2014/main" id="{D8D0B5BA-BCC7-1A39-23B8-C6780AD823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184" t="565" r="-198" b="827"/>
          <a:stretch>
            <a:fillRect/>
          </a:stretch>
        </p:blipFill>
        <p:spPr bwMode="auto">
          <a:xfrm>
            <a:off x="2451580" y="1529548"/>
            <a:ext cx="1800000" cy="2484000"/>
          </a:xfrm>
          <a:prstGeom prst="rect">
            <a:avLst/>
          </a:prstGeom>
          <a:noFill/>
        </p:spPr>
      </p:pic>
      <p:pic>
        <p:nvPicPr>
          <p:cNvPr id="6" name="Picture 6" descr="D:\Western Results\shMfn1\25.1.24 shmfn1\sk5 lc3 25.1.24 2024.01.25_16.11.35_Ch\sk5 lc3 25.1.24 2024.01.25_16.11.35_Ch+Marker.jpg">
            <a:extLst>
              <a:ext uri="{FF2B5EF4-FFF2-40B4-BE49-F238E27FC236}">
                <a16:creationId xmlns:a16="http://schemas.microsoft.com/office/drawing/2014/main" id="{F7B6F6B3-D1CF-A0A6-A660-14A71AEE418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3891" t="48" r="817" b="506"/>
          <a:stretch>
            <a:fillRect/>
          </a:stretch>
        </p:blipFill>
        <p:spPr bwMode="auto">
          <a:xfrm>
            <a:off x="4228214" y="1540564"/>
            <a:ext cx="1800000" cy="2484000"/>
          </a:xfrm>
          <a:prstGeom prst="rect">
            <a:avLst/>
          </a:prstGeom>
          <a:noFill/>
        </p:spPr>
      </p:pic>
      <p:pic>
        <p:nvPicPr>
          <p:cNvPr id="8" name="Picture 4" descr="D:\Western Results\shMfn1\25.1.24 shmfn1\sk6 abcg2 25.1.24 2024.01.25_16.19.24_Ch\sk6 abcg2 25.1.24 2024.01.25_16.19.24_Ch+Marker.jpg">
            <a:extLst>
              <a:ext uri="{FF2B5EF4-FFF2-40B4-BE49-F238E27FC236}">
                <a16:creationId xmlns:a16="http://schemas.microsoft.com/office/drawing/2014/main" id="{55481952-59E1-C4F8-55CB-5636D73709E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578" t="374" r="-231" b="604"/>
          <a:stretch>
            <a:fillRect/>
          </a:stretch>
        </p:blipFill>
        <p:spPr bwMode="auto">
          <a:xfrm>
            <a:off x="6096000" y="1528096"/>
            <a:ext cx="1800000" cy="2484000"/>
          </a:xfrm>
          <a:prstGeom prst="rect">
            <a:avLst/>
          </a:prstGeom>
          <a:noFill/>
        </p:spPr>
      </p:pic>
      <p:pic>
        <p:nvPicPr>
          <p:cNvPr id="9" name="Picture 2" descr="D:\Western Results\shMfn1\25.1.24 shmfn1\sk5 B Act 25.1.24 2024.01.25_15.26.29_Ch\sk5 B Act 25.1.24 2024.01.25_15.26.29_Ch+Marker.jpg">
            <a:extLst>
              <a:ext uri="{FF2B5EF4-FFF2-40B4-BE49-F238E27FC236}">
                <a16:creationId xmlns:a16="http://schemas.microsoft.com/office/drawing/2014/main" id="{317A11CB-CB62-2715-92BA-3D99C321FC1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383" t="117" r="-438" b="407"/>
          <a:stretch>
            <a:fillRect/>
          </a:stretch>
        </p:blipFill>
        <p:spPr bwMode="auto">
          <a:xfrm>
            <a:off x="7940420" y="1528096"/>
            <a:ext cx="1800000" cy="2484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D2A4D6-E6A0-11A1-C466-67C551995EC1}"/>
              </a:ext>
            </a:extLst>
          </p:cNvPr>
          <p:cNvSpPr txBox="1"/>
          <p:nvPr/>
        </p:nvSpPr>
        <p:spPr>
          <a:xfrm>
            <a:off x="1287610" y="1207736"/>
            <a:ext cx="716681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19FF2-84EE-85B5-67AB-B65BC7D667CD}"/>
              </a:ext>
            </a:extLst>
          </p:cNvPr>
          <p:cNvSpPr txBox="1"/>
          <p:nvPr/>
        </p:nvSpPr>
        <p:spPr>
          <a:xfrm>
            <a:off x="8414718" y="117107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59EFF-0E74-9C08-3ED7-8B1AF34D9B8B}"/>
              </a:ext>
            </a:extLst>
          </p:cNvPr>
          <p:cNvSpPr txBox="1"/>
          <p:nvPr/>
        </p:nvSpPr>
        <p:spPr>
          <a:xfrm>
            <a:off x="4730898" y="1237223"/>
            <a:ext cx="997079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LC3- I / 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F8505-D260-1EE6-A32F-B3212E6CC3DD}"/>
              </a:ext>
            </a:extLst>
          </p:cNvPr>
          <p:cNvSpPr txBox="1"/>
          <p:nvPr/>
        </p:nvSpPr>
        <p:spPr>
          <a:xfrm>
            <a:off x="6537386" y="1216426"/>
            <a:ext cx="881145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ABCG2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1A5F2-C8B5-C34A-F499-F75469260F64}"/>
              </a:ext>
            </a:extLst>
          </p:cNvPr>
          <p:cNvSpPr txBox="1"/>
          <p:nvPr/>
        </p:nvSpPr>
        <p:spPr>
          <a:xfrm>
            <a:off x="3247011" y="1213092"/>
            <a:ext cx="716681" cy="289583"/>
          </a:xfrm>
          <a:prstGeom prst="rect">
            <a:avLst/>
          </a:prstGeom>
          <a:noFill/>
        </p:spPr>
        <p:txBody>
          <a:bodyPr wrap="square" lIns="103900" tIns="51951" rIns="103900" bIns="51951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F1E1D8-1D9D-537D-4BE4-BB7A13F024DE}"/>
              </a:ext>
            </a:extLst>
          </p:cNvPr>
          <p:cNvSpPr txBox="1"/>
          <p:nvPr/>
        </p:nvSpPr>
        <p:spPr>
          <a:xfrm>
            <a:off x="1104697" y="2372494"/>
            <a:ext cx="41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18F4E-49F8-80EB-FF01-FD81843B6E51}"/>
              </a:ext>
            </a:extLst>
          </p:cNvPr>
          <p:cNvSpPr txBox="1"/>
          <p:nvPr/>
        </p:nvSpPr>
        <p:spPr>
          <a:xfrm>
            <a:off x="4571905" y="2894418"/>
            <a:ext cx="43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602639-A534-CC01-D7EC-E9601C678CB4}"/>
              </a:ext>
            </a:extLst>
          </p:cNvPr>
          <p:cNvSpPr txBox="1"/>
          <p:nvPr/>
        </p:nvSpPr>
        <p:spPr>
          <a:xfrm>
            <a:off x="2899921" y="2666226"/>
            <a:ext cx="399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889427-57B4-E780-5EEF-E388B6964430}"/>
              </a:ext>
            </a:extLst>
          </p:cNvPr>
          <p:cNvSpPr txBox="1"/>
          <p:nvPr/>
        </p:nvSpPr>
        <p:spPr>
          <a:xfrm>
            <a:off x="6668593" y="2664375"/>
            <a:ext cx="440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07400-771B-116F-B842-E5934952A37F}"/>
              </a:ext>
            </a:extLst>
          </p:cNvPr>
          <p:cNvSpPr txBox="1"/>
          <p:nvPr/>
        </p:nvSpPr>
        <p:spPr>
          <a:xfrm>
            <a:off x="8274485" y="2671019"/>
            <a:ext cx="38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BD0CED-DC7F-8F68-EEE6-C9100E0D06F5}"/>
              </a:ext>
            </a:extLst>
          </p:cNvPr>
          <p:cNvSpPr txBox="1"/>
          <p:nvPr/>
        </p:nvSpPr>
        <p:spPr>
          <a:xfrm>
            <a:off x="4571905" y="3048475"/>
            <a:ext cx="43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01411-92D9-40D4-8824-F0E69E58853A}"/>
              </a:ext>
            </a:extLst>
          </p:cNvPr>
          <p:cNvSpPr txBox="1"/>
          <p:nvPr/>
        </p:nvSpPr>
        <p:spPr>
          <a:xfrm>
            <a:off x="959346" y="967398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7B Panel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6A9CC-C3F7-43F6-992B-4924488AFD12}"/>
              </a:ext>
            </a:extLst>
          </p:cNvPr>
          <p:cNvSpPr txBox="1"/>
          <p:nvPr/>
        </p:nvSpPr>
        <p:spPr>
          <a:xfrm>
            <a:off x="2788689" y="967397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7B Panel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C3100A-1A16-4DE4-AFFC-CDA8D37D0D7E}"/>
              </a:ext>
            </a:extLst>
          </p:cNvPr>
          <p:cNvSpPr txBox="1"/>
          <p:nvPr/>
        </p:nvSpPr>
        <p:spPr>
          <a:xfrm>
            <a:off x="4645128" y="930737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7B Panel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660A11-1FCB-418F-A41D-D97130A95AAC}"/>
              </a:ext>
            </a:extLst>
          </p:cNvPr>
          <p:cNvSpPr txBox="1"/>
          <p:nvPr/>
        </p:nvSpPr>
        <p:spPr>
          <a:xfrm>
            <a:off x="6340638" y="900153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7B Panel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5B4C2B-C1BF-47E8-8C97-03003C39883F}"/>
              </a:ext>
            </a:extLst>
          </p:cNvPr>
          <p:cNvSpPr txBox="1"/>
          <p:nvPr/>
        </p:nvSpPr>
        <p:spPr>
          <a:xfrm>
            <a:off x="8059760" y="925532"/>
            <a:ext cx="1310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7B Panel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1130A9-1359-443C-A7AE-0D0F74157AE7}"/>
              </a:ext>
            </a:extLst>
          </p:cNvPr>
          <p:cNvSpPr txBox="1"/>
          <p:nvPr/>
        </p:nvSpPr>
        <p:spPr>
          <a:xfrm rot="16601534">
            <a:off x="1409478" y="1947459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E2634C-D3E1-4BA3-9D0D-FC2769C36C94}"/>
              </a:ext>
            </a:extLst>
          </p:cNvPr>
          <p:cNvSpPr txBox="1"/>
          <p:nvPr/>
        </p:nvSpPr>
        <p:spPr>
          <a:xfrm rot="16601534">
            <a:off x="1609098" y="1925594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8A789B-75E8-47F6-A2E3-1E7BA36A9E13}"/>
              </a:ext>
            </a:extLst>
          </p:cNvPr>
          <p:cNvSpPr txBox="1"/>
          <p:nvPr/>
        </p:nvSpPr>
        <p:spPr>
          <a:xfrm rot="16601534">
            <a:off x="3099603" y="2079371"/>
            <a:ext cx="641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BAC4C0-71BF-41F3-962C-9651ABF2D4A2}"/>
              </a:ext>
            </a:extLst>
          </p:cNvPr>
          <p:cNvSpPr txBox="1"/>
          <p:nvPr/>
        </p:nvSpPr>
        <p:spPr>
          <a:xfrm rot="16601534">
            <a:off x="3299223" y="2057506"/>
            <a:ext cx="662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F6F987-3949-437C-ADB3-F7753206A78C}"/>
              </a:ext>
            </a:extLst>
          </p:cNvPr>
          <p:cNvSpPr txBox="1"/>
          <p:nvPr/>
        </p:nvSpPr>
        <p:spPr>
          <a:xfrm rot="16601534">
            <a:off x="4802843" y="2159658"/>
            <a:ext cx="65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357E75-2002-443C-B6EB-EA3C53034FED}"/>
              </a:ext>
            </a:extLst>
          </p:cNvPr>
          <p:cNvSpPr txBox="1"/>
          <p:nvPr/>
        </p:nvSpPr>
        <p:spPr>
          <a:xfrm rot="16601534">
            <a:off x="5002202" y="2137500"/>
            <a:ext cx="68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70A3DE-9C99-43FD-B34B-FD333188C778}"/>
              </a:ext>
            </a:extLst>
          </p:cNvPr>
          <p:cNvSpPr txBox="1"/>
          <p:nvPr/>
        </p:nvSpPr>
        <p:spPr>
          <a:xfrm rot="16601534">
            <a:off x="6809226" y="2181041"/>
            <a:ext cx="65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C0227B-A6C7-48EF-874A-E7465E5E0E45}"/>
              </a:ext>
            </a:extLst>
          </p:cNvPr>
          <p:cNvSpPr txBox="1"/>
          <p:nvPr/>
        </p:nvSpPr>
        <p:spPr>
          <a:xfrm rot="16601534">
            <a:off x="7008585" y="2158883"/>
            <a:ext cx="68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032125-2EB9-4433-AB18-AD395785B4AC}"/>
              </a:ext>
            </a:extLst>
          </p:cNvPr>
          <p:cNvSpPr txBox="1"/>
          <p:nvPr/>
        </p:nvSpPr>
        <p:spPr>
          <a:xfrm rot="16601534">
            <a:off x="8589949" y="2302530"/>
            <a:ext cx="659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BD7440-CC07-499C-9ACA-1EFE426A61B7}"/>
              </a:ext>
            </a:extLst>
          </p:cNvPr>
          <p:cNvSpPr txBox="1"/>
          <p:nvPr/>
        </p:nvSpPr>
        <p:spPr>
          <a:xfrm rot="16601534">
            <a:off x="8789308" y="2280372"/>
            <a:ext cx="68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</p:spTree>
    <p:extLst>
      <p:ext uri="{BB962C8B-B14F-4D97-AF65-F5344CB8AC3E}">
        <p14:creationId xmlns:p14="http://schemas.microsoft.com/office/powerpoint/2010/main" val="3006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Western Results\CD 133\24.10.23 a2 cd 133\used sk cd 133 24.10.23 2023.10.24_16.15.10_Ch\sk cd 133 24.10.23 2023.10.24_16.15.10_Ch+Marker.jpg">
            <a:extLst>
              <a:ext uri="{FF2B5EF4-FFF2-40B4-BE49-F238E27FC236}">
                <a16:creationId xmlns:a16="http://schemas.microsoft.com/office/drawing/2014/main" id="{9C8DAD06-3543-B7BB-EF5F-A2AB3D52FCB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273" t="108" r="716" b="28"/>
          <a:stretch>
            <a:fillRect/>
          </a:stretch>
        </p:blipFill>
        <p:spPr bwMode="auto">
          <a:xfrm>
            <a:off x="259285" y="1555263"/>
            <a:ext cx="1800000" cy="2476800"/>
          </a:xfrm>
          <a:prstGeom prst="rect">
            <a:avLst/>
          </a:prstGeom>
          <a:noFill/>
        </p:spPr>
      </p:pic>
      <p:pic>
        <p:nvPicPr>
          <p:cNvPr id="6" name="Picture 3" descr="D:\Western Results\CD 133\24.10.23 a2 cd 133\sk5 Mfn1 24.10.23 2023.10.24_16.12.19_Ch\sk5 Mfn1 24.10.23 2023.10.24_16.12.19_Ch+Marker.jpg">
            <a:extLst>
              <a:ext uri="{FF2B5EF4-FFF2-40B4-BE49-F238E27FC236}">
                <a16:creationId xmlns:a16="http://schemas.microsoft.com/office/drawing/2014/main" id="{12A4A8A6-50DF-93FC-CE03-AA00BA3E787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1334" t="28747" r="-269" b="171"/>
          <a:stretch>
            <a:fillRect/>
          </a:stretch>
        </p:blipFill>
        <p:spPr bwMode="auto">
          <a:xfrm>
            <a:off x="2110638" y="1574524"/>
            <a:ext cx="1800000" cy="2476800"/>
          </a:xfrm>
          <a:prstGeom prst="rect">
            <a:avLst/>
          </a:prstGeom>
          <a:noFill/>
        </p:spPr>
      </p:pic>
      <p:pic>
        <p:nvPicPr>
          <p:cNvPr id="2" name="Picture 9" descr="D:\Western Results\CD 133\1.12.23 CD133 and EA\USED sk8 Mfn2 1.12.23 2023.12.01_16.17.55_Ch\sk8 Mfn2 1.12.23 2023.12.01_16.17.55_Ch+Marker.jpg">
            <a:extLst>
              <a:ext uri="{FF2B5EF4-FFF2-40B4-BE49-F238E27FC236}">
                <a16:creationId xmlns:a16="http://schemas.microsoft.com/office/drawing/2014/main" id="{BBE8255F-E47E-E1D7-6B67-DB4EE16C46D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503" t="-147" r="982" b="30"/>
          <a:stretch>
            <a:fillRect/>
          </a:stretch>
        </p:blipFill>
        <p:spPr bwMode="auto">
          <a:xfrm>
            <a:off x="3953865" y="1573735"/>
            <a:ext cx="1800000" cy="2476800"/>
          </a:xfrm>
          <a:prstGeom prst="rect">
            <a:avLst/>
          </a:prstGeom>
          <a:noFill/>
        </p:spPr>
      </p:pic>
      <p:pic>
        <p:nvPicPr>
          <p:cNvPr id="3" name="Picture 2" descr="D:\Western Results\CD 133\24.10.23 a2 cd 133\sk5 b act 24.10.23 2023.10.24_17.01.33_Ch\sk5 b act 24.10.23 2023.10.24_17.01.33_Ch+Marker.jpg">
            <a:extLst>
              <a:ext uri="{FF2B5EF4-FFF2-40B4-BE49-F238E27FC236}">
                <a16:creationId xmlns:a16="http://schemas.microsoft.com/office/drawing/2014/main" id="{7F01D0B3-5238-E16C-2C59-501FCDB325C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346" t="62" r="416" b="-418"/>
          <a:stretch>
            <a:fillRect/>
          </a:stretch>
        </p:blipFill>
        <p:spPr bwMode="auto">
          <a:xfrm>
            <a:off x="5818249" y="1584222"/>
            <a:ext cx="1800000" cy="24768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0CCBA5-8B6A-1A98-9DB8-E21245C10C3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l="-512" t="277" r="1" b="-119"/>
          <a:stretch>
            <a:fillRect/>
          </a:stretch>
        </p:blipFill>
        <p:spPr>
          <a:xfrm>
            <a:off x="7648445" y="1584222"/>
            <a:ext cx="1800000" cy="24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38FC61-36D6-2A84-FD2C-EB74800B19A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-216" r="-182" b="-232"/>
          <a:stretch>
            <a:fillRect/>
          </a:stretch>
        </p:blipFill>
        <p:spPr>
          <a:xfrm>
            <a:off x="9509294" y="1584222"/>
            <a:ext cx="1800000" cy="24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21CBF-C8B4-4FC3-9620-27E643EDA905}"/>
              </a:ext>
            </a:extLst>
          </p:cNvPr>
          <p:cNvSpPr txBox="1"/>
          <p:nvPr/>
        </p:nvSpPr>
        <p:spPr>
          <a:xfrm>
            <a:off x="684637" y="1212910"/>
            <a:ext cx="877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  <a:endParaRPr lang="en-I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7977A-A782-5B66-A1C0-067D0B1DBC73}"/>
              </a:ext>
            </a:extLst>
          </p:cNvPr>
          <p:cNvSpPr txBox="1"/>
          <p:nvPr/>
        </p:nvSpPr>
        <p:spPr>
          <a:xfrm>
            <a:off x="2718699" y="1238250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BC6D2-FE5B-190B-371F-6DE47AE170DC}"/>
              </a:ext>
            </a:extLst>
          </p:cNvPr>
          <p:cNvSpPr txBox="1"/>
          <p:nvPr/>
        </p:nvSpPr>
        <p:spPr>
          <a:xfrm>
            <a:off x="8321594" y="1267167"/>
            <a:ext cx="63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Drp1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487085-9267-6F37-A02E-1671C0157905}"/>
              </a:ext>
            </a:extLst>
          </p:cNvPr>
          <p:cNvSpPr txBox="1"/>
          <p:nvPr/>
        </p:nvSpPr>
        <p:spPr>
          <a:xfrm>
            <a:off x="6390675" y="1222607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1ABDD-2405-491E-165D-A264680500D9}"/>
              </a:ext>
            </a:extLst>
          </p:cNvPr>
          <p:cNvSpPr txBox="1"/>
          <p:nvPr/>
        </p:nvSpPr>
        <p:spPr>
          <a:xfrm>
            <a:off x="4585739" y="1212120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2D548-4B49-EA86-22B4-CB881C50C879}"/>
              </a:ext>
            </a:extLst>
          </p:cNvPr>
          <p:cNvSpPr txBox="1"/>
          <p:nvPr/>
        </p:nvSpPr>
        <p:spPr>
          <a:xfrm>
            <a:off x="10172041" y="1268408"/>
            <a:ext cx="763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B8F6C-F526-53B8-D2F1-1D75BF5C98EF}"/>
              </a:ext>
            </a:extLst>
          </p:cNvPr>
          <p:cNvSpPr txBox="1"/>
          <p:nvPr/>
        </p:nvSpPr>
        <p:spPr>
          <a:xfrm>
            <a:off x="553971" y="945607"/>
            <a:ext cx="1312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1I Panel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2CE56-840C-5F2F-33BF-0F1377A22606}"/>
              </a:ext>
            </a:extLst>
          </p:cNvPr>
          <p:cNvSpPr txBox="1"/>
          <p:nvPr/>
        </p:nvSpPr>
        <p:spPr>
          <a:xfrm>
            <a:off x="2721636" y="2531964"/>
            <a:ext cx="363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C154E-852D-63BE-8051-FCEFBCEE8AC4}"/>
              </a:ext>
            </a:extLst>
          </p:cNvPr>
          <p:cNvSpPr txBox="1"/>
          <p:nvPr/>
        </p:nvSpPr>
        <p:spPr>
          <a:xfrm>
            <a:off x="4441257" y="2652782"/>
            <a:ext cx="430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8685A-E3C2-D6CB-4EED-FC8DD66FFC80}"/>
              </a:ext>
            </a:extLst>
          </p:cNvPr>
          <p:cNvSpPr txBox="1"/>
          <p:nvPr/>
        </p:nvSpPr>
        <p:spPr>
          <a:xfrm>
            <a:off x="8024983" y="3066922"/>
            <a:ext cx="38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7E911F-9726-414C-7380-8943AAFCEAC6}"/>
              </a:ext>
            </a:extLst>
          </p:cNvPr>
          <p:cNvSpPr txBox="1"/>
          <p:nvPr/>
        </p:nvSpPr>
        <p:spPr>
          <a:xfrm>
            <a:off x="6388357" y="2473726"/>
            <a:ext cx="38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7426A-3115-580F-B46C-2A013BBDDE08}"/>
              </a:ext>
            </a:extLst>
          </p:cNvPr>
          <p:cNvSpPr txBox="1"/>
          <p:nvPr/>
        </p:nvSpPr>
        <p:spPr>
          <a:xfrm>
            <a:off x="9858714" y="2677706"/>
            <a:ext cx="36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C68A1D-BBF3-F90D-1C2B-13EEAD95909A}"/>
              </a:ext>
            </a:extLst>
          </p:cNvPr>
          <p:cNvSpPr txBox="1"/>
          <p:nvPr/>
        </p:nvSpPr>
        <p:spPr>
          <a:xfrm>
            <a:off x="552054" y="2688935"/>
            <a:ext cx="47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205952-86FF-47F3-8C9F-BD1B6345F1B0}"/>
              </a:ext>
            </a:extLst>
          </p:cNvPr>
          <p:cNvSpPr txBox="1"/>
          <p:nvPr/>
        </p:nvSpPr>
        <p:spPr>
          <a:xfrm>
            <a:off x="2400633" y="936330"/>
            <a:ext cx="1453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1I Panel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9BC160-CB82-4C7D-8D12-AF9101F0E162}"/>
              </a:ext>
            </a:extLst>
          </p:cNvPr>
          <p:cNvSpPr txBox="1"/>
          <p:nvPr/>
        </p:nvSpPr>
        <p:spPr>
          <a:xfrm>
            <a:off x="4269525" y="945606"/>
            <a:ext cx="1205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1I Panel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31051B-26B3-4835-AAB6-A757856BC6FE}"/>
              </a:ext>
            </a:extLst>
          </p:cNvPr>
          <p:cNvSpPr txBox="1"/>
          <p:nvPr/>
        </p:nvSpPr>
        <p:spPr>
          <a:xfrm>
            <a:off x="6114286" y="936330"/>
            <a:ext cx="1221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1I Panel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ACB6B2-0E8D-4870-B28D-B9E2B5CBA7C6}"/>
              </a:ext>
            </a:extLst>
          </p:cNvPr>
          <p:cNvSpPr txBox="1"/>
          <p:nvPr/>
        </p:nvSpPr>
        <p:spPr>
          <a:xfrm>
            <a:off x="7919996" y="945606"/>
            <a:ext cx="1205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1I Panel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92836-014E-49C0-BD7F-0208A685B976}"/>
              </a:ext>
            </a:extLst>
          </p:cNvPr>
          <p:cNvSpPr txBox="1"/>
          <p:nvPr/>
        </p:nvSpPr>
        <p:spPr>
          <a:xfrm>
            <a:off x="9781310" y="952594"/>
            <a:ext cx="1226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1I Panel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8E47D-B707-4356-93D0-A5900D309177}"/>
              </a:ext>
            </a:extLst>
          </p:cNvPr>
          <p:cNvSpPr txBox="1"/>
          <p:nvPr/>
        </p:nvSpPr>
        <p:spPr>
          <a:xfrm>
            <a:off x="1027062" y="2426940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2D2FA3-B679-4335-927A-73CA64EB4E98}"/>
              </a:ext>
            </a:extLst>
          </p:cNvPr>
          <p:cNvSpPr txBox="1"/>
          <p:nvPr/>
        </p:nvSpPr>
        <p:spPr>
          <a:xfrm>
            <a:off x="1189853" y="2433998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5B9E33-D538-4B4B-A52C-30E9E5D1EC68}"/>
              </a:ext>
            </a:extLst>
          </p:cNvPr>
          <p:cNvSpPr txBox="1"/>
          <p:nvPr/>
        </p:nvSpPr>
        <p:spPr>
          <a:xfrm>
            <a:off x="3131075" y="2306912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CC999-53C3-49B0-8168-251DBEE84BEA}"/>
              </a:ext>
            </a:extLst>
          </p:cNvPr>
          <p:cNvSpPr txBox="1"/>
          <p:nvPr/>
        </p:nvSpPr>
        <p:spPr>
          <a:xfrm>
            <a:off x="3293866" y="2313970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AD3874-3997-4487-9A6D-B036833560CE}"/>
              </a:ext>
            </a:extLst>
          </p:cNvPr>
          <p:cNvSpPr txBox="1"/>
          <p:nvPr/>
        </p:nvSpPr>
        <p:spPr>
          <a:xfrm>
            <a:off x="4912102" y="2404089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0F9BC-5B95-4872-8983-CD7C3093B4AC}"/>
              </a:ext>
            </a:extLst>
          </p:cNvPr>
          <p:cNvSpPr txBox="1"/>
          <p:nvPr/>
        </p:nvSpPr>
        <p:spPr>
          <a:xfrm>
            <a:off x="5074893" y="2411147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ED6684-C38C-4221-A420-EE1523A07C6B}"/>
              </a:ext>
            </a:extLst>
          </p:cNvPr>
          <p:cNvSpPr txBox="1"/>
          <p:nvPr/>
        </p:nvSpPr>
        <p:spPr>
          <a:xfrm>
            <a:off x="6819713" y="2299854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094DBB-FD8F-4E3D-B083-DB8D7772439F}"/>
              </a:ext>
            </a:extLst>
          </p:cNvPr>
          <p:cNvSpPr txBox="1"/>
          <p:nvPr/>
        </p:nvSpPr>
        <p:spPr>
          <a:xfrm>
            <a:off x="6982504" y="2306912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3DC833-F65F-4604-8A45-80901F2B9DB2}"/>
              </a:ext>
            </a:extLst>
          </p:cNvPr>
          <p:cNvSpPr txBox="1"/>
          <p:nvPr/>
        </p:nvSpPr>
        <p:spPr>
          <a:xfrm>
            <a:off x="8462320" y="2937659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9A94B-91E6-408E-9FB4-B51B2E6028D0}"/>
              </a:ext>
            </a:extLst>
          </p:cNvPr>
          <p:cNvSpPr txBox="1"/>
          <p:nvPr/>
        </p:nvSpPr>
        <p:spPr>
          <a:xfrm>
            <a:off x="8625111" y="2944717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713225-F2F9-4BD4-ADA7-E41475180953}"/>
              </a:ext>
            </a:extLst>
          </p:cNvPr>
          <p:cNvSpPr txBox="1"/>
          <p:nvPr/>
        </p:nvSpPr>
        <p:spPr>
          <a:xfrm>
            <a:off x="10309813" y="2508946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5B5AEF-1CA6-4A97-9738-694028B03178}"/>
              </a:ext>
            </a:extLst>
          </p:cNvPr>
          <p:cNvSpPr txBox="1"/>
          <p:nvPr/>
        </p:nvSpPr>
        <p:spPr>
          <a:xfrm>
            <a:off x="10472604" y="2516004"/>
            <a:ext cx="16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16888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 descr="D:\Western Results\Monolayer and Spheriods\14.9.23 a2780 spheroid oxphos\used sk3 uqcr2 14.9.23 2023.09.14_15.54.07_Ch\sk3 uqcr2 14.9.23 2023.09.14_15.54.07_Ch+Marker.jpg">
            <a:extLst>
              <a:ext uri="{FF2B5EF4-FFF2-40B4-BE49-F238E27FC236}">
                <a16:creationId xmlns:a16="http://schemas.microsoft.com/office/drawing/2014/main" id="{743B4ADF-EC30-5EC5-BBA0-E64A2512CB1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35" t="-243" r="276" b="123"/>
          <a:stretch/>
        </p:blipFill>
        <p:spPr bwMode="auto">
          <a:xfrm>
            <a:off x="4747543" y="840042"/>
            <a:ext cx="1800000" cy="24768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78301E-156A-ADC7-26B2-F559157919C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" t="113" r="215" b="312"/>
          <a:stretch/>
        </p:blipFill>
        <p:spPr>
          <a:xfrm>
            <a:off x="2896240" y="833060"/>
            <a:ext cx="1800000" cy="247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CC617-19BB-8652-8816-9E4B18D5C80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21913" r="-239" b="22"/>
          <a:stretch/>
        </p:blipFill>
        <p:spPr>
          <a:xfrm>
            <a:off x="1059723" y="841719"/>
            <a:ext cx="1800000" cy="24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0A1AC2-DCEA-F9A1-D708-4C9072B19D39}"/>
              </a:ext>
            </a:extLst>
          </p:cNvPr>
          <p:cNvSpPr txBox="1"/>
          <p:nvPr/>
        </p:nvSpPr>
        <p:spPr>
          <a:xfrm>
            <a:off x="1773334" y="487124"/>
            <a:ext cx="609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EA45D-F3FD-647D-2FB6-77506BA9BBEB}"/>
              </a:ext>
            </a:extLst>
          </p:cNvPr>
          <p:cNvSpPr txBox="1"/>
          <p:nvPr/>
        </p:nvSpPr>
        <p:spPr>
          <a:xfrm>
            <a:off x="1499305" y="1508590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030C8-6284-423E-9BCC-2825B8F2B5B5}"/>
              </a:ext>
            </a:extLst>
          </p:cNvPr>
          <p:cNvSpPr txBox="1"/>
          <p:nvPr/>
        </p:nvSpPr>
        <p:spPr>
          <a:xfrm>
            <a:off x="3410689" y="488677"/>
            <a:ext cx="70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34D30E-569B-E448-B9AE-F1FD5D2A7C22}"/>
              </a:ext>
            </a:extLst>
          </p:cNvPr>
          <p:cNvSpPr txBox="1"/>
          <p:nvPr/>
        </p:nvSpPr>
        <p:spPr>
          <a:xfrm>
            <a:off x="3103017" y="1780942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3C8B5-EFAE-FBF8-4CA2-82634FA2EB8E}"/>
              </a:ext>
            </a:extLst>
          </p:cNvPr>
          <p:cNvSpPr txBox="1"/>
          <p:nvPr/>
        </p:nvSpPr>
        <p:spPr>
          <a:xfrm>
            <a:off x="5251612" y="494376"/>
            <a:ext cx="970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929C88-4B0F-D563-4585-90C74B3EA244}"/>
              </a:ext>
            </a:extLst>
          </p:cNvPr>
          <p:cNvSpPr txBox="1"/>
          <p:nvPr/>
        </p:nvSpPr>
        <p:spPr>
          <a:xfrm>
            <a:off x="5207211" y="2135579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AE12F5-5633-698D-76C6-97A7C336AF09}"/>
              </a:ext>
            </a:extLst>
          </p:cNvPr>
          <p:cNvSpPr txBox="1"/>
          <p:nvPr/>
        </p:nvSpPr>
        <p:spPr>
          <a:xfrm>
            <a:off x="7372427" y="454817"/>
            <a:ext cx="819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pic>
        <p:nvPicPr>
          <p:cNvPr id="27" name="Picture 10" descr="D:\Western Results\Monolayer and Spheriods\14.9.23 a2780 spheroid oxphos\sk5 mtco2 14.9.23 2023.09.14_16.23.56_Ch\sk5 mtco2 14.9.23 2023.09.14_16.23.56_Ch+Marker.jpg">
            <a:extLst>
              <a:ext uri="{FF2B5EF4-FFF2-40B4-BE49-F238E27FC236}">
                <a16:creationId xmlns:a16="http://schemas.microsoft.com/office/drawing/2014/main" id="{F1DDD5BD-B644-A23E-CDD3-63D930F0821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949" t="-9" r="22" b="587"/>
          <a:stretch/>
        </p:blipFill>
        <p:spPr bwMode="auto">
          <a:xfrm>
            <a:off x="6645026" y="818990"/>
            <a:ext cx="1920240" cy="2468880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66BB634-F8AA-E97D-B782-C9C8C730F484}"/>
              </a:ext>
            </a:extLst>
          </p:cNvPr>
          <p:cNvSpPr txBox="1"/>
          <p:nvPr/>
        </p:nvSpPr>
        <p:spPr>
          <a:xfrm>
            <a:off x="7116543" y="1908045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75F1F7-4579-C260-C83F-4192D204742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-231" r="-627" b="-54"/>
          <a:stretch/>
        </p:blipFill>
        <p:spPr>
          <a:xfrm>
            <a:off x="8625659" y="815055"/>
            <a:ext cx="1828800" cy="24688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E412225-9C6C-41AF-647A-A861C8A95D4E}"/>
              </a:ext>
            </a:extLst>
          </p:cNvPr>
          <p:cNvSpPr txBox="1"/>
          <p:nvPr/>
        </p:nvSpPr>
        <p:spPr>
          <a:xfrm>
            <a:off x="9167403" y="466549"/>
            <a:ext cx="90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72BF14-4817-D1E4-0415-3EC09388AAB8}"/>
              </a:ext>
            </a:extLst>
          </p:cNvPr>
          <p:cNvSpPr txBox="1"/>
          <p:nvPr/>
        </p:nvSpPr>
        <p:spPr>
          <a:xfrm>
            <a:off x="8898964" y="1713278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278226-0828-FB98-B168-6584F82A0DDF}"/>
              </a:ext>
            </a:extLst>
          </p:cNvPr>
          <p:cNvSpPr txBox="1"/>
          <p:nvPr/>
        </p:nvSpPr>
        <p:spPr>
          <a:xfrm>
            <a:off x="8905095" y="1889358"/>
            <a:ext cx="598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6892AAB-B4DA-1438-3FF3-327FA492833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t="-330" r="-2183" b="85"/>
          <a:stretch/>
        </p:blipFill>
        <p:spPr>
          <a:xfrm>
            <a:off x="4171258" y="4128389"/>
            <a:ext cx="1828800" cy="246888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340A9F-726F-E674-5196-9799B92C043C}"/>
              </a:ext>
            </a:extLst>
          </p:cNvPr>
          <p:cNvSpPr txBox="1"/>
          <p:nvPr/>
        </p:nvSpPr>
        <p:spPr>
          <a:xfrm>
            <a:off x="4691221" y="3851390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90A802-0B5F-246D-E2EA-690BFBE5305C}"/>
              </a:ext>
            </a:extLst>
          </p:cNvPr>
          <p:cNvSpPr txBox="1"/>
          <p:nvPr/>
        </p:nvSpPr>
        <p:spPr>
          <a:xfrm>
            <a:off x="4573006" y="5193990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DF44F3F-6E5D-92FD-67E8-54B39731D04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" t="-412" r="222" b="376"/>
          <a:stretch/>
        </p:blipFill>
        <p:spPr>
          <a:xfrm>
            <a:off x="6050059" y="4149655"/>
            <a:ext cx="1828800" cy="24688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759D1C2-2532-651D-9314-7528EC9682F0}"/>
              </a:ext>
            </a:extLst>
          </p:cNvPr>
          <p:cNvSpPr txBox="1"/>
          <p:nvPr/>
        </p:nvSpPr>
        <p:spPr>
          <a:xfrm>
            <a:off x="6857426" y="3890404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EBB6EA-2695-9414-2173-0F585F6A6700}"/>
              </a:ext>
            </a:extLst>
          </p:cNvPr>
          <p:cNvSpPr txBox="1"/>
          <p:nvPr/>
        </p:nvSpPr>
        <p:spPr>
          <a:xfrm>
            <a:off x="6372671" y="5211547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66E1C9D2-8699-B3F6-5992-EA3A1310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32" y="127943"/>
            <a:ext cx="1313818" cy="307777"/>
          </a:xfrm>
        </p:spPr>
        <p:txBody>
          <a:bodyPr>
            <a:norm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1</a:t>
            </a:r>
          </a:p>
        </p:txBody>
      </p:sp>
      <p:sp>
        <p:nvSpPr>
          <p:cNvPr id="31" name="Title 55">
            <a:extLst>
              <a:ext uri="{FF2B5EF4-FFF2-40B4-BE49-F238E27FC236}">
                <a16:creationId xmlns:a16="http://schemas.microsoft.com/office/drawing/2014/main" id="{A96A8C85-0F7D-49B0-BA27-2C4B651B4B28}"/>
              </a:ext>
            </a:extLst>
          </p:cNvPr>
          <p:cNvSpPr txBox="1">
            <a:spLocks/>
          </p:cNvSpPr>
          <p:nvPr/>
        </p:nvSpPr>
        <p:spPr>
          <a:xfrm>
            <a:off x="3015783" y="143813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2</a:t>
            </a:r>
          </a:p>
        </p:txBody>
      </p:sp>
      <p:sp>
        <p:nvSpPr>
          <p:cNvPr id="33" name="Title 55">
            <a:extLst>
              <a:ext uri="{FF2B5EF4-FFF2-40B4-BE49-F238E27FC236}">
                <a16:creationId xmlns:a16="http://schemas.microsoft.com/office/drawing/2014/main" id="{ACE1477A-C30E-46F1-ABD8-D224FFAEFB94}"/>
              </a:ext>
            </a:extLst>
          </p:cNvPr>
          <p:cNvSpPr txBox="1">
            <a:spLocks/>
          </p:cNvSpPr>
          <p:nvPr/>
        </p:nvSpPr>
        <p:spPr>
          <a:xfrm>
            <a:off x="4910090" y="134577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3</a:t>
            </a:r>
          </a:p>
        </p:txBody>
      </p:sp>
      <p:sp>
        <p:nvSpPr>
          <p:cNvPr id="37" name="Title 55">
            <a:extLst>
              <a:ext uri="{FF2B5EF4-FFF2-40B4-BE49-F238E27FC236}">
                <a16:creationId xmlns:a16="http://schemas.microsoft.com/office/drawing/2014/main" id="{FDB670B4-B248-4052-BFF4-817EE717D1A3}"/>
              </a:ext>
            </a:extLst>
          </p:cNvPr>
          <p:cNvSpPr txBox="1">
            <a:spLocks/>
          </p:cNvSpPr>
          <p:nvPr/>
        </p:nvSpPr>
        <p:spPr>
          <a:xfrm>
            <a:off x="7059086" y="155914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4</a:t>
            </a:r>
          </a:p>
        </p:txBody>
      </p:sp>
      <p:sp>
        <p:nvSpPr>
          <p:cNvPr id="39" name="Title 55">
            <a:extLst>
              <a:ext uri="{FF2B5EF4-FFF2-40B4-BE49-F238E27FC236}">
                <a16:creationId xmlns:a16="http://schemas.microsoft.com/office/drawing/2014/main" id="{B212AB16-E49B-44AC-A191-FFD1E25D1087}"/>
              </a:ext>
            </a:extLst>
          </p:cNvPr>
          <p:cNvSpPr txBox="1">
            <a:spLocks/>
          </p:cNvSpPr>
          <p:nvPr/>
        </p:nvSpPr>
        <p:spPr>
          <a:xfrm>
            <a:off x="8872315" y="171859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BF5CE7-A7A9-441A-A6BA-5397CF798843}"/>
              </a:ext>
            </a:extLst>
          </p:cNvPr>
          <p:cNvSpPr txBox="1"/>
          <p:nvPr/>
        </p:nvSpPr>
        <p:spPr>
          <a:xfrm rot="17121026">
            <a:off x="1618681" y="978660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E00F74-CC19-42D4-9375-7491F52BA51F}"/>
              </a:ext>
            </a:extLst>
          </p:cNvPr>
          <p:cNvSpPr txBox="1"/>
          <p:nvPr/>
        </p:nvSpPr>
        <p:spPr>
          <a:xfrm rot="17121026">
            <a:off x="1842132" y="1020639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D6865B-9833-43D7-A782-E7441955150E}"/>
              </a:ext>
            </a:extLst>
          </p:cNvPr>
          <p:cNvSpPr txBox="1"/>
          <p:nvPr/>
        </p:nvSpPr>
        <p:spPr>
          <a:xfrm rot="17121026">
            <a:off x="3337566" y="1301811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6F6D0C-B7C3-46C1-826F-26C873BB07C3}"/>
              </a:ext>
            </a:extLst>
          </p:cNvPr>
          <p:cNvSpPr txBox="1"/>
          <p:nvPr/>
        </p:nvSpPr>
        <p:spPr>
          <a:xfrm rot="17121026">
            <a:off x="3579489" y="1343790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7623ED-BEF0-4344-B612-8648E1529FBA}"/>
              </a:ext>
            </a:extLst>
          </p:cNvPr>
          <p:cNvSpPr txBox="1"/>
          <p:nvPr/>
        </p:nvSpPr>
        <p:spPr>
          <a:xfrm rot="17121026">
            <a:off x="5382713" y="1364458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5A131D-6BA8-46B3-B8A8-E1547FAEDCD2}"/>
              </a:ext>
            </a:extLst>
          </p:cNvPr>
          <p:cNvSpPr txBox="1"/>
          <p:nvPr/>
        </p:nvSpPr>
        <p:spPr>
          <a:xfrm rot="17121026">
            <a:off x="5606164" y="1406437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9158CE-7A5A-4764-8650-6A6B86B6DC0C}"/>
              </a:ext>
            </a:extLst>
          </p:cNvPr>
          <p:cNvSpPr txBox="1"/>
          <p:nvPr/>
        </p:nvSpPr>
        <p:spPr>
          <a:xfrm rot="17121026">
            <a:off x="7280064" y="1183677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556FAD-060D-4F4C-B306-8D76313A0EBE}"/>
              </a:ext>
            </a:extLst>
          </p:cNvPr>
          <p:cNvSpPr txBox="1"/>
          <p:nvPr/>
        </p:nvSpPr>
        <p:spPr>
          <a:xfrm rot="17121026">
            <a:off x="7503515" y="1225656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948A56-AE59-435C-AE7A-C197BCC45B1F}"/>
              </a:ext>
            </a:extLst>
          </p:cNvPr>
          <p:cNvSpPr txBox="1"/>
          <p:nvPr/>
        </p:nvSpPr>
        <p:spPr>
          <a:xfrm rot="17121026">
            <a:off x="9094221" y="1196215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558673-CF35-442D-80CE-C095F9F24B4D}"/>
              </a:ext>
            </a:extLst>
          </p:cNvPr>
          <p:cNvSpPr txBox="1"/>
          <p:nvPr/>
        </p:nvSpPr>
        <p:spPr>
          <a:xfrm rot="17121026">
            <a:off x="9317672" y="1238194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1F1C5D-8993-40A2-B008-F53B23D702FA}"/>
              </a:ext>
            </a:extLst>
          </p:cNvPr>
          <p:cNvSpPr txBox="1"/>
          <p:nvPr/>
        </p:nvSpPr>
        <p:spPr>
          <a:xfrm rot="17121026">
            <a:off x="4648888" y="4729169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4EAAC1-1B28-428E-A1A1-C948DD9AE302}"/>
              </a:ext>
            </a:extLst>
          </p:cNvPr>
          <p:cNvSpPr txBox="1"/>
          <p:nvPr/>
        </p:nvSpPr>
        <p:spPr>
          <a:xfrm rot="17121026">
            <a:off x="4872339" y="4771148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B676DFA-49AA-492E-942A-04AC80035943}"/>
              </a:ext>
            </a:extLst>
          </p:cNvPr>
          <p:cNvSpPr txBox="1"/>
          <p:nvPr/>
        </p:nvSpPr>
        <p:spPr>
          <a:xfrm rot="17121026">
            <a:off x="6525679" y="4708310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F825C0-8B0B-4646-8B11-B76C7ACB2C43}"/>
              </a:ext>
            </a:extLst>
          </p:cNvPr>
          <p:cNvSpPr txBox="1"/>
          <p:nvPr/>
        </p:nvSpPr>
        <p:spPr>
          <a:xfrm rot="17121026">
            <a:off x="6749130" y="4750289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62" name="Title 55">
            <a:extLst>
              <a:ext uri="{FF2B5EF4-FFF2-40B4-BE49-F238E27FC236}">
                <a16:creationId xmlns:a16="http://schemas.microsoft.com/office/drawing/2014/main" id="{8FD466B1-553F-430A-9B70-F19C321579F3}"/>
              </a:ext>
            </a:extLst>
          </p:cNvPr>
          <p:cNvSpPr txBox="1">
            <a:spLocks/>
          </p:cNvSpPr>
          <p:nvPr/>
        </p:nvSpPr>
        <p:spPr>
          <a:xfrm>
            <a:off x="4421309" y="3613125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5</a:t>
            </a:r>
          </a:p>
        </p:txBody>
      </p:sp>
      <p:sp>
        <p:nvSpPr>
          <p:cNvPr id="63" name="Title 55">
            <a:extLst>
              <a:ext uri="{FF2B5EF4-FFF2-40B4-BE49-F238E27FC236}">
                <a16:creationId xmlns:a16="http://schemas.microsoft.com/office/drawing/2014/main" id="{6A63D1DD-42C5-4DCC-A002-022EFE5ECEA8}"/>
              </a:ext>
            </a:extLst>
          </p:cNvPr>
          <p:cNvSpPr txBox="1">
            <a:spLocks/>
          </p:cNvSpPr>
          <p:nvPr/>
        </p:nvSpPr>
        <p:spPr>
          <a:xfrm>
            <a:off x="6402177" y="3626668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2A Panel 6</a:t>
            </a:r>
          </a:p>
        </p:txBody>
      </p:sp>
    </p:spTree>
    <p:extLst>
      <p:ext uri="{BB962C8B-B14F-4D97-AF65-F5344CB8AC3E}">
        <p14:creationId xmlns:p14="http://schemas.microsoft.com/office/powerpoint/2010/main" val="99918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Western Results\Monolayer and Spheriods\19.10.23 ov3 sphd OXPHOS\USED ska5 mfn1  19.10.23 2023.10.19_18.34.21_Ch\ska5 mfn1  19.10.23 2023.10.19_18.34.21_Ch+Marker.jpg">
            <a:extLst>
              <a:ext uri="{FF2B5EF4-FFF2-40B4-BE49-F238E27FC236}">
                <a16:creationId xmlns:a16="http://schemas.microsoft.com/office/drawing/2014/main" id="{9A86FDFC-47B0-C02B-865D-CA27D0DD65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267" t="-264" r="-240" b="530"/>
          <a:stretch/>
        </p:blipFill>
        <p:spPr bwMode="auto">
          <a:xfrm>
            <a:off x="1271497" y="1296512"/>
            <a:ext cx="1800000" cy="24768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C9E6AB-F694-E344-BF19-1F8361EC7C17}"/>
              </a:ext>
            </a:extLst>
          </p:cNvPr>
          <p:cNvSpPr txBox="1"/>
          <p:nvPr/>
        </p:nvSpPr>
        <p:spPr>
          <a:xfrm>
            <a:off x="1963225" y="1028193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58B6D-274C-361E-877A-50100AFDE962}"/>
              </a:ext>
            </a:extLst>
          </p:cNvPr>
          <p:cNvSpPr txBox="1"/>
          <p:nvPr/>
        </p:nvSpPr>
        <p:spPr>
          <a:xfrm>
            <a:off x="1814198" y="2580687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11" name="Picture 17" descr="D:\Western Results\Monolayer and Spheriods\19.10.23 ov3 sphd OXPHOS\sk3 sdh8  19.10.23 2023.10.19_19.51.32_Ch\sk3 sdh8  19.10.23 2023.10.19_19.51.32_Ch+Marker.jpg">
            <a:extLst>
              <a:ext uri="{FF2B5EF4-FFF2-40B4-BE49-F238E27FC236}">
                <a16:creationId xmlns:a16="http://schemas.microsoft.com/office/drawing/2014/main" id="{9D30814D-6944-E88D-6DEB-B029EFC3A91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26" t="-327" r="-357" b="-535"/>
          <a:stretch/>
        </p:blipFill>
        <p:spPr bwMode="auto">
          <a:xfrm>
            <a:off x="3134948" y="1315275"/>
            <a:ext cx="1800000" cy="24768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96082D-BB8A-9847-AC84-D8E65F033AE5}"/>
              </a:ext>
            </a:extLst>
          </p:cNvPr>
          <p:cNvSpPr txBox="1"/>
          <p:nvPr/>
        </p:nvSpPr>
        <p:spPr>
          <a:xfrm>
            <a:off x="3703546" y="1021682"/>
            <a:ext cx="91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6FAAD-BCFC-44C4-03F0-C2155E0DA266}"/>
              </a:ext>
            </a:extLst>
          </p:cNvPr>
          <p:cNvSpPr txBox="1"/>
          <p:nvPr/>
        </p:nvSpPr>
        <p:spPr>
          <a:xfrm>
            <a:off x="3567619" y="2307454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pic>
        <p:nvPicPr>
          <p:cNvPr id="17" name="Picture 16" descr="D:\Western Results\Monolayer and Spheriods\19.10.23 ov3 sphd OXPHOS\sk3 uqcr2  19.10.23 2023.10.19_19.25.48_Ch\sk3 uqcr2  19.10.23 2023.10.19_19.25.48_Ch+Marker.jpg">
            <a:extLst>
              <a:ext uri="{FF2B5EF4-FFF2-40B4-BE49-F238E27FC236}">
                <a16:creationId xmlns:a16="http://schemas.microsoft.com/office/drawing/2014/main" id="{E583F019-EAD6-12E2-75D9-BB7E38654B0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268" t="-402" r="-379" b="-219"/>
          <a:stretch/>
        </p:blipFill>
        <p:spPr bwMode="auto">
          <a:xfrm>
            <a:off x="4965525" y="1305192"/>
            <a:ext cx="1800000" cy="24768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58596B-E4AA-1573-88B7-7272F84AE203}"/>
              </a:ext>
            </a:extLst>
          </p:cNvPr>
          <p:cNvSpPr txBox="1"/>
          <p:nvPr/>
        </p:nvSpPr>
        <p:spPr>
          <a:xfrm>
            <a:off x="5380504" y="2320386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472C36-4A94-BBAC-8D03-4B27D4C8E9E1}"/>
              </a:ext>
            </a:extLst>
          </p:cNvPr>
          <p:cNvSpPr txBox="1"/>
          <p:nvPr/>
        </p:nvSpPr>
        <p:spPr>
          <a:xfrm>
            <a:off x="5401605" y="1019513"/>
            <a:ext cx="91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pic>
        <p:nvPicPr>
          <p:cNvPr id="24" name="Picture 15" descr="D:\Western Results\Monolayer and Spheriods\19.10.23 ov3 sphd OXPHOS\sk2 mtco2  19.10.23 2023.10.19_19.16.34_Ch\sk2 mtco2  19.10.23 2023.10.19_19.16.34_Ch+Marker.jpg">
            <a:extLst>
              <a:ext uri="{FF2B5EF4-FFF2-40B4-BE49-F238E27FC236}">
                <a16:creationId xmlns:a16="http://schemas.microsoft.com/office/drawing/2014/main" id="{BED6B600-2B16-F3E9-3CDC-0D3B3DCB9D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16" t="-476" r="-553" b="148"/>
          <a:stretch/>
        </p:blipFill>
        <p:spPr bwMode="auto">
          <a:xfrm>
            <a:off x="6805715" y="1295956"/>
            <a:ext cx="1800000" cy="2476800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7E6931-772D-E222-084C-B22AA704FCB6}"/>
              </a:ext>
            </a:extLst>
          </p:cNvPr>
          <p:cNvSpPr txBox="1"/>
          <p:nvPr/>
        </p:nvSpPr>
        <p:spPr>
          <a:xfrm>
            <a:off x="7256871" y="982568"/>
            <a:ext cx="74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553926-3872-DC19-4465-36D6A75B81B6}"/>
              </a:ext>
            </a:extLst>
          </p:cNvPr>
          <p:cNvSpPr txBox="1"/>
          <p:nvPr/>
        </p:nvSpPr>
        <p:spPr>
          <a:xfrm>
            <a:off x="7181076" y="2387469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29" name="Picture 3" descr="D:\Western Results\Monolayer and Spheriods\16.9.23 ovr-3 sphD OXPHOS\sk2 nduf 16.9.23 2023.09.16_15.53.52_Ch\sk2 nduf 16.9.23 2023.09.16_15.53.52_Ch+Marker.jpg">
            <a:extLst>
              <a:ext uri="{FF2B5EF4-FFF2-40B4-BE49-F238E27FC236}">
                <a16:creationId xmlns:a16="http://schemas.microsoft.com/office/drawing/2014/main" id="{AC658FAC-45FB-4BFA-7DB8-3BC5EE1B43F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186" t="154" r="-232" b="76"/>
          <a:stretch/>
        </p:blipFill>
        <p:spPr bwMode="auto">
          <a:xfrm>
            <a:off x="8659553" y="1295956"/>
            <a:ext cx="1800000" cy="2476800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878FB7-2765-C9CE-F0C4-FFF6075F5A83}"/>
              </a:ext>
            </a:extLst>
          </p:cNvPr>
          <p:cNvSpPr txBox="1"/>
          <p:nvPr/>
        </p:nvSpPr>
        <p:spPr>
          <a:xfrm>
            <a:off x="9155094" y="2393672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108C3A-71DA-13F5-B4B7-C8748694BE30}"/>
              </a:ext>
            </a:extLst>
          </p:cNvPr>
          <p:cNvSpPr txBox="1"/>
          <p:nvPr/>
        </p:nvSpPr>
        <p:spPr>
          <a:xfrm>
            <a:off x="9155094" y="982567"/>
            <a:ext cx="91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pic>
        <p:nvPicPr>
          <p:cNvPr id="35" name="Picture 10" descr="D:\Western Results\Monolayer and Spheriods\18.9.23 ovcar 3 sphd OXPHOS\usedsk3 atp5a 18.9.23 2023.09.18_15.44.03_Ch\sk3 atp5a 18.9.23 2023.09.18_15.44.03_Ch+Marker.jpg">
            <a:extLst>
              <a:ext uri="{FF2B5EF4-FFF2-40B4-BE49-F238E27FC236}">
                <a16:creationId xmlns:a16="http://schemas.microsoft.com/office/drawing/2014/main" id="{4743A94B-CCF8-25F3-B594-240449CAF49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-89" t="-348" r="-125" b="129"/>
          <a:stretch/>
        </p:blipFill>
        <p:spPr bwMode="auto">
          <a:xfrm>
            <a:off x="4247566" y="4304125"/>
            <a:ext cx="1800000" cy="247680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09A695C-E92C-E76D-1795-B2CAF8FD87EE}"/>
              </a:ext>
            </a:extLst>
          </p:cNvPr>
          <p:cNvSpPr txBox="1"/>
          <p:nvPr/>
        </p:nvSpPr>
        <p:spPr>
          <a:xfrm>
            <a:off x="4807608" y="4057527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C56DCF-19FD-D08D-F24D-EE632EE2DA09}"/>
              </a:ext>
            </a:extLst>
          </p:cNvPr>
          <p:cNvSpPr txBox="1"/>
          <p:nvPr/>
        </p:nvSpPr>
        <p:spPr>
          <a:xfrm>
            <a:off x="4728367" y="5392653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pic>
        <p:nvPicPr>
          <p:cNvPr id="40" name="Picture 2" descr="D:\Western Results\Monolayer and Spheriods\16.9.23 ovr-3 sphD OXPHOS\used sk2 B act 16.9.23 2023.09.16_15.08.47_Ch\sk2 B act 16.9.23 2023.09.16_15.08.47_Ch+Marker.jpg">
            <a:extLst>
              <a:ext uri="{FF2B5EF4-FFF2-40B4-BE49-F238E27FC236}">
                <a16:creationId xmlns:a16="http://schemas.microsoft.com/office/drawing/2014/main" id="{17748138-D0EB-AFD2-7095-5F67475045F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/>
          <a:srcRect l="-631" t="-498" r="-63" b="-741"/>
          <a:stretch/>
        </p:blipFill>
        <p:spPr bwMode="auto">
          <a:xfrm>
            <a:off x="6100178" y="4304125"/>
            <a:ext cx="1800000" cy="2476800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6DD3D71-C4CD-3236-EC77-13FF430C858F}"/>
              </a:ext>
            </a:extLst>
          </p:cNvPr>
          <p:cNvSpPr txBox="1"/>
          <p:nvPr/>
        </p:nvSpPr>
        <p:spPr>
          <a:xfrm>
            <a:off x="6665046" y="4054833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ECBF9D-3130-0CDD-7EB6-27CFCB0F5C92}"/>
              </a:ext>
            </a:extLst>
          </p:cNvPr>
          <p:cNvSpPr txBox="1"/>
          <p:nvPr/>
        </p:nvSpPr>
        <p:spPr>
          <a:xfrm>
            <a:off x="6462674" y="5419414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6" name="Title 55">
            <a:extLst>
              <a:ext uri="{FF2B5EF4-FFF2-40B4-BE49-F238E27FC236}">
                <a16:creationId xmlns:a16="http://schemas.microsoft.com/office/drawing/2014/main" id="{8975020B-A417-4D9F-8DAE-F815576ED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070" y="746175"/>
            <a:ext cx="1313818" cy="307777"/>
          </a:xfrm>
        </p:spPr>
        <p:txBody>
          <a:bodyPr>
            <a:norm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0AA9BA-66CD-4E90-9092-F541CB2E6EF2}"/>
              </a:ext>
            </a:extLst>
          </p:cNvPr>
          <p:cNvSpPr txBox="1"/>
          <p:nvPr/>
        </p:nvSpPr>
        <p:spPr>
          <a:xfrm rot="17121026">
            <a:off x="1944435" y="1956892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84F53F-3FFE-4BB5-9824-E7F6646847FF}"/>
              </a:ext>
            </a:extLst>
          </p:cNvPr>
          <p:cNvSpPr txBox="1"/>
          <p:nvPr/>
        </p:nvSpPr>
        <p:spPr>
          <a:xfrm rot="17121026">
            <a:off x="2167886" y="1998871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7B474D-A72E-475C-A03B-F74B2167FC7E}"/>
              </a:ext>
            </a:extLst>
          </p:cNvPr>
          <p:cNvSpPr txBox="1"/>
          <p:nvPr/>
        </p:nvSpPr>
        <p:spPr>
          <a:xfrm rot="17121026">
            <a:off x="3686386" y="1826341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739980-DCD6-4337-AAC2-E0AB50652829}"/>
              </a:ext>
            </a:extLst>
          </p:cNvPr>
          <p:cNvSpPr txBox="1"/>
          <p:nvPr/>
        </p:nvSpPr>
        <p:spPr>
          <a:xfrm rot="17121026">
            <a:off x="3909837" y="1868320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FFADCE-C63C-4B41-A66B-2F6455044DED}"/>
              </a:ext>
            </a:extLst>
          </p:cNvPr>
          <p:cNvSpPr txBox="1"/>
          <p:nvPr/>
        </p:nvSpPr>
        <p:spPr>
          <a:xfrm rot="17121026">
            <a:off x="5436674" y="1803253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D68BCA-9C04-4CA9-AE2B-3BA8C3138D9E}"/>
              </a:ext>
            </a:extLst>
          </p:cNvPr>
          <p:cNvSpPr txBox="1"/>
          <p:nvPr/>
        </p:nvSpPr>
        <p:spPr>
          <a:xfrm rot="17121026">
            <a:off x="5660125" y="1845232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7ED0B4-52F8-4097-80BA-CA0E1E5191E9}"/>
              </a:ext>
            </a:extLst>
          </p:cNvPr>
          <p:cNvSpPr txBox="1"/>
          <p:nvPr/>
        </p:nvSpPr>
        <p:spPr>
          <a:xfrm rot="17121026">
            <a:off x="7317627" y="1810186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63D58A-8D03-4A54-A749-FCFDAB7508BA}"/>
              </a:ext>
            </a:extLst>
          </p:cNvPr>
          <p:cNvSpPr txBox="1"/>
          <p:nvPr/>
        </p:nvSpPr>
        <p:spPr>
          <a:xfrm rot="17121026">
            <a:off x="7541078" y="1852165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F4FD5B-755E-4E04-B884-DA30082436D7}"/>
              </a:ext>
            </a:extLst>
          </p:cNvPr>
          <p:cNvSpPr txBox="1"/>
          <p:nvPr/>
        </p:nvSpPr>
        <p:spPr>
          <a:xfrm rot="17121026">
            <a:off x="9242935" y="1682998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E8E5DC-553C-4F28-957A-57740EA02755}"/>
              </a:ext>
            </a:extLst>
          </p:cNvPr>
          <p:cNvSpPr txBox="1"/>
          <p:nvPr/>
        </p:nvSpPr>
        <p:spPr>
          <a:xfrm rot="17121026">
            <a:off x="9466386" y="1724977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55" name="Title 55">
            <a:extLst>
              <a:ext uri="{FF2B5EF4-FFF2-40B4-BE49-F238E27FC236}">
                <a16:creationId xmlns:a16="http://schemas.microsoft.com/office/drawing/2014/main" id="{728F80E2-DE7B-4833-985E-A5B5F2FB76F7}"/>
              </a:ext>
            </a:extLst>
          </p:cNvPr>
          <p:cNvSpPr txBox="1">
            <a:spLocks/>
          </p:cNvSpPr>
          <p:nvPr/>
        </p:nvSpPr>
        <p:spPr>
          <a:xfrm>
            <a:off x="3322463" y="742095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2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26418459-F825-478E-B686-FE0666E1F18E}"/>
              </a:ext>
            </a:extLst>
          </p:cNvPr>
          <p:cNvSpPr txBox="1">
            <a:spLocks/>
          </p:cNvSpPr>
          <p:nvPr/>
        </p:nvSpPr>
        <p:spPr>
          <a:xfrm>
            <a:off x="5148856" y="699053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3</a:t>
            </a:r>
          </a:p>
        </p:txBody>
      </p:sp>
      <p:sp>
        <p:nvSpPr>
          <p:cNvPr id="57" name="Title 55">
            <a:extLst>
              <a:ext uri="{FF2B5EF4-FFF2-40B4-BE49-F238E27FC236}">
                <a16:creationId xmlns:a16="http://schemas.microsoft.com/office/drawing/2014/main" id="{63846306-D597-4514-A224-7B9158017505}"/>
              </a:ext>
            </a:extLst>
          </p:cNvPr>
          <p:cNvSpPr txBox="1">
            <a:spLocks/>
          </p:cNvSpPr>
          <p:nvPr/>
        </p:nvSpPr>
        <p:spPr>
          <a:xfrm>
            <a:off x="7000178" y="699053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4</a:t>
            </a:r>
          </a:p>
        </p:txBody>
      </p:sp>
      <p:sp>
        <p:nvSpPr>
          <p:cNvPr id="58" name="Title 55">
            <a:extLst>
              <a:ext uri="{FF2B5EF4-FFF2-40B4-BE49-F238E27FC236}">
                <a16:creationId xmlns:a16="http://schemas.microsoft.com/office/drawing/2014/main" id="{23F341C0-35BD-4A85-A778-4B17B8CC3FBB}"/>
              </a:ext>
            </a:extLst>
          </p:cNvPr>
          <p:cNvSpPr txBox="1">
            <a:spLocks/>
          </p:cNvSpPr>
          <p:nvPr/>
        </p:nvSpPr>
        <p:spPr>
          <a:xfrm>
            <a:off x="8815823" y="700357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5</a:t>
            </a:r>
          </a:p>
        </p:txBody>
      </p:sp>
      <p:sp>
        <p:nvSpPr>
          <p:cNvPr id="59" name="Title 55">
            <a:extLst>
              <a:ext uri="{FF2B5EF4-FFF2-40B4-BE49-F238E27FC236}">
                <a16:creationId xmlns:a16="http://schemas.microsoft.com/office/drawing/2014/main" id="{16AE9474-AA4A-48F8-A590-44F55538CDBE}"/>
              </a:ext>
            </a:extLst>
          </p:cNvPr>
          <p:cNvSpPr txBox="1">
            <a:spLocks/>
          </p:cNvSpPr>
          <p:nvPr/>
        </p:nvSpPr>
        <p:spPr>
          <a:xfrm>
            <a:off x="4520520" y="3844028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6</a:t>
            </a:r>
          </a:p>
        </p:txBody>
      </p:sp>
      <p:sp>
        <p:nvSpPr>
          <p:cNvPr id="60" name="Title 55">
            <a:extLst>
              <a:ext uri="{FF2B5EF4-FFF2-40B4-BE49-F238E27FC236}">
                <a16:creationId xmlns:a16="http://schemas.microsoft.com/office/drawing/2014/main" id="{F4541643-20E3-4A9D-A52D-00C5A4B91B13}"/>
              </a:ext>
            </a:extLst>
          </p:cNvPr>
          <p:cNvSpPr txBox="1">
            <a:spLocks/>
          </p:cNvSpPr>
          <p:nvPr/>
        </p:nvSpPr>
        <p:spPr>
          <a:xfrm>
            <a:off x="6316549" y="3866770"/>
            <a:ext cx="1313818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2B Panel 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A614EE-E041-4064-8C99-E50F24CB8A7D}"/>
              </a:ext>
            </a:extLst>
          </p:cNvPr>
          <p:cNvSpPr txBox="1"/>
          <p:nvPr/>
        </p:nvSpPr>
        <p:spPr>
          <a:xfrm rot="17121026">
            <a:off x="4785415" y="4857494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C577CE-9F34-4014-A81D-49B951E73099}"/>
              </a:ext>
            </a:extLst>
          </p:cNvPr>
          <p:cNvSpPr txBox="1"/>
          <p:nvPr/>
        </p:nvSpPr>
        <p:spPr>
          <a:xfrm rot="17121026">
            <a:off x="5008866" y="4899473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C93A2A-9035-46EE-B5E3-CFF77B3070CC}"/>
              </a:ext>
            </a:extLst>
          </p:cNvPr>
          <p:cNvSpPr txBox="1"/>
          <p:nvPr/>
        </p:nvSpPr>
        <p:spPr>
          <a:xfrm rot="17121026">
            <a:off x="6645478" y="4887407"/>
            <a:ext cx="914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Adherence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0D1940-4AE6-48D2-B812-74B5C4D5BB05}"/>
              </a:ext>
            </a:extLst>
          </p:cNvPr>
          <p:cNvSpPr txBox="1"/>
          <p:nvPr/>
        </p:nvSpPr>
        <p:spPr>
          <a:xfrm rot="17121026">
            <a:off x="6868929" y="4929386"/>
            <a:ext cx="828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Spheroids</a:t>
            </a:r>
          </a:p>
        </p:txBody>
      </p:sp>
    </p:spTree>
    <p:extLst>
      <p:ext uri="{BB962C8B-B14F-4D97-AF65-F5344CB8AC3E}">
        <p14:creationId xmlns:p14="http://schemas.microsoft.com/office/powerpoint/2010/main" val="298939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C8615-092C-674E-6573-98ABB2089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Western Results\CD 133\24.10.23 a2 cd 133\used sk5 uqcr2 24.10.23 2023.10.24_16.49.41_Ch\sk5 uqcr2 24.10.23 2023.10.24_16.49.41_Ch+Marker.jpg">
            <a:extLst>
              <a:ext uri="{FF2B5EF4-FFF2-40B4-BE49-F238E27FC236}">
                <a16:creationId xmlns:a16="http://schemas.microsoft.com/office/drawing/2014/main" id="{29130807-2EC3-F9A7-675F-B183B98DE6F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19" t="-104" r="-250" b="40"/>
          <a:stretch/>
        </p:blipFill>
        <p:spPr bwMode="auto">
          <a:xfrm>
            <a:off x="686015" y="1399835"/>
            <a:ext cx="1800000" cy="24768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96BFA-895B-2382-6095-6FD04B0EF672}"/>
              </a:ext>
            </a:extLst>
          </p:cNvPr>
          <p:cNvSpPr txBox="1"/>
          <p:nvPr/>
        </p:nvSpPr>
        <p:spPr>
          <a:xfrm>
            <a:off x="869591" y="2272150"/>
            <a:ext cx="629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C233D-880B-DEA4-9133-B4DF0BF2CF7F}"/>
              </a:ext>
            </a:extLst>
          </p:cNvPr>
          <p:cNvSpPr txBox="1"/>
          <p:nvPr/>
        </p:nvSpPr>
        <p:spPr>
          <a:xfrm>
            <a:off x="1479299" y="2186980"/>
            <a:ext cx="43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4BDA1-6DF5-55EB-1064-1DC923460648}"/>
              </a:ext>
            </a:extLst>
          </p:cNvPr>
          <p:cNvSpPr txBox="1"/>
          <p:nvPr/>
        </p:nvSpPr>
        <p:spPr>
          <a:xfrm>
            <a:off x="1716771" y="2248536"/>
            <a:ext cx="43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259F2-DC22-F018-C46F-DE70CBC6FB71}"/>
              </a:ext>
            </a:extLst>
          </p:cNvPr>
          <p:cNvSpPr txBox="1"/>
          <p:nvPr/>
        </p:nvSpPr>
        <p:spPr>
          <a:xfrm>
            <a:off x="1117286" y="2593575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E6164-2BD1-F308-082D-77337DC45102}"/>
              </a:ext>
            </a:extLst>
          </p:cNvPr>
          <p:cNvSpPr txBox="1"/>
          <p:nvPr/>
        </p:nvSpPr>
        <p:spPr>
          <a:xfrm>
            <a:off x="1204294" y="1092058"/>
            <a:ext cx="939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35CAC-7E75-2A98-98B8-6B135585D230}"/>
              </a:ext>
            </a:extLst>
          </p:cNvPr>
          <p:cNvSpPr txBox="1"/>
          <p:nvPr/>
        </p:nvSpPr>
        <p:spPr>
          <a:xfrm>
            <a:off x="3044409" y="1100945"/>
            <a:ext cx="101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pic>
        <p:nvPicPr>
          <p:cNvPr id="12" name="Picture 5" descr="D:\Western Results\CD 133\28.11.23  CD133\USED sk3 mtco2 28.11.23 2023.11.28_18.33.49_Ch\sk3 mtco2 28.11.23 2023.11.28_18.33.49_Ch+Marker.jpg">
            <a:extLst>
              <a:ext uri="{FF2B5EF4-FFF2-40B4-BE49-F238E27FC236}">
                <a16:creationId xmlns:a16="http://schemas.microsoft.com/office/drawing/2014/main" id="{2FF0899E-0CA3-2FD6-4225-0F67A8C30EA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360" t="143" r="-285" b="-212"/>
          <a:stretch/>
        </p:blipFill>
        <p:spPr bwMode="auto">
          <a:xfrm>
            <a:off x="2526130" y="1396463"/>
            <a:ext cx="1800000" cy="24768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A9CB9F-0165-D1A8-AE17-6AF8749D2823}"/>
              </a:ext>
            </a:extLst>
          </p:cNvPr>
          <p:cNvSpPr txBox="1"/>
          <p:nvPr/>
        </p:nvSpPr>
        <p:spPr>
          <a:xfrm>
            <a:off x="3013381" y="2374394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0611A-32E8-B1B1-3E8E-B44A67673F96}"/>
              </a:ext>
            </a:extLst>
          </p:cNvPr>
          <p:cNvSpPr txBox="1"/>
          <p:nvPr/>
        </p:nvSpPr>
        <p:spPr>
          <a:xfrm>
            <a:off x="4973217" y="1100945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pic>
        <p:nvPicPr>
          <p:cNvPr id="17" name="Picture 4" descr="D:\Western Results\CD 133\28.11.23  CD133\USED sk nduf 28.11.23 2023.11.28_18.15.45_Ch\sk nduf 28.11.23 2023.11.28_18.15.45_Ch+Marker.jpg">
            <a:extLst>
              <a:ext uri="{FF2B5EF4-FFF2-40B4-BE49-F238E27FC236}">
                <a16:creationId xmlns:a16="http://schemas.microsoft.com/office/drawing/2014/main" id="{0C46FB60-F972-DC36-ECFE-A8690E6A057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374" t="280" r="-62" b="-297"/>
          <a:stretch/>
        </p:blipFill>
        <p:spPr bwMode="auto">
          <a:xfrm>
            <a:off x="4365463" y="1396463"/>
            <a:ext cx="1800000" cy="24768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5DFEF5-EBB5-0027-76C0-0BEA20A3E63B}"/>
              </a:ext>
            </a:extLst>
          </p:cNvPr>
          <p:cNvSpPr txBox="1"/>
          <p:nvPr/>
        </p:nvSpPr>
        <p:spPr>
          <a:xfrm>
            <a:off x="4894086" y="2451869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22" name="Picture 2" descr="D:\Western Results\CD 133\22.9.23 cd 133 a2780\sk2 b act 22.9.23 2023.09.22_15.33.33_Ch\sk2 b act 22.9.23 2023.09.22_15.33.33_Ch+Marker.jpg">
            <a:extLst>
              <a:ext uri="{FF2B5EF4-FFF2-40B4-BE49-F238E27FC236}">
                <a16:creationId xmlns:a16="http://schemas.microsoft.com/office/drawing/2014/main" id="{C863C3A6-5AA7-C0A5-42F0-2B39E4824C9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305" t="-33" r="-54" b="248"/>
          <a:stretch/>
        </p:blipFill>
        <p:spPr bwMode="auto">
          <a:xfrm>
            <a:off x="6206835" y="1390782"/>
            <a:ext cx="1800000" cy="24768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9C852A3-923F-26E9-95D9-5256BE61D1D0}"/>
              </a:ext>
            </a:extLst>
          </p:cNvPr>
          <p:cNvSpPr txBox="1"/>
          <p:nvPr/>
        </p:nvSpPr>
        <p:spPr>
          <a:xfrm>
            <a:off x="6771703" y="1083005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89D6DF-F383-0F35-35DA-E1054A54B0F1}"/>
              </a:ext>
            </a:extLst>
          </p:cNvPr>
          <p:cNvSpPr txBox="1"/>
          <p:nvPr/>
        </p:nvSpPr>
        <p:spPr>
          <a:xfrm>
            <a:off x="6602675" y="2567272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195C97-47DD-2209-2AB4-F09C8EC8FEC1}"/>
              </a:ext>
            </a:extLst>
          </p:cNvPr>
          <p:cNvSpPr txBox="1"/>
          <p:nvPr/>
        </p:nvSpPr>
        <p:spPr>
          <a:xfrm>
            <a:off x="2668718" y="2084224"/>
            <a:ext cx="84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E9BEB8-750A-25E2-B00C-BEF3702F5E32}"/>
              </a:ext>
            </a:extLst>
          </p:cNvPr>
          <p:cNvSpPr txBox="1"/>
          <p:nvPr/>
        </p:nvSpPr>
        <p:spPr>
          <a:xfrm>
            <a:off x="3278426" y="1999054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885439-62F5-2CE8-649E-1591ABC19776}"/>
              </a:ext>
            </a:extLst>
          </p:cNvPr>
          <p:cNvSpPr txBox="1"/>
          <p:nvPr/>
        </p:nvSpPr>
        <p:spPr>
          <a:xfrm>
            <a:off x="3515898" y="2060610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1A1392-7B8D-1863-7395-DAE6255314E7}"/>
              </a:ext>
            </a:extLst>
          </p:cNvPr>
          <p:cNvSpPr txBox="1"/>
          <p:nvPr/>
        </p:nvSpPr>
        <p:spPr>
          <a:xfrm>
            <a:off x="4687736" y="2049177"/>
            <a:ext cx="84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41CCD1-62E6-1D03-18CC-88043D70057A}"/>
              </a:ext>
            </a:extLst>
          </p:cNvPr>
          <p:cNvSpPr txBox="1"/>
          <p:nvPr/>
        </p:nvSpPr>
        <p:spPr>
          <a:xfrm>
            <a:off x="5297444" y="1964007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FE528B-F1DE-F240-8BFB-8811BF69B71C}"/>
              </a:ext>
            </a:extLst>
          </p:cNvPr>
          <p:cNvSpPr txBox="1"/>
          <p:nvPr/>
        </p:nvSpPr>
        <p:spPr>
          <a:xfrm>
            <a:off x="5534916" y="2025563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3A57D-AC6B-3C59-34EA-91F80AEBF4E9}"/>
              </a:ext>
            </a:extLst>
          </p:cNvPr>
          <p:cNvSpPr txBox="1"/>
          <p:nvPr/>
        </p:nvSpPr>
        <p:spPr>
          <a:xfrm>
            <a:off x="6337987" y="2290817"/>
            <a:ext cx="84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3A3346-F64A-A7BE-084B-401495ED82EF}"/>
              </a:ext>
            </a:extLst>
          </p:cNvPr>
          <p:cNvSpPr txBox="1"/>
          <p:nvPr/>
        </p:nvSpPr>
        <p:spPr>
          <a:xfrm>
            <a:off x="6947695" y="2205647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10ED8-63DD-663C-3ECE-C1E3719B8355}"/>
              </a:ext>
            </a:extLst>
          </p:cNvPr>
          <p:cNvSpPr txBox="1"/>
          <p:nvPr/>
        </p:nvSpPr>
        <p:spPr>
          <a:xfrm>
            <a:off x="7185167" y="2267203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65AFCB-DD33-1399-A7D5-352C1A337A03}"/>
              </a:ext>
            </a:extLst>
          </p:cNvPr>
          <p:cNvSpPr txBox="1"/>
          <p:nvPr/>
        </p:nvSpPr>
        <p:spPr>
          <a:xfrm>
            <a:off x="8694471" y="1084821"/>
            <a:ext cx="846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pic>
        <p:nvPicPr>
          <p:cNvPr id="41" name="Picture 3" descr="D:\Western Results\CD 133\28.11.23  CD133\sk3 atp5a 28.11.23 2023.11.28_18.51.10_Ch\sk3 atp5a 28.11.23 2023.11.28_18.51.10_Ch+Marker.jpg">
            <a:extLst>
              <a:ext uri="{FF2B5EF4-FFF2-40B4-BE49-F238E27FC236}">
                <a16:creationId xmlns:a16="http://schemas.microsoft.com/office/drawing/2014/main" id="{41C81AF4-F456-99E6-9D72-DB3CFA8E6CA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181" t="106" r="150" b="108"/>
          <a:stretch/>
        </p:blipFill>
        <p:spPr bwMode="auto">
          <a:xfrm>
            <a:off x="8042884" y="1392598"/>
            <a:ext cx="1800000" cy="2476800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3A5BB0E-54D8-8F9C-E8BF-DBB8DEB7653E}"/>
              </a:ext>
            </a:extLst>
          </p:cNvPr>
          <p:cNvSpPr txBox="1"/>
          <p:nvPr/>
        </p:nvSpPr>
        <p:spPr>
          <a:xfrm>
            <a:off x="8518607" y="2236165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AEEF4E-5BFC-DB98-CEA6-95AB048E3B7C}"/>
              </a:ext>
            </a:extLst>
          </p:cNvPr>
          <p:cNvSpPr txBox="1"/>
          <p:nvPr/>
        </p:nvSpPr>
        <p:spPr>
          <a:xfrm>
            <a:off x="8203849" y="2030413"/>
            <a:ext cx="84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D68EB0C-0098-7749-D740-8B6E3A95BED6}"/>
              </a:ext>
            </a:extLst>
          </p:cNvPr>
          <p:cNvSpPr txBox="1"/>
          <p:nvPr/>
        </p:nvSpPr>
        <p:spPr>
          <a:xfrm>
            <a:off x="8738077" y="1938006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81EEEB-DD42-49B6-867B-262E88AB42B2}"/>
              </a:ext>
            </a:extLst>
          </p:cNvPr>
          <p:cNvSpPr txBox="1"/>
          <p:nvPr/>
        </p:nvSpPr>
        <p:spPr>
          <a:xfrm>
            <a:off x="8954295" y="2018398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50" name="Picture 2" descr="D:\Western Results\CD 133\28.11.23  CD133\sk2 b act 28.11.23 2023.11.28_17.46.45_Ch\sk2 b act 28.11.23 2023.11.28_17.46.45_Ch+Marker.jpg">
            <a:extLst>
              <a:ext uri="{FF2B5EF4-FFF2-40B4-BE49-F238E27FC236}">
                <a16:creationId xmlns:a16="http://schemas.microsoft.com/office/drawing/2014/main" id="{E6FC5258-6EAA-85BE-7F4E-15139107694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-7" t="-556" r="-645" b="-599"/>
          <a:stretch/>
        </p:blipFill>
        <p:spPr bwMode="auto">
          <a:xfrm>
            <a:off x="9887924" y="1405975"/>
            <a:ext cx="1800000" cy="2476800"/>
          </a:xfrm>
          <a:prstGeom prst="rect">
            <a:avLst/>
          </a:prstGeom>
          <a:noFill/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9D9ABE1-6AFD-2DEC-F6E3-4F8217EEBBAB}"/>
              </a:ext>
            </a:extLst>
          </p:cNvPr>
          <p:cNvSpPr txBox="1"/>
          <p:nvPr/>
        </p:nvSpPr>
        <p:spPr>
          <a:xfrm>
            <a:off x="10575373" y="1087605"/>
            <a:ext cx="74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2F5A10-FD8E-D593-2282-FE94A93DEB78}"/>
              </a:ext>
            </a:extLst>
          </p:cNvPr>
          <p:cNvSpPr txBox="1"/>
          <p:nvPr/>
        </p:nvSpPr>
        <p:spPr>
          <a:xfrm>
            <a:off x="10424498" y="2483279"/>
            <a:ext cx="391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1A73E-9085-9A53-7E1D-0C5135E9ABD0}"/>
              </a:ext>
            </a:extLst>
          </p:cNvPr>
          <p:cNvSpPr txBox="1"/>
          <p:nvPr/>
        </p:nvSpPr>
        <p:spPr>
          <a:xfrm>
            <a:off x="10199241" y="1990553"/>
            <a:ext cx="84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CD133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4535DB-106E-7AA9-0313-E176B64A4FD3}"/>
              </a:ext>
            </a:extLst>
          </p:cNvPr>
          <p:cNvSpPr txBox="1"/>
          <p:nvPr/>
        </p:nvSpPr>
        <p:spPr>
          <a:xfrm>
            <a:off x="10747943" y="1846433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70E23A-A435-4694-15A2-4DC5EEB9013E}"/>
              </a:ext>
            </a:extLst>
          </p:cNvPr>
          <p:cNvSpPr txBox="1"/>
          <p:nvPr/>
        </p:nvSpPr>
        <p:spPr>
          <a:xfrm>
            <a:off x="10946651" y="1938006"/>
            <a:ext cx="43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Title 55">
            <a:extLst>
              <a:ext uri="{FF2B5EF4-FFF2-40B4-BE49-F238E27FC236}">
                <a16:creationId xmlns:a16="http://schemas.microsoft.com/office/drawing/2014/main" id="{CF34348D-D7C0-4005-8EFF-261EF971E148}"/>
              </a:ext>
            </a:extLst>
          </p:cNvPr>
          <p:cNvSpPr txBox="1">
            <a:spLocks/>
          </p:cNvSpPr>
          <p:nvPr/>
        </p:nvSpPr>
        <p:spPr>
          <a:xfrm>
            <a:off x="929106" y="760667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2C Panel 1</a:t>
            </a:r>
          </a:p>
        </p:txBody>
      </p:sp>
      <p:sp>
        <p:nvSpPr>
          <p:cNvPr id="47" name="Title 55">
            <a:extLst>
              <a:ext uri="{FF2B5EF4-FFF2-40B4-BE49-F238E27FC236}">
                <a16:creationId xmlns:a16="http://schemas.microsoft.com/office/drawing/2014/main" id="{9DEAA8CE-4883-48A0-BC48-DDC18B8EA2A7}"/>
              </a:ext>
            </a:extLst>
          </p:cNvPr>
          <p:cNvSpPr txBox="1">
            <a:spLocks/>
          </p:cNvSpPr>
          <p:nvPr/>
        </p:nvSpPr>
        <p:spPr>
          <a:xfrm>
            <a:off x="2621517" y="775228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2C Panel 2</a:t>
            </a:r>
          </a:p>
        </p:txBody>
      </p:sp>
      <p:sp>
        <p:nvSpPr>
          <p:cNvPr id="51" name="Title 55">
            <a:extLst>
              <a:ext uri="{FF2B5EF4-FFF2-40B4-BE49-F238E27FC236}">
                <a16:creationId xmlns:a16="http://schemas.microsoft.com/office/drawing/2014/main" id="{D61F2FC7-75D6-4009-8A12-0BC658E8C695}"/>
              </a:ext>
            </a:extLst>
          </p:cNvPr>
          <p:cNvSpPr txBox="1">
            <a:spLocks/>
          </p:cNvSpPr>
          <p:nvPr/>
        </p:nvSpPr>
        <p:spPr>
          <a:xfrm>
            <a:off x="4604700" y="733221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2C Panel 3</a:t>
            </a:r>
          </a:p>
        </p:txBody>
      </p:sp>
      <p:sp>
        <p:nvSpPr>
          <p:cNvPr id="52" name="Title 55">
            <a:extLst>
              <a:ext uri="{FF2B5EF4-FFF2-40B4-BE49-F238E27FC236}">
                <a16:creationId xmlns:a16="http://schemas.microsoft.com/office/drawing/2014/main" id="{689769EF-54ED-4A67-A28F-D0358D059694}"/>
              </a:ext>
            </a:extLst>
          </p:cNvPr>
          <p:cNvSpPr txBox="1">
            <a:spLocks/>
          </p:cNvSpPr>
          <p:nvPr/>
        </p:nvSpPr>
        <p:spPr>
          <a:xfrm>
            <a:off x="6364824" y="738053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2C Panel 4</a:t>
            </a:r>
          </a:p>
        </p:txBody>
      </p:sp>
      <p:sp>
        <p:nvSpPr>
          <p:cNvPr id="53" name="Title 55">
            <a:extLst>
              <a:ext uri="{FF2B5EF4-FFF2-40B4-BE49-F238E27FC236}">
                <a16:creationId xmlns:a16="http://schemas.microsoft.com/office/drawing/2014/main" id="{BF85EC0F-251E-4CB7-90E2-245F45D5C6CF}"/>
              </a:ext>
            </a:extLst>
          </p:cNvPr>
          <p:cNvSpPr txBox="1">
            <a:spLocks/>
          </p:cNvSpPr>
          <p:nvPr/>
        </p:nvSpPr>
        <p:spPr>
          <a:xfrm>
            <a:off x="8269190" y="740792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2C Panel 5</a:t>
            </a:r>
          </a:p>
        </p:txBody>
      </p:sp>
      <p:sp>
        <p:nvSpPr>
          <p:cNvPr id="62" name="Title 55">
            <a:extLst>
              <a:ext uri="{FF2B5EF4-FFF2-40B4-BE49-F238E27FC236}">
                <a16:creationId xmlns:a16="http://schemas.microsoft.com/office/drawing/2014/main" id="{738FBE3A-0D71-40FA-B423-21F7DFB7F9B2}"/>
              </a:ext>
            </a:extLst>
          </p:cNvPr>
          <p:cNvSpPr txBox="1">
            <a:spLocks/>
          </p:cNvSpPr>
          <p:nvPr/>
        </p:nvSpPr>
        <p:spPr>
          <a:xfrm>
            <a:off x="9963465" y="764719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2C Panel 6</a:t>
            </a:r>
          </a:p>
        </p:txBody>
      </p:sp>
    </p:spTree>
    <p:extLst>
      <p:ext uri="{BB962C8B-B14F-4D97-AF65-F5344CB8AC3E}">
        <p14:creationId xmlns:p14="http://schemas.microsoft.com/office/powerpoint/2010/main" val="88978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D:\Western Results\simfn2\6.12.22 kdmfn1\sk2 cd44 6.12.22 2022.12.06_15.58.15_Ch\sk2 cd44 6.12.22 2022.12.06_15.58.15_Ch+Marker.jpg">
            <a:extLst>
              <a:ext uri="{FF2B5EF4-FFF2-40B4-BE49-F238E27FC236}">
                <a16:creationId xmlns:a16="http://schemas.microsoft.com/office/drawing/2014/main" id="{E4B8DFAD-34FF-4356-3CFE-40484C01505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-2147" t="-694" r="-1871" b="-546"/>
          <a:stretch/>
        </p:blipFill>
        <p:spPr bwMode="auto">
          <a:xfrm>
            <a:off x="3958925" y="1139710"/>
            <a:ext cx="1800000" cy="24768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6F2F6-FB92-AC81-9018-55830C322D7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t="211" r="-56" b="-372"/>
          <a:stretch/>
        </p:blipFill>
        <p:spPr bwMode="auto">
          <a:xfrm>
            <a:off x="2141966" y="1140894"/>
            <a:ext cx="1800000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DE5EB-AF2C-D64D-6DF4-9BEA377E81AD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-174" r="236" b="-90"/>
          <a:stretch/>
        </p:blipFill>
        <p:spPr bwMode="auto">
          <a:xfrm>
            <a:off x="312312" y="1141616"/>
            <a:ext cx="1800000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FFE26F-5F14-09F0-8E45-4DB4ED80315E}"/>
              </a:ext>
            </a:extLst>
          </p:cNvPr>
          <p:cNvSpPr txBox="1"/>
          <p:nvPr/>
        </p:nvSpPr>
        <p:spPr>
          <a:xfrm>
            <a:off x="953977" y="880019"/>
            <a:ext cx="5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06E95-40D9-2253-9126-4D6BC252E802}"/>
              </a:ext>
            </a:extLst>
          </p:cNvPr>
          <p:cNvSpPr txBox="1"/>
          <p:nvPr/>
        </p:nvSpPr>
        <p:spPr>
          <a:xfrm>
            <a:off x="673179" y="2292256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0C7D4-2102-B43A-2745-BEDB8DA9F04D}"/>
              </a:ext>
            </a:extLst>
          </p:cNvPr>
          <p:cNvSpPr txBox="1"/>
          <p:nvPr/>
        </p:nvSpPr>
        <p:spPr>
          <a:xfrm>
            <a:off x="2815261" y="871420"/>
            <a:ext cx="65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151FD-198B-A82B-0BF5-F15D309649EF}"/>
              </a:ext>
            </a:extLst>
          </p:cNvPr>
          <p:cNvSpPr txBox="1"/>
          <p:nvPr/>
        </p:nvSpPr>
        <p:spPr>
          <a:xfrm>
            <a:off x="2503073" y="2146852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501E9-8334-C17B-4013-1367C079EDFD}"/>
              </a:ext>
            </a:extLst>
          </p:cNvPr>
          <p:cNvSpPr txBox="1"/>
          <p:nvPr/>
        </p:nvSpPr>
        <p:spPr>
          <a:xfrm>
            <a:off x="4507879" y="881032"/>
            <a:ext cx="74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CD44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CD3D1F-FC5D-84B2-8640-67B03287806A}"/>
              </a:ext>
            </a:extLst>
          </p:cNvPr>
          <p:cNvSpPr txBox="1"/>
          <p:nvPr/>
        </p:nvSpPr>
        <p:spPr>
          <a:xfrm>
            <a:off x="4233089" y="2191681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26" name="Picture 25" descr="D:\Western Results\simfn2\29.11.22 sh mfn1\sk2 nanog 29.11.22 2022.11.29_20.53.50_Ch\sk2 nanog 29.11.22 2022.11.29_20.53.50_Ch+Marker.jpg">
            <a:extLst>
              <a:ext uri="{FF2B5EF4-FFF2-40B4-BE49-F238E27FC236}">
                <a16:creationId xmlns:a16="http://schemas.microsoft.com/office/drawing/2014/main" id="{3D1DCF82-CAA7-98AA-9006-87D318DB738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231" t="-474" r="-1749" b="-158"/>
          <a:stretch/>
        </p:blipFill>
        <p:spPr bwMode="auto">
          <a:xfrm>
            <a:off x="5788579" y="1140713"/>
            <a:ext cx="1800000" cy="2476800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CA0108-D816-BD97-830F-86755C499DAF}"/>
              </a:ext>
            </a:extLst>
          </p:cNvPr>
          <p:cNvSpPr txBox="1"/>
          <p:nvPr/>
        </p:nvSpPr>
        <p:spPr>
          <a:xfrm>
            <a:off x="6333754" y="809590"/>
            <a:ext cx="821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ADA07-B96F-3F34-AAEF-823CCA78B245}"/>
              </a:ext>
            </a:extLst>
          </p:cNvPr>
          <p:cNvSpPr txBox="1"/>
          <p:nvPr/>
        </p:nvSpPr>
        <p:spPr>
          <a:xfrm>
            <a:off x="6204550" y="2113666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36" name="Picture 11" descr="D:\Western Results\simfn2\2.12.22 mfn1 kd\sk2 sox2 2.12.22 2022.12.02_20.27.55_Ch\sk2 sox2 2.12.22 2022.12.02_20.27.55_Ch+Marker.jpg">
            <a:extLst>
              <a:ext uri="{FF2B5EF4-FFF2-40B4-BE49-F238E27FC236}">
                <a16:creationId xmlns:a16="http://schemas.microsoft.com/office/drawing/2014/main" id="{60FFF2FD-F511-2D0B-7133-A7CF7F87B1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643" t="-80" r="-1101" b="-1184"/>
          <a:stretch/>
        </p:blipFill>
        <p:spPr bwMode="auto">
          <a:xfrm>
            <a:off x="7612751" y="1158431"/>
            <a:ext cx="1800000" cy="247680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4C748D5-857D-215F-1FF4-0CE1E8EC6EE5}"/>
              </a:ext>
            </a:extLst>
          </p:cNvPr>
          <p:cNvSpPr txBox="1"/>
          <p:nvPr/>
        </p:nvSpPr>
        <p:spPr>
          <a:xfrm>
            <a:off x="8168652" y="859032"/>
            <a:ext cx="72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Sox2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352DF6-3C55-A270-B9D8-07C7CF306585}"/>
              </a:ext>
            </a:extLst>
          </p:cNvPr>
          <p:cNvSpPr txBox="1"/>
          <p:nvPr/>
        </p:nvSpPr>
        <p:spPr>
          <a:xfrm>
            <a:off x="7992495" y="2233296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43" name="Picture 2" descr="D:\Western Results\simfn2\29.11.22 sh mfn1\sk3 b act 29.11.22 2022.11.29_17.26.00_Ch\sk3 b act 29.11.22 2022.11.29_17.26.00_Ch+Marker.jpg">
            <a:extLst>
              <a:ext uri="{FF2B5EF4-FFF2-40B4-BE49-F238E27FC236}">
                <a16:creationId xmlns:a16="http://schemas.microsoft.com/office/drawing/2014/main" id="{D01D3213-A4B7-429F-8E06-532B4477FF2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-490" t="-989" r="290" b="-539"/>
          <a:stretch/>
        </p:blipFill>
        <p:spPr bwMode="auto">
          <a:xfrm>
            <a:off x="9429710" y="1131382"/>
            <a:ext cx="1800000" cy="2476800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C20F101-887B-563D-FB1C-EAB2EE047A8F}"/>
              </a:ext>
            </a:extLst>
          </p:cNvPr>
          <p:cNvSpPr txBox="1"/>
          <p:nvPr/>
        </p:nvSpPr>
        <p:spPr>
          <a:xfrm>
            <a:off x="9985341" y="855063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CF1C45-F673-A3B5-8F2E-3120DDB5ACB2}"/>
              </a:ext>
            </a:extLst>
          </p:cNvPr>
          <p:cNvSpPr txBox="1"/>
          <p:nvPr/>
        </p:nvSpPr>
        <p:spPr>
          <a:xfrm>
            <a:off x="9894533" y="2155774"/>
            <a:ext cx="373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2" name="Title 55">
            <a:extLst>
              <a:ext uri="{FF2B5EF4-FFF2-40B4-BE49-F238E27FC236}">
                <a16:creationId xmlns:a16="http://schemas.microsoft.com/office/drawing/2014/main" id="{7F2FDE02-6C50-49F5-AAD1-31F02B961F75}"/>
              </a:ext>
            </a:extLst>
          </p:cNvPr>
          <p:cNvSpPr txBox="1">
            <a:spLocks/>
          </p:cNvSpPr>
          <p:nvPr/>
        </p:nvSpPr>
        <p:spPr>
          <a:xfrm>
            <a:off x="620813" y="583215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3A Panel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DC735-9829-4993-B784-7A4D57E21E14}"/>
              </a:ext>
            </a:extLst>
          </p:cNvPr>
          <p:cNvSpPr txBox="1"/>
          <p:nvPr/>
        </p:nvSpPr>
        <p:spPr>
          <a:xfrm rot="16601534">
            <a:off x="810163" y="1774604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990A24-47BC-4E8B-99FC-82B05060CE2F}"/>
              </a:ext>
            </a:extLst>
          </p:cNvPr>
          <p:cNvSpPr txBox="1"/>
          <p:nvPr/>
        </p:nvSpPr>
        <p:spPr>
          <a:xfrm rot="16601534">
            <a:off x="1008898" y="1774603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67A044-DE25-43A7-A37E-0D927FDE7843}"/>
              </a:ext>
            </a:extLst>
          </p:cNvPr>
          <p:cNvSpPr txBox="1"/>
          <p:nvPr/>
        </p:nvSpPr>
        <p:spPr>
          <a:xfrm rot="16601534">
            <a:off x="2616683" y="1672580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616995-5634-4C4D-B976-02148BFD695E}"/>
              </a:ext>
            </a:extLst>
          </p:cNvPr>
          <p:cNvSpPr txBox="1"/>
          <p:nvPr/>
        </p:nvSpPr>
        <p:spPr>
          <a:xfrm rot="16601534">
            <a:off x="2815418" y="1672579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4CB17-CA25-4BB2-9103-1D6B0C9F260D}"/>
              </a:ext>
            </a:extLst>
          </p:cNvPr>
          <p:cNvSpPr txBox="1"/>
          <p:nvPr/>
        </p:nvSpPr>
        <p:spPr>
          <a:xfrm rot="16601534">
            <a:off x="4347096" y="153428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1C351B-F30C-40E2-8376-4217435C24B7}"/>
              </a:ext>
            </a:extLst>
          </p:cNvPr>
          <p:cNvSpPr txBox="1"/>
          <p:nvPr/>
        </p:nvSpPr>
        <p:spPr>
          <a:xfrm rot="16601534">
            <a:off x="4545831" y="153428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F20E89-C364-41E4-AC8B-83E82D7B578D}"/>
              </a:ext>
            </a:extLst>
          </p:cNvPr>
          <p:cNvSpPr txBox="1"/>
          <p:nvPr/>
        </p:nvSpPr>
        <p:spPr>
          <a:xfrm rot="16601534">
            <a:off x="6292205" y="167560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280D7E-C1BC-4C38-8442-2C0A98087372}"/>
              </a:ext>
            </a:extLst>
          </p:cNvPr>
          <p:cNvSpPr txBox="1"/>
          <p:nvPr/>
        </p:nvSpPr>
        <p:spPr>
          <a:xfrm rot="16601534">
            <a:off x="6453996" y="1694077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72B709-C647-43E2-99EF-5A333F9B4B5B}"/>
              </a:ext>
            </a:extLst>
          </p:cNvPr>
          <p:cNvSpPr txBox="1"/>
          <p:nvPr/>
        </p:nvSpPr>
        <p:spPr>
          <a:xfrm rot="16601534">
            <a:off x="8101286" y="1718411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42E8FF-4AD5-4C8A-8EC0-1DF882174B78}"/>
              </a:ext>
            </a:extLst>
          </p:cNvPr>
          <p:cNvSpPr txBox="1"/>
          <p:nvPr/>
        </p:nvSpPr>
        <p:spPr>
          <a:xfrm rot="16601534">
            <a:off x="8300021" y="1718410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3BE5A4-FD1F-471B-9CF1-7545EA7A3C02}"/>
              </a:ext>
            </a:extLst>
          </p:cNvPr>
          <p:cNvSpPr txBox="1"/>
          <p:nvPr/>
        </p:nvSpPr>
        <p:spPr>
          <a:xfrm rot="16601534">
            <a:off x="10073889" y="1726938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B705E0-1EB4-4B26-B2A8-DF58CEC51BA8}"/>
              </a:ext>
            </a:extLst>
          </p:cNvPr>
          <p:cNvSpPr txBox="1"/>
          <p:nvPr/>
        </p:nvSpPr>
        <p:spPr>
          <a:xfrm rot="16601534">
            <a:off x="10272624" y="1726937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53" name="Title 55">
            <a:extLst>
              <a:ext uri="{FF2B5EF4-FFF2-40B4-BE49-F238E27FC236}">
                <a16:creationId xmlns:a16="http://schemas.microsoft.com/office/drawing/2014/main" id="{14FD4028-EBC9-4A46-8666-195B568E7C73}"/>
              </a:ext>
            </a:extLst>
          </p:cNvPr>
          <p:cNvSpPr txBox="1">
            <a:spLocks/>
          </p:cNvSpPr>
          <p:nvPr/>
        </p:nvSpPr>
        <p:spPr>
          <a:xfrm>
            <a:off x="2414619" y="594407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3A Panel 2</a:t>
            </a:r>
          </a:p>
        </p:txBody>
      </p:sp>
      <p:sp>
        <p:nvSpPr>
          <p:cNvPr id="54" name="Title 55">
            <a:extLst>
              <a:ext uri="{FF2B5EF4-FFF2-40B4-BE49-F238E27FC236}">
                <a16:creationId xmlns:a16="http://schemas.microsoft.com/office/drawing/2014/main" id="{91B6886E-0809-4BD2-AE5F-659D219A2013}"/>
              </a:ext>
            </a:extLst>
          </p:cNvPr>
          <p:cNvSpPr txBox="1">
            <a:spLocks/>
          </p:cNvSpPr>
          <p:nvPr/>
        </p:nvSpPr>
        <p:spPr>
          <a:xfrm>
            <a:off x="4135917" y="579216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3A Panel 3</a:t>
            </a:r>
          </a:p>
        </p:txBody>
      </p:sp>
      <p:sp>
        <p:nvSpPr>
          <p:cNvPr id="55" name="Title 55">
            <a:extLst>
              <a:ext uri="{FF2B5EF4-FFF2-40B4-BE49-F238E27FC236}">
                <a16:creationId xmlns:a16="http://schemas.microsoft.com/office/drawing/2014/main" id="{9BE58D35-EE8A-47AA-AC30-3CF90C6B45FA}"/>
              </a:ext>
            </a:extLst>
          </p:cNvPr>
          <p:cNvSpPr txBox="1">
            <a:spLocks/>
          </p:cNvSpPr>
          <p:nvPr/>
        </p:nvSpPr>
        <p:spPr>
          <a:xfrm>
            <a:off x="6029123" y="602939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3A Panel 4</a:t>
            </a:r>
          </a:p>
        </p:txBody>
      </p:sp>
      <p:sp>
        <p:nvSpPr>
          <p:cNvPr id="56" name="Title 55">
            <a:extLst>
              <a:ext uri="{FF2B5EF4-FFF2-40B4-BE49-F238E27FC236}">
                <a16:creationId xmlns:a16="http://schemas.microsoft.com/office/drawing/2014/main" id="{08C7BDCB-0DF0-4E7A-840C-8AE0C4EEA301}"/>
              </a:ext>
            </a:extLst>
          </p:cNvPr>
          <p:cNvSpPr txBox="1">
            <a:spLocks/>
          </p:cNvSpPr>
          <p:nvPr/>
        </p:nvSpPr>
        <p:spPr>
          <a:xfrm>
            <a:off x="7797813" y="595449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3A Panel 5</a:t>
            </a:r>
          </a:p>
        </p:txBody>
      </p:sp>
      <p:sp>
        <p:nvSpPr>
          <p:cNvPr id="57" name="Title 55">
            <a:extLst>
              <a:ext uri="{FF2B5EF4-FFF2-40B4-BE49-F238E27FC236}">
                <a16:creationId xmlns:a16="http://schemas.microsoft.com/office/drawing/2014/main" id="{87DAF9D5-8301-448D-9B87-A40B3686332F}"/>
              </a:ext>
            </a:extLst>
          </p:cNvPr>
          <p:cNvSpPr txBox="1">
            <a:spLocks/>
          </p:cNvSpPr>
          <p:nvPr/>
        </p:nvSpPr>
        <p:spPr>
          <a:xfrm>
            <a:off x="9703214" y="582647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3A Panel 6</a:t>
            </a:r>
          </a:p>
        </p:txBody>
      </p:sp>
    </p:spTree>
    <p:extLst>
      <p:ext uri="{BB962C8B-B14F-4D97-AF65-F5344CB8AC3E}">
        <p14:creationId xmlns:p14="http://schemas.microsoft.com/office/powerpoint/2010/main" val="329801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DEB477-248C-45C6-D472-1BA0E565D535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t="-447" r="107" b="559"/>
          <a:stretch/>
        </p:blipFill>
        <p:spPr bwMode="auto">
          <a:xfrm>
            <a:off x="1016000" y="2138404"/>
            <a:ext cx="1800000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DBE9C-1301-6E7D-9BAA-2BEECCAD8A48}"/>
              </a:ext>
            </a:extLst>
          </p:cNvPr>
          <p:cNvSpPr txBox="1"/>
          <p:nvPr/>
        </p:nvSpPr>
        <p:spPr>
          <a:xfrm>
            <a:off x="1683584" y="1830627"/>
            <a:ext cx="641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934EF-75A9-207D-F9D7-5EE550A8C1E1}"/>
              </a:ext>
            </a:extLst>
          </p:cNvPr>
          <p:cNvSpPr txBox="1"/>
          <p:nvPr/>
        </p:nvSpPr>
        <p:spPr>
          <a:xfrm>
            <a:off x="1488175" y="3400050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11" name="Picture 15" descr="D:\Western Results\simfn1\20.1.23 sk shmfn1\sk3 cd44 20.1.23 2023.01.20_17.18.17_Ch\sk3 cd44 20.1.23 2023.01.20_17.18.17_Ch+Marker.jpg">
            <a:extLst>
              <a:ext uri="{FF2B5EF4-FFF2-40B4-BE49-F238E27FC236}">
                <a16:creationId xmlns:a16="http://schemas.microsoft.com/office/drawing/2014/main" id="{EF9B66C6-7F77-378F-66EC-E3CE55065DB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 l="-362" t="-728" r="-604" b="-1056"/>
          <a:stretch/>
        </p:blipFill>
        <p:spPr bwMode="auto">
          <a:xfrm>
            <a:off x="2887104" y="2138404"/>
            <a:ext cx="1800000" cy="2476800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0C4A6A-48E5-A19D-E550-E9D8B2F187BC}"/>
              </a:ext>
            </a:extLst>
          </p:cNvPr>
          <p:cNvSpPr txBox="1"/>
          <p:nvPr/>
        </p:nvSpPr>
        <p:spPr>
          <a:xfrm>
            <a:off x="3524653" y="1830626"/>
            <a:ext cx="7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CD44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AD0B1-E9FA-1AEF-0FE7-FDCA3B3148B9}"/>
              </a:ext>
            </a:extLst>
          </p:cNvPr>
          <p:cNvSpPr txBox="1"/>
          <p:nvPr/>
        </p:nvSpPr>
        <p:spPr>
          <a:xfrm>
            <a:off x="3197555" y="3318069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18" name="Picture 16" descr="D:\Western Results\simfn1\20.1.23 sk shmfn1\sk6 oct 4 20.1.23 2023.01.20_17.13.27_Ch\sk6 oct 4 20.1.23 2023.01.20_17.13.27_Ch+Marker.jpg">
            <a:extLst>
              <a:ext uri="{FF2B5EF4-FFF2-40B4-BE49-F238E27FC236}">
                <a16:creationId xmlns:a16="http://schemas.microsoft.com/office/drawing/2014/main" id="{70361FCE-F731-D472-D928-C01A8EC81D6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 l="-453" t="-632" r="-326" b="-470"/>
          <a:stretch/>
        </p:blipFill>
        <p:spPr bwMode="auto">
          <a:xfrm>
            <a:off x="4736174" y="2129659"/>
            <a:ext cx="1800000" cy="24768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A068BD-DE11-DB93-BAC9-F9C9EEEE9A71}"/>
              </a:ext>
            </a:extLst>
          </p:cNvPr>
          <p:cNvSpPr txBox="1"/>
          <p:nvPr/>
        </p:nvSpPr>
        <p:spPr>
          <a:xfrm>
            <a:off x="5442187" y="1868695"/>
            <a:ext cx="640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Oct4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E2D91-78AE-B58E-083B-B47B88AE0782}"/>
              </a:ext>
            </a:extLst>
          </p:cNvPr>
          <p:cNvSpPr txBox="1"/>
          <p:nvPr/>
        </p:nvSpPr>
        <p:spPr>
          <a:xfrm>
            <a:off x="5139800" y="3121838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73670-3DF0-161B-5CED-4C2BC56F9CF5}"/>
              </a:ext>
            </a:extLst>
          </p:cNvPr>
          <p:cNvSpPr txBox="1"/>
          <p:nvPr/>
        </p:nvSpPr>
        <p:spPr>
          <a:xfrm>
            <a:off x="7044691" y="1828457"/>
            <a:ext cx="7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Nanog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64CCF8-A6BE-AE2F-23C7-94D0DA878D4F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-143" r="222" b="-115"/>
          <a:stretch/>
        </p:blipFill>
        <p:spPr bwMode="auto">
          <a:xfrm>
            <a:off x="6586661" y="2151042"/>
            <a:ext cx="1800000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8F98F2-0A48-3200-5F99-29D407EB5DEA}"/>
              </a:ext>
            </a:extLst>
          </p:cNvPr>
          <p:cNvSpPr txBox="1"/>
          <p:nvPr/>
        </p:nvSpPr>
        <p:spPr>
          <a:xfrm>
            <a:off x="6824803" y="3522668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32" name="Picture 2" descr="D:\Western Results\simfn1\4.1.23 sk shmfn1\sk b actin 4.1.23 2023.01.04_12.49.03_Ch\sk b actin 4.1.23 2023.01.04_12.49.03_Ch+Marker.jpg">
            <a:extLst>
              <a:ext uri="{FF2B5EF4-FFF2-40B4-BE49-F238E27FC236}">
                <a16:creationId xmlns:a16="http://schemas.microsoft.com/office/drawing/2014/main" id="{F635C2D8-1992-A585-1FD1-5F2F3ECC26F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587" t="-110" r="-579" b="502"/>
          <a:stretch/>
        </p:blipFill>
        <p:spPr bwMode="auto">
          <a:xfrm>
            <a:off x="8456478" y="2136234"/>
            <a:ext cx="1800000" cy="2476800"/>
          </a:xfrm>
          <a:prstGeom prst="rect">
            <a:avLst/>
          </a:prstGeom>
          <a:noFill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42F19C-DAEA-27FA-B9FD-521CA6DF2E33}"/>
              </a:ext>
            </a:extLst>
          </p:cNvPr>
          <p:cNvSpPr txBox="1"/>
          <p:nvPr/>
        </p:nvSpPr>
        <p:spPr>
          <a:xfrm>
            <a:off x="9190710" y="1828456"/>
            <a:ext cx="782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E46A3B-9BBF-5EA2-B1E4-AF9CFA1638AD}"/>
              </a:ext>
            </a:extLst>
          </p:cNvPr>
          <p:cNvSpPr txBox="1"/>
          <p:nvPr/>
        </p:nvSpPr>
        <p:spPr>
          <a:xfrm>
            <a:off x="8945448" y="3156620"/>
            <a:ext cx="446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4" name="Title 55">
            <a:extLst>
              <a:ext uri="{FF2B5EF4-FFF2-40B4-BE49-F238E27FC236}">
                <a16:creationId xmlns:a16="http://schemas.microsoft.com/office/drawing/2014/main" id="{2B137053-B258-42E8-A734-3572357E7ADD}"/>
              </a:ext>
            </a:extLst>
          </p:cNvPr>
          <p:cNvSpPr txBox="1">
            <a:spLocks/>
          </p:cNvSpPr>
          <p:nvPr/>
        </p:nvSpPr>
        <p:spPr>
          <a:xfrm>
            <a:off x="1335989" y="1522849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3B Panel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C46F02-D959-41CA-B80A-C85B3BB66271}"/>
              </a:ext>
            </a:extLst>
          </p:cNvPr>
          <p:cNvSpPr txBox="1"/>
          <p:nvPr/>
        </p:nvSpPr>
        <p:spPr>
          <a:xfrm rot="16601534">
            <a:off x="1613761" y="263784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7D56AB-1372-4606-8EA6-8308C596B1CA}"/>
              </a:ext>
            </a:extLst>
          </p:cNvPr>
          <p:cNvSpPr txBox="1"/>
          <p:nvPr/>
        </p:nvSpPr>
        <p:spPr>
          <a:xfrm rot="16601534">
            <a:off x="1812496" y="2637844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706450-B268-4DA6-8C52-F2C4B4043242}"/>
              </a:ext>
            </a:extLst>
          </p:cNvPr>
          <p:cNvSpPr txBox="1"/>
          <p:nvPr/>
        </p:nvSpPr>
        <p:spPr>
          <a:xfrm rot="16601534">
            <a:off x="3267222" y="2555870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B45AEB-214D-47FA-823F-115E8037C65C}"/>
              </a:ext>
            </a:extLst>
          </p:cNvPr>
          <p:cNvSpPr txBox="1"/>
          <p:nvPr/>
        </p:nvSpPr>
        <p:spPr>
          <a:xfrm rot="16601534">
            <a:off x="3465957" y="2555869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074E12-9718-4A70-BE60-7AD82FCB021E}"/>
              </a:ext>
            </a:extLst>
          </p:cNvPr>
          <p:cNvSpPr txBox="1"/>
          <p:nvPr/>
        </p:nvSpPr>
        <p:spPr>
          <a:xfrm rot="16601534">
            <a:off x="5201842" y="269659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667080-EDA3-4B4A-9091-ABF11976760E}"/>
              </a:ext>
            </a:extLst>
          </p:cNvPr>
          <p:cNvSpPr txBox="1"/>
          <p:nvPr/>
        </p:nvSpPr>
        <p:spPr>
          <a:xfrm rot="16601534">
            <a:off x="5411594" y="2696594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D9B0FC-D9BC-4F42-860B-146C579EC1B3}"/>
              </a:ext>
            </a:extLst>
          </p:cNvPr>
          <p:cNvSpPr txBox="1"/>
          <p:nvPr/>
        </p:nvSpPr>
        <p:spPr>
          <a:xfrm rot="16601534">
            <a:off x="6951796" y="3017693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6CA6CC-E345-4ABA-99A0-C06164600A62}"/>
              </a:ext>
            </a:extLst>
          </p:cNvPr>
          <p:cNvSpPr txBox="1"/>
          <p:nvPr/>
        </p:nvSpPr>
        <p:spPr>
          <a:xfrm rot="16601534">
            <a:off x="7150531" y="3017692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A09E79-0F2C-4711-8D7F-1FB69E3BADC7}"/>
              </a:ext>
            </a:extLst>
          </p:cNvPr>
          <p:cNvSpPr txBox="1"/>
          <p:nvPr/>
        </p:nvSpPr>
        <p:spPr>
          <a:xfrm rot="16601534">
            <a:off x="9023005" y="269659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FEB668-97F5-4CD8-861C-980094F981FD}"/>
              </a:ext>
            </a:extLst>
          </p:cNvPr>
          <p:cNvSpPr txBox="1"/>
          <p:nvPr/>
        </p:nvSpPr>
        <p:spPr>
          <a:xfrm rot="16601534">
            <a:off x="9221740" y="269659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4" name="Title 55">
            <a:extLst>
              <a:ext uri="{FF2B5EF4-FFF2-40B4-BE49-F238E27FC236}">
                <a16:creationId xmlns:a16="http://schemas.microsoft.com/office/drawing/2014/main" id="{A8C9789E-F6A6-4FDB-93EE-B94672932C18}"/>
              </a:ext>
            </a:extLst>
          </p:cNvPr>
          <p:cNvSpPr txBox="1">
            <a:spLocks/>
          </p:cNvSpPr>
          <p:nvPr/>
        </p:nvSpPr>
        <p:spPr>
          <a:xfrm>
            <a:off x="3011289" y="1532081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3B Panel 2</a:t>
            </a:r>
          </a:p>
        </p:txBody>
      </p:sp>
      <p:sp>
        <p:nvSpPr>
          <p:cNvPr id="45" name="Title 55">
            <a:extLst>
              <a:ext uri="{FF2B5EF4-FFF2-40B4-BE49-F238E27FC236}">
                <a16:creationId xmlns:a16="http://schemas.microsoft.com/office/drawing/2014/main" id="{64764231-9696-4DE7-8E5F-0ED894106C09}"/>
              </a:ext>
            </a:extLst>
          </p:cNvPr>
          <p:cNvSpPr txBox="1">
            <a:spLocks/>
          </p:cNvSpPr>
          <p:nvPr/>
        </p:nvSpPr>
        <p:spPr>
          <a:xfrm>
            <a:off x="4958962" y="1520650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3B Panel 3</a:t>
            </a:r>
          </a:p>
        </p:txBody>
      </p:sp>
      <p:sp>
        <p:nvSpPr>
          <p:cNvPr id="46" name="Title 55">
            <a:extLst>
              <a:ext uri="{FF2B5EF4-FFF2-40B4-BE49-F238E27FC236}">
                <a16:creationId xmlns:a16="http://schemas.microsoft.com/office/drawing/2014/main" id="{F657B4A8-FC45-4FFC-9911-D6BFB4E33BB6}"/>
              </a:ext>
            </a:extLst>
          </p:cNvPr>
          <p:cNvSpPr txBox="1">
            <a:spLocks/>
          </p:cNvSpPr>
          <p:nvPr/>
        </p:nvSpPr>
        <p:spPr>
          <a:xfrm>
            <a:off x="6792226" y="1530652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3B Panel 4</a:t>
            </a:r>
          </a:p>
        </p:txBody>
      </p:sp>
      <p:sp>
        <p:nvSpPr>
          <p:cNvPr id="47" name="Title 55">
            <a:extLst>
              <a:ext uri="{FF2B5EF4-FFF2-40B4-BE49-F238E27FC236}">
                <a16:creationId xmlns:a16="http://schemas.microsoft.com/office/drawing/2014/main" id="{7DF8BFF6-AC97-4B80-8951-CA86D74EB5B5}"/>
              </a:ext>
            </a:extLst>
          </p:cNvPr>
          <p:cNvSpPr txBox="1">
            <a:spLocks/>
          </p:cNvSpPr>
          <p:nvPr/>
        </p:nvSpPr>
        <p:spPr>
          <a:xfrm>
            <a:off x="8739899" y="1471729"/>
            <a:ext cx="1313818" cy="3077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3B Panel 5</a:t>
            </a:r>
          </a:p>
        </p:txBody>
      </p:sp>
    </p:spTree>
    <p:extLst>
      <p:ext uri="{BB962C8B-B14F-4D97-AF65-F5344CB8AC3E}">
        <p14:creationId xmlns:p14="http://schemas.microsoft.com/office/powerpoint/2010/main" val="43443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:\Western Results\simfn2\8.12.22 mfn2 kd\sk3 Mfn1 8.12.22 2022.12.08_14.37.20_Ch\sk3 Mfn1 8.12.22 2022.12.08_14.37.20_Ch+Marker.jpg">
            <a:extLst>
              <a:ext uri="{FF2B5EF4-FFF2-40B4-BE49-F238E27FC236}">
                <a16:creationId xmlns:a16="http://schemas.microsoft.com/office/drawing/2014/main" id="{C42F5C84-AEFD-1737-03A3-1AB41EE7550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/>
          <a:srcRect l="241" t="24470" r="-201" b="656"/>
          <a:stretch>
            <a:fillRect/>
          </a:stretch>
        </p:blipFill>
        <p:spPr bwMode="auto">
          <a:xfrm>
            <a:off x="980501" y="975400"/>
            <a:ext cx="1800000" cy="24768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592980-4B0B-7851-CCD6-3F3A83A6C61A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651" r="-32" b="-409"/>
          <a:stretch>
            <a:fillRect/>
          </a:stretch>
        </p:blipFill>
        <p:spPr bwMode="auto">
          <a:xfrm>
            <a:off x="2823905" y="975400"/>
            <a:ext cx="1800000" cy="24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96314F-093D-E967-7606-50DC68D286B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t="-728" r="-275" b="334"/>
          <a:stretch>
            <a:fillRect/>
          </a:stretch>
        </p:blipFill>
        <p:spPr>
          <a:xfrm>
            <a:off x="4679074" y="979790"/>
            <a:ext cx="1800000" cy="24768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15" name="Picture 7" descr="D:\Western Results\simfn2\6.12.22 kdmfn1\sk4 uqcr2 6.12.22 2022.12.06_15.49.11_Ch\sk4 uqcr2 6.12.22 2022.12.06_15.49.11_Ch+Marker.jpg">
            <a:extLst>
              <a:ext uri="{FF2B5EF4-FFF2-40B4-BE49-F238E27FC236}">
                <a16:creationId xmlns:a16="http://schemas.microsoft.com/office/drawing/2014/main" id="{9D9F1368-EC84-326B-AD94-1ABAD628F5D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 l="-539" t="-220" r="541" b="-124"/>
          <a:stretch>
            <a:fillRect/>
          </a:stretch>
        </p:blipFill>
        <p:spPr bwMode="auto">
          <a:xfrm>
            <a:off x="6542254" y="975400"/>
            <a:ext cx="1800000" cy="2476800"/>
          </a:xfrm>
          <a:prstGeom prst="rect">
            <a:avLst/>
          </a:prstGeom>
          <a:noFill/>
        </p:spPr>
      </p:pic>
      <p:pic>
        <p:nvPicPr>
          <p:cNvPr id="16" name="Picture 10" descr="D:\Western Results\simfn2\8.12.22 mfn2 kd\sk2 mtco2 8.12.22 2022.12.08_15.22.07_Ch\sk2 mtco2 8.12.22 2022.12.08_15.22.07_Ch+Marker.jpg">
            <a:extLst>
              <a:ext uri="{FF2B5EF4-FFF2-40B4-BE49-F238E27FC236}">
                <a16:creationId xmlns:a16="http://schemas.microsoft.com/office/drawing/2014/main" id="{02FC1BF4-5C79-C40E-C324-BA78D45696B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 l="-699" t="166" r="220" b="-50"/>
          <a:stretch>
            <a:fillRect/>
          </a:stretch>
        </p:blipFill>
        <p:spPr bwMode="auto">
          <a:xfrm>
            <a:off x="8404764" y="984419"/>
            <a:ext cx="1800000" cy="2476800"/>
          </a:xfrm>
          <a:prstGeom prst="rect">
            <a:avLst/>
          </a:prstGeom>
          <a:noFill/>
        </p:spPr>
      </p:pic>
      <p:pic>
        <p:nvPicPr>
          <p:cNvPr id="17" name="Picture 6" descr="D:\Western Results\simfn2\6.12.22 kdmfn1\sk4 atp5a 6.12.22 2022.12.06_15.39.12_Ch\sk4 atp5a 6.12.22 2022.12.06_15.39.12_Ch+Marker.jpg">
            <a:extLst>
              <a:ext uri="{FF2B5EF4-FFF2-40B4-BE49-F238E27FC236}">
                <a16:creationId xmlns:a16="http://schemas.microsoft.com/office/drawing/2014/main" id="{4AB65ABB-1146-7AFF-3572-40699B7E87E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rcRect l="45" t="-750" r="478" b="6"/>
          <a:stretch>
            <a:fillRect/>
          </a:stretch>
        </p:blipFill>
        <p:spPr bwMode="auto">
          <a:xfrm>
            <a:off x="3904566" y="4087544"/>
            <a:ext cx="1800000" cy="2476800"/>
          </a:xfrm>
          <a:prstGeom prst="rect">
            <a:avLst/>
          </a:prstGeom>
          <a:noFill/>
        </p:spPr>
      </p:pic>
      <p:pic>
        <p:nvPicPr>
          <p:cNvPr id="18" name="Picture 8" descr="D:\Western Results\simfn2\8.12.22 mfn2 kd\sk b actin 8.12.22 2022.12.08_14.29.18_Ch\sk b actin 8.12.22 2022.12.08_14.29.18_Ch+Marker.jpg">
            <a:extLst>
              <a:ext uri="{FF2B5EF4-FFF2-40B4-BE49-F238E27FC236}">
                <a16:creationId xmlns:a16="http://schemas.microsoft.com/office/drawing/2014/main" id="{AD58C299-57CF-20E4-54F4-532B1978851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/>
          <a:srcRect l="-422" t="-106" r="751" b="-4"/>
          <a:stretch>
            <a:fillRect/>
          </a:stretch>
        </p:blipFill>
        <p:spPr bwMode="auto">
          <a:xfrm>
            <a:off x="5744692" y="4113689"/>
            <a:ext cx="1800000" cy="2476800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5E9AFF-F39F-63A6-7366-5CDA6D77A7E8}"/>
              </a:ext>
            </a:extLst>
          </p:cNvPr>
          <p:cNvSpPr txBox="1"/>
          <p:nvPr/>
        </p:nvSpPr>
        <p:spPr>
          <a:xfrm>
            <a:off x="1543176" y="638154"/>
            <a:ext cx="67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Mfn1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DB400-86CD-A658-EA6D-981FDE3A32A1}"/>
              </a:ext>
            </a:extLst>
          </p:cNvPr>
          <p:cNvSpPr txBox="1"/>
          <p:nvPr/>
        </p:nvSpPr>
        <p:spPr>
          <a:xfrm>
            <a:off x="3051733" y="638154"/>
            <a:ext cx="9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NDUFB8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28C56-1FC2-CBD2-B556-73F7FA0E0493}"/>
              </a:ext>
            </a:extLst>
          </p:cNvPr>
          <p:cNvSpPr txBox="1"/>
          <p:nvPr/>
        </p:nvSpPr>
        <p:spPr>
          <a:xfrm>
            <a:off x="5164445" y="672011"/>
            <a:ext cx="696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SDHB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11113A-2D00-A82C-8984-983A87D37DF8}"/>
              </a:ext>
            </a:extLst>
          </p:cNvPr>
          <p:cNvSpPr txBox="1"/>
          <p:nvPr/>
        </p:nvSpPr>
        <p:spPr>
          <a:xfrm>
            <a:off x="6966488" y="671199"/>
            <a:ext cx="119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UQCRC2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36B0C-69B2-5121-3213-64DBE351C6B4}"/>
              </a:ext>
            </a:extLst>
          </p:cNvPr>
          <p:cNvSpPr txBox="1"/>
          <p:nvPr/>
        </p:nvSpPr>
        <p:spPr>
          <a:xfrm>
            <a:off x="8744461" y="633621"/>
            <a:ext cx="1192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MTCO2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18F9E8-C0D5-6161-2277-3D42DCF28FBD}"/>
              </a:ext>
            </a:extLst>
          </p:cNvPr>
          <p:cNvSpPr txBox="1"/>
          <p:nvPr/>
        </p:nvSpPr>
        <p:spPr>
          <a:xfrm>
            <a:off x="4461544" y="3821307"/>
            <a:ext cx="77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ATP5A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62ACE-81B2-7AC6-30B6-18D12FF72591}"/>
              </a:ext>
            </a:extLst>
          </p:cNvPr>
          <p:cNvSpPr txBox="1"/>
          <p:nvPr/>
        </p:nvSpPr>
        <p:spPr>
          <a:xfrm>
            <a:off x="6222597" y="3872265"/>
            <a:ext cx="776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β-actin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A4216-6A57-0096-E924-D4845F00D8C4}"/>
              </a:ext>
            </a:extLst>
          </p:cNvPr>
          <p:cNvSpPr txBox="1"/>
          <p:nvPr/>
        </p:nvSpPr>
        <p:spPr>
          <a:xfrm>
            <a:off x="1397323" y="1727425"/>
            <a:ext cx="40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5FAF91-A7B2-D13E-8AC4-EFDA15778526}"/>
              </a:ext>
            </a:extLst>
          </p:cNvPr>
          <p:cNvSpPr txBox="1"/>
          <p:nvPr/>
        </p:nvSpPr>
        <p:spPr>
          <a:xfrm>
            <a:off x="3264848" y="2075298"/>
            <a:ext cx="396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1679B-22A5-4C8B-DC8D-C822D2C51D06}"/>
              </a:ext>
            </a:extLst>
          </p:cNvPr>
          <p:cNvSpPr txBox="1"/>
          <p:nvPr/>
        </p:nvSpPr>
        <p:spPr>
          <a:xfrm>
            <a:off x="6930374" y="2232413"/>
            <a:ext cx="373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D4CE3-93B7-D66A-1672-F64D60B2594E}"/>
              </a:ext>
            </a:extLst>
          </p:cNvPr>
          <p:cNvSpPr txBox="1"/>
          <p:nvPr/>
        </p:nvSpPr>
        <p:spPr>
          <a:xfrm>
            <a:off x="6237945" y="5242648"/>
            <a:ext cx="373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72EBC0-133A-F46F-1FEA-1D6C05D86BF3}"/>
              </a:ext>
            </a:extLst>
          </p:cNvPr>
          <p:cNvSpPr txBox="1"/>
          <p:nvPr/>
        </p:nvSpPr>
        <p:spPr>
          <a:xfrm>
            <a:off x="4334761" y="5456654"/>
            <a:ext cx="415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4D133-91D2-C1F0-9F39-86188A34CF11}"/>
              </a:ext>
            </a:extLst>
          </p:cNvPr>
          <p:cNvSpPr txBox="1"/>
          <p:nvPr/>
        </p:nvSpPr>
        <p:spPr>
          <a:xfrm>
            <a:off x="8688254" y="1993990"/>
            <a:ext cx="40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EBDBF5-07BA-7B7A-1E88-F59250EE2C07}"/>
              </a:ext>
            </a:extLst>
          </p:cNvPr>
          <p:cNvSpPr txBox="1"/>
          <p:nvPr/>
        </p:nvSpPr>
        <p:spPr>
          <a:xfrm>
            <a:off x="4850015" y="2030986"/>
            <a:ext cx="359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F1DBA8-B402-FD0B-40F9-F5484D49C650}"/>
              </a:ext>
            </a:extLst>
          </p:cNvPr>
          <p:cNvSpPr txBox="1"/>
          <p:nvPr/>
        </p:nvSpPr>
        <p:spPr>
          <a:xfrm>
            <a:off x="1219085" y="347603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2BBD80-3BD7-4F9E-881E-1D8E0ADC6B7A}"/>
              </a:ext>
            </a:extLst>
          </p:cNvPr>
          <p:cNvSpPr txBox="1"/>
          <p:nvPr/>
        </p:nvSpPr>
        <p:spPr>
          <a:xfrm>
            <a:off x="3009507" y="357055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77A817-5039-4E39-AAD2-6CBB847ADFAA}"/>
              </a:ext>
            </a:extLst>
          </p:cNvPr>
          <p:cNvSpPr txBox="1"/>
          <p:nvPr/>
        </p:nvSpPr>
        <p:spPr>
          <a:xfrm rot="16601534">
            <a:off x="1521927" y="1094889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2DD884-8215-4E59-ACA5-EAB73C861E8A}"/>
              </a:ext>
            </a:extLst>
          </p:cNvPr>
          <p:cNvSpPr txBox="1"/>
          <p:nvPr/>
        </p:nvSpPr>
        <p:spPr>
          <a:xfrm rot="16601534">
            <a:off x="1720662" y="1094888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C2FCD8-A0D8-4330-AE0A-935CBD6584E1}"/>
              </a:ext>
            </a:extLst>
          </p:cNvPr>
          <p:cNvSpPr txBox="1"/>
          <p:nvPr/>
        </p:nvSpPr>
        <p:spPr>
          <a:xfrm rot="16601534">
            <a:off x="3358658" y="1428031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E29A3E-9B28-4737-8468-28CEDCF4B94A}"/>
              </a:ext>
            </a:extLst>
          </p:cNvPr>
          <p:cNvSpPr txBox="1"/>
          <p:nvPr/>
        </p:nvSpPr>
        <p:spPr>
          <a:xfrm rot="16601534">
            <a:off x="3557393" y="1428030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9E7E4D-D31B-4C92-AE0B-2925D14B2CC1}"/>
              </a:ext>
            </a:extLst>
          </p:cNvPr>
          <p:cNvSpPr txBox="1"/>
          <p:nvPr/>
        </p:nvSpPr>
        <p:spPr>
          <a:xfrm rot="16601534">
            <a:off x="4489041" y="4925987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D9D6EF-862B-446B-8E35-C0414DFF8CAD}"/>
              </a:ext>
            </a:extLst>
          </p:cNvPr>
          <p:cNvSpPr txBox="1"/>
          <p:nvPr/>
        </p:nvSpPr>
        <p:spPr>
          <a:xfrm rot="16601534">
            <a:off x="4687776" y="492598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805199-81FC-40E6-B651-1436F83E746B}"/>
              </a:ext>
            </a:extLst>
          </p:cNvPr>
          <p:cNvSpPr txBox="1"/>
          <p:nvPr/>
        </p:nvSpPr>
        <p:spPr>
          <a:xfrm rot="16601534">
            <a:off x="5055586" y="1593319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850DEC-B0ED-40A8-A4E1-A56AFA9A42C6}"/>
              </a:ext>
            </a:extLst>
          </p:cNvPr>
          <p:cNvSpPr txBox="1"/>
          <p:nvPr/>
        </p:nvSpPr>
        <p:spPr>
          <a:xfrm rot="16601534">
            <a:off x="5254321" y="1593318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3CD760-320A-487B-B745-1F119F9D29A9}"/>
              </a:ext>
            </a:extLst>
          </p:cNvPr>
          <p:cNvSpPr txBox="1"/>
          <p:nvPr/>
        </p:nvSpPr>
        <p:spPr>
          <a:xfrm rot="16601534">
            <a:off x="8842808" y="1385071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7C769A-ACE2-41A7-A2C2-B36E81DA99C4}"/>
              </a:ext>
            </a:extLst>
          </p:cNvPr>
          <p:cNvSpPr txBox="1"/>
          <p:nvPr/>
        </p:nvSpPr>
        <p:spPr>
          <a:xfrm rot="16601534">
            <a:off x="9041543" y="1385070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F07D7F-C078-41AB-BB55-3C6B55C30192}"/>
              </a:ext>
            </a:extLst>
          </p:cNvPr>
          <p:cNvSpPr txBox="1"/>
          <p:nvPr/>
        </p:nvSpPr>
        <p:spPr>
          <a:xfrm rot="16601534">
            <a:off x="7014459" y="1624466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A1E4F2-856A-4534-A51D-AF8E6C7071ED}"/>
              </a:ext>
            </a:extLst>
          </p:cNvPr>
          <p:cNvSpPr txBox="1"/>
          <p:nvPr/>
        </p:nvSpPr>
        <p:spPr>
          <a:xfrm rot="16601534">
            <a:off x="7213194" y="1624465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07DB12-B5DE-4840-819D-D6C0D23E0DE5}"/>
              </a:ext>
            </a:extLst>
          </p:cNvPr>
          <p:cNvSpPr txBox="1"/>
          <p:nvPr/>
        </p:nvSpPr>
        <p:spPr>
          <a:xfrm rot="16601534">
            <a:off x="6420189" y="4669242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F5328A-8A4E-44D8-8329-A0D75C8088D5}"/>
              </a:ext>
            </a:extLst>
          </p:cNvPr>
          <p:cNvSpPr txBox="1"/>
          <p:nvPr/>
        </p:nvSpPr>
        <p:spPr>
          <a:xfrm rot="16601534">
            <a:off x="6618924" y="4669241"/>
            <a:ext cx="8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shMfn1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DF3DAE-0628-43CB-9292-3714F729A92F}"/>
              </a:ext>
            </a:extLst>
          </p:cNvPr>
          <p:cNvSpPr txBox="1"/>
          <p:nvPr/>
        </p:nvSpPr>
        <p:spPr>
          <a:xfrm>
            <a:off x="4779508" y="364232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652D4-EA2D-40F9-A66A-2BDB86BA502D}"/>
              </a:ext>
            </a:extLst>
          </p:cNvPr>
          <p:cNvSpPr txBox="1"/>
          <p:nvPr/>
        </p:nvSpPr>
        <p:spPr>
          <a:xfrm>
            <a:off x="6659668" y="380600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F7945-F427-4AE1-AF43-7D1AA2EABCF7}"/>
              </a:ext>
            </a:extLst>
          </p:cNvPr>
          <p:cNvSpPr txBox="1"/>
          <p:nvPr/>
        </p:nvSpPr>
        <p:spPr>
          <a:xfrm>
            <a:off x="8620066" y="391292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E7D867-9923-4949-AD71-A8725AB9E51C}"/>
              </a:ext>
            </a:extLst>
          </p:cNvPr>
          <p:cNvSpPr txBox="1"/>
          <p:nvPr/>
        </p:nvSpPr>
        <p:spPr>
          <a:xfrm>
            <a:off x="4117966" y="3586930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E73E0D-7522-457A-A5AC-02AE1907A469}"/>
              </a:ext>
            </a:extLst>
          </p:cNvPr>
          <p:cNvSpPr txBox="1"/>
          <p:nvPr/>
        </p:nvSpPr>
        <p:spPr>
          <a:xfrm>
            <a:off x="5861396" y="3616605"/>
            <a:ext cx="1303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Fig. 4A Panel 7</a:t>
            </a:r>
          </a:p>
        </p:txBody>
      </p:sp>
    </p:spTree>
    <p:extLst>
      <p:ext uri="{BB962C8B-B14F-4D97-AF65-F5344CB8AC3E}">
        <p14:creationId xmlns:p14="http://schemas.microsoft.com/office/powerpoint/2010/main" val="232964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1783</Words>
  <Application>Microsoft Office PowerPoint</Application>
  <PresentationFormat>Widescreen</PresentationFormat>
  <Paragraphs>1031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Fig. 2A Panel 1</vt:lpstr>
      <vt:lpstr>Fig. 2B Panel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Manita Raina</dc:creator>
  <cp:lastModifiedBy>DELL</cp:lastModifiedBy>
  <cp:revision>54</cp:revision>
  <dcterms:created xsi:type="dcterms:W3CDTF">2025-09-26T12:16:31Z</dcterms:created>
  <dcterms:modified xsi:type="dcterms:W3CDTF">2025-09-30T12:28:05Z</dcterms:modified>
</cp:coreProperties>
</file>