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19507200" cy="13004800"/>
  <p:notesSz cx="19507200" cy="130048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41"/>
    <p:restoredTop sz="94694"/>
  </p:normalViewPr>
  <p:slideViewPr>
    <p:cSldViewPr>
      <p:cViewPr>
        <p:scale>
          <a:sx n="72" d="100"/>
          <a:sy n="72" d="100"/>
        </p:scale>
        <p:origin x="1192" y="-1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8453438" cy="6524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1049000" y="0"/>
            <a:ext cx="8453438" cy="6524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F6E621-204B-2245-8AFD-2B91DED6BD6F}" type="datetimeFigureOut">
              <a:rPr lang="en-US" smtClean="0"/>
              <a:t>9/16/25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461125" y="1625600"/>
            <a:ext cx="6584950" cy="43894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951038" y="6257925"/>
            <a:ext cx="15605125" cy="51212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2352338"/>
            <a:ext cx="8453438" cy="6524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1049000" y="12352338"/>
            <a:ext cx="8453438" cy="6524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CF2AA7-B6DF-AF43-B984-20700C6204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5927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CF2AA7-B6DF-AF43-B984-20700C62041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5983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11759" y="739725"/>
            <a:ext cx="14860269" cy="1558289"/>
          </a:xfrm>
          <a:prstGeom prst="rect">
            <a:avLst/>
          </a:prstGeom>
        </p:spPr>
        <p:txBody>
          <a:bodyPr lIns="0" tIns="0" rIns="0" bIns="0"/>
          <a:lstStyle>
            <a:lvl1pPr>
              <a:defRPr sz="5100" b="1" i="0">
                <a:solidFill>
                  <a:srgbClr val="0E1824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75360" y="2991104"/>
            <a:ext cx="17556480" cy="8583168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632448" y="12094464"/>
            <a:ext cx="6242304" cy="65024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75360" y="12094464"/>
            <a:ext cx="4486656" cy="65024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9/16/25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4045185" y="12094464"/>
            <a:ext cx="4486656" cy="65024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jp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" name="Picture 54">
            <a:extLst>
              <a:ext uri="{FF2B5EF4-FFF2-40B4-BE49-F238E27FC236}">
                <a16:creationId xmlns:a16="http://schemas.microsoft.com/office/drawing/2014/main" id="{3C4ED4B8-8536-CE02-1FE6-2FA0B2EA15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535399" y="571534"/>
            <a:ext cx="2628900" cy="2768600"/>
          </a:xfrm>
          <a:prstGeom prst="rect">
            <a:avLst/>
          </a:prstGeom>
        </p:spPr>
      </p:pic>
      <p:sp>
        <p:nvSpPr>
          <p:cNvPr id="31" name="Rectangle 30">
            <a:extLst>
              <a:ext uri="{FF2B5EF4-FFF2-40B4-BE49-F238E27FC236}">
                <a16:creationId xmlns:a16="http://schemas.microsoft.com/office/drawing/2014/main" id="{604EC718-A9D2-104C-CF82-55372694FDDD}"/>
              </a:ext>
            </a:extLst>
          </p:cNvPr>
          <p:cNvSpPr/>
          <p:nvPr/>
        </p:nvSpPr>
        <p:spPr>
          <a:xfrm>
            <a:off x="911758" y="10608005"/>
            <a:ext cx="10823042" cy="1780513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2015170"/>
              </p:ext>
            </p:extLst>
          </p:nvPr>
        </p:nvGraphicFramePr>
        <p:xfrm>
          <a:off x="12344712" y="3911868"/>
          <a:ext cx="6629088" cy="63557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629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065020">
                <a:tc>
                  <a:txBody>
                    <a:bodyPr/>
                    <a:lstStyle/>
                    <a:p>
                      <a:pPr marL="0" indent="-15875" algn="ctr">
                        <a:lnSpc>
                          <a:spcPct val="100000"/>
                        </a:lnSpc>
                        <a:spcBef>
                          <a:spcPts val="2430"/>
                        </a:spcBef>
                        <a:tabLst/>
                      </a:pPr>
                      <a:r>
                        <a:rPr sz="5900" b="1" spc="0" baseline="0" dirty="0">
                          <a:solidFill>
                            <a:srgbClr val="0E1824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14/855 </a:t>
                      </a:r>
                      <a:r>
                        <a:rPr sz="4850" b="1" spc="0" baseline="0" dirty="0">
                          <a:solidFill>
                            <a:srgbClr val="0E1824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= </a:t>
                      </a:r>
                      <a:r>
                        <a:rPr sz="5900" b="1" spc="0" baseline="0" dirty="0">
                          <a:solidFill>
                            <a:srgbClr val="0E1824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1.6%</a:t>
                      </a:r>
                      <a:endParaRPr sz="5900" spc="0" baseline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210185" indent="-15875" algn="ctr">
                        <a:lnSpc>
                          <a:spcPct val="100000"/>
                        </a:lnSpc>
                        <a:spcBef>
                          <a:spcPts val="290"/>
                        </a:spcBef>
                        <a:tabLst/>
                      </a:pPr>
                      <a:r>
                        <a:rPr sz="3750" spc="0" baseline="0" dirty="0">
                          <a:solidFill>
                            <a:srgbClr val="0E1824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confirmed CPS</a:t>
                      </a:r>
                      <a:endParaRPr sz="3750" spc="0" baseline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308610" marB="0">
                    <a:lnL w="381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55595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1725"/>
                        </a:spcBef>
                        <a:tabLst/>
                      </a:pPr>
                      <a:r>
                        <a:rPr sz="5100" b="1" spc="0" baseline="0" dirty="0">
                          <a:solidFill>
                            <a:srgbClr val="0E1824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6/14 </a:t>
                      </a:r>
                      <a:r>
                        <a:rPr sz="4300" b="1" spc="0" baseline="0" dirty="0">
                          <a:solidFill>
                            <a:srgbClr val="0E1824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(=43%)</a:t>
                      </a:r>
                      <a:endParaRPr lang="en-US" sz="4300" b="1" spc="0" baseline="0" dirty="0">
                        <a:solidFill>
                          <a:srgbClr val="0E1824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tabLst/>
                      </a:pPr>
                      <a:r>
                        <a:rPr lang="en-IN" sz="2800" spc="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had treatment modifications</a:t>
                      </a:r>
                    </a:p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100"/>
                        </a:spcBef>
                        <a:tabLst/>
                      </a:pPr>
                      <a:r>
                        <a:rPr lang="en-IN" sz="2800" spc="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Omit radiotherapy/bleomycin</a:t>
                      </a:r>
                      <a:br>
                        <a:rPr lang="en-IN" sz="2800" spc="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lang="en-IN" sz="2800" spc="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Dose/regimen adjustments</a:t>
                      </a:r>
                    </a:p>
                  </a:txBody>
                  <a:tcPr marL="0" marR="0" marT="219075" marB="0">
                    <a:lnL w="381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38580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tabLst/>
                      </a:pPr>
                      <a:r>
                        <a:rPr sz="4300" b="1" spc="0" baseline="0" dirty="0">
                          <a:solidFill>
                            <a:srgbClr val="0E1824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50% </a:t>
                      </a:r>
                      <a:r>
                        <a:rPr sz="3650" b="1" spc="0" baseline="0" dirty="0">
                          <a:solidFill>
                            <a:srgbClr val="0E1824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(7/13)</a:t>
                      </a:r>
                      <a:endParaRPr lang="en-US" sz="2900" spc="0" baseline="0" dirty="0">
                        <a:solidFill>
                          <a:srgbClr val="0E1824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tabLst/>
                      </a:pPr>
                      <a:r>
                        <a:rPr lang="en-IN" sz="2900" spc="0" baseline="0" dirty="0">
                          <a:solidFill>
                            <a:srgbClr val="0E1824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w</a:t>
                      </a:r>
                      <a:r>
                        <a:rPr sz="2900" spc="0" baseline="0" dirty="0">
                          <a:solidFill>
                            <a:srgbClr val="0E1824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hen restricted</a:t>
                      </a:r>
                      <a:r>
                        <a:rPr lang="en-US" sz="2900" spc="0" baseline="0" dirty="0">
                          <a:solidFill>
                            <a:srgbClr val="0E1824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sz="2900" spc="0" baseline="0" dirty="0">
                          <a:solidFill>
                            <a:srgbClr val="0E1824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to known outcomes</a:t>
                      </a:r>
                      <a:endParaRPr lang="en-US" sz="2900" spc="0" baseline="0" dirty="0">
                        <a:solidFill>
                          <a:srgbClr val="0E1824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tabLst/>
                      </a:pPr>
                      <a:endParaRPr sz="1200" spc="0" baseline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154940" marB="0">
                    <a:lnL w="381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911758" y="739725"/>
            <a:ext cx="16157042" cy="1567737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2700" marR="5080" indent="8255">
              <a:lnSpc>
                <a:spcPts val="5920"/>
              </a:lnSpc>
              <a:spcBef>
                <a:spcPts val="425"/>
              </a:spcBef>
              <a:tabLst>
                <a:tab pos="3347720" algn="l"/>
              </a:tabLst>
            </a:pPr>
            <a:r>
              <a:rPr spc="10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Phenotype-</a:t>
            </a:r>
            <a:r>
              <a:rPr spc="9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Directed</a:t>
            </a:r>
            <a:r>
              <a:rPr spc="-8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CPS</a:t>
            </a:r>
            <a:r>
              <a:rPr spc="11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pc="7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Detection</a:t>
            </a:r>
            <a:r>
              <a:rPr spc="229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pc="6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</a:t>
            </a:r>
            <a:r>
              <a:rPr spc="-5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br>
              <a:rPr lang="en-US" spc="-5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IN" spc="-1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Paediatric</a:t>
            </a:r>
            <a:r>
              <a:rPr spc="-1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Cancers</a:t>
            </a:r>
            <a:r>
              <a:rPr lang="en-US" spc="-2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pc="-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Indian</a:t>
            </a:r>
            <a:r>
              <a:rPr spc="-35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Cohort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b="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(2017-2025)</a:t>
            </a:r>
            <a:endParaRPr b="0" spc="375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11758" y="2473672"/>
            <a:ext cx="13551420" cy="460382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>
              <a:tabLst>
                <a:tab pos="2733040" algn="l"/>
                <a:tab pos="10721975" algn="l"/>
              </a:tabLst>
            </a:pPr>
            <a:r>
              <a:rPr sz="2900" dirty="0">
                <a:solidFill>
                  <a:srgbClr val="0E182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PGICH, </a:t>
            </a:r>
            <a:r>
              <a:rPr sz="2900" dirty="0">
                <a:solidFill>
                  <a:srgbClr val="0E244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</a:t>
            </a:r>
            <a:r>
              <a:rPr lang="en-US" sz="2900" dirty="0">
                <a:solidFill>
                  <a:srgbClr val="0E244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sz="2900" dirty="0">
                <a:solidFill>
                  <a:srgbClr val="0E244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ida</a:t>
            </a:r>
            <a:r>
              <a:rPr lang="en-US" sz="2900" dirty="0">
                <a:solidFill>
                  <a:srgbClr val="0E244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2900" dirty="0">
                <a:solidFill>
                  <a:srgbClr val="0E244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•</a:t>
            </a:r>
            <a:r>
              <a:rPr lang="en-US" sz="2900" dirty="0">
                <a:solidFill>
                  <a:srgbClr val="0E244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2900" dirty="0">
                <a:solidFill>
                  <a:srgbClr val="0E182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Retrospective cohort</a:t>
            </a:r>
            <a:r>
              <a:rPr lang="en-US" sz="2900" dirty="0">
                <a:solidFill>
                  <a:srgbClr val="0E244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• </a:t>
            </a:r>
            <a:r>
              <a:rPr sz="2900" dirty="0">
                <a:solidFill>
                  <a:srgbClr val="0E244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Germline NGS </a:t>
            </a:r>
            <a:r>
              <a:rPr sz="2900" dirty="0">
                <a:solidFill>
                  <a:srgbClr val="0E182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</a:t>
            </a:r>
            <a:r>
              <a:rPr lang="en-US" sz="2900" dirty="0">
                <a:solidFill>
                  <a:srgbClr val="0E182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2900" dirty="0">
                <a:solidFill>
                  <a:srgbClr val="0E182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clinica</a:t>
            </a:r>
            <a:r>
              <a:rPr lang="en-US" sz="2900" dirty="0">
                <a:solidFill>
                  <a:srgbClr val="0E182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</a:t>
            </a:r>
            <a:r>
              <a:rPr sz="2900" dirty="0">
                <a:solidFill>
                  <a:srgbClr val="0E182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ly s</a:t>
            </a:r>
            <a:r>
              <a:rPr lang="en-US" sz="2900" dirty="0">
                <a:solidFill>
                  <a:srgbClr val="0E182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uspected</a:t>
            </a:r>
            <a:r>
              <a:rPr sz="2900" dirty="0">
                <a:solidFill>
                  <a:srgbClr val="0E182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2900" dirty="0">
                <a:solidFill>
                  <a:srgbClr val="0E244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CPS</a:t>
            </a:r>
            <a:endParaRPr sz="29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11758" y="3544640"/>
            <a:ext cx="5993142" cy="506549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3200" b="1" dirty="0">
                <a:solidFill>
                  <a:srgbClr val="0E182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Why phenotype-directed?</a:t>
            </a:r>
            <a:endParaRPr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84779" y="9294151"/>
            <a:ext cx="2166271" cy="38279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sz="2400" dirty="0">
                <a:solidFill>
                  <a:srgbClr val="0E182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Dys</a:t>
            </a:r>
            <a:r>
              <a:rPr sz="2400" dirty="0">
                <a:solidFill>
                  <a:srgbClr val="282F3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</a:t>
            </a:r>
            <a:r>
              <a:rPr sz="2400" dirty="0">
                <a:solidFill>
                  <a:srgbClr val="0E182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orph</a:t>
            </a:r>
            <a:r>
              <a:rPr sz="2400" dirty="0">
                <a:solidFill>
                  <a:srgbClr val="282F3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</a:t>
            </a:r>
            <a:r>
              <a:rPr sz="2400" dirty="0">
                <a:solidFill>
                  <a:srgbClr val="0E182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sm</a:t>
            </a:r>
            <a:endParaRPr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744672" y="9116218"/>
            <a:ext cx="1459404" cy="730136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R="5080" indent="33020" algn="ctr">
              <a:lnSpc>
                <a:spcPct val="101800"/>
              </a:lnSpc>
              <a:spcBef>
                <a:spcPts val="60"/>
              </a:spcBef>
            </a:pPr>
            <a:r>
              <a:rPr sz="2400" dirty="0">
                <a:solidFill>
                  <a:srgbClr val="0E182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Fami</a:t>
            </a:r>
            <a:r>
              <a:rPr sz="2400" dirty="0">
                <a:solidFill>
                  <a:srgbClr val="282F3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</a:t>
            </a:r>
            <a:r>
              <a:rPr sz="2400" dirty="0">
                <a:solidFill>
                  <a:srgbClr val="0E182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 h</a:t>
            </a:r>
            <a:r>
              <a:rPr sz="2400" dirty="0">
                <a:solidFill>
                  <a:srgbClr val="282F3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</a:t>
            </a:r>
            <a:r>
              <a:rPr sz="2400" dirty="0">
                <a:solidFill>
                  <a:srgbClr val="0E182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story</a:t>
            </a:r>
            <a:endParaRPr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204076" y="9116218"/>
            <a:ext cx="1561426" cy="112146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R="5080" algn="ctr">
              <a:lnSpc>
                <a:spcPct val="100000"/>
              </a:lnSpc>
              <a:spcBef>
                <a:spcPts val="105"/>
              </a:spcBef>
            </a:pPr>
            <a:r>
              <a:rPr sz="2400" dirty="0">
                <a:solidFill>
                  <a:srgbClr val="0E182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Atypical tumo</a:t>
            </a:r>
            <a:r>
              <a:rPr sz="2400" dirty="0">
                <a:solidFill>
                  <a:srgbClr val="282F3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 </a:t>
            </a:r>
            <a:r>
              <a:rPr sz="2400" dirty="0">
                <a:solidFill>
                  <a:srgbClr val="0E182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fea</a:t>
            </a:r>
            <a:r>
              <a:rPr sz="2400" dirty="0">
                <a:solidFill>
                  <a:srgbClr val="282F3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2400" dirty="0">
                <a:solidFill>
                  <a:srgbClr val="0E182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ure</a:t>
            </a:r>
            <a:r>
              <a:rPr sz="2400" dirty="0">
                <a:solidFill>
                  <a:srgbClr val="282F3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</a:t>
            </a:r>
            <a:endParaRPr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702464" y="9116218"/>
            <a:ext cx="1522442" cy="112146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R="5080" algn="ctr">
              <a:lnSpc>
                <a:spcPct val="100000"/>
              </a:lnSpc>
            </a:pPr>
            <a:r>
              <a:rPr lang="en-US" sz="2400" dirty="0">
                <a:solidFill>
                  <a:srgbClr val="0E182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2400" dirty="0">
                <a:solidFill>
                  <a:srgbClr val="282F3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</a:t>
            </a:r>
            <a:r>
              <a:rPr sz="2400" dirty="0">
                <a:solidFill>
                  <a:srgbClr val="0E182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eatment</a:t>
            </a:r>
            <a:endParaRPr lang="en-US" sz="2400" dirty="0">
              <a:solidFill>
                <a:srgbClr val="0E1824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R="5080" algn="ctr">
              <a:lnSpc>
                <a:spcPct val="100000"/>
              </a:lnSpc>
            </a:pPr>
            <a:r>
              <a:rPr sz="2400" dirty="0">
                <a:solidFill>
                  <a:srgbClr val="0E182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related </a:t>
            </a:r>
            <a:r>
              <a:rPr sz="2400" dirty="0">
                <a:solidFill>
                  <a:srgbClr val="282F3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2400" dirty="0">
                <a:solidFill>
                  <a:srgbClr val="0E182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oxic</a:t>
            </a:r>
            <a:r>
              <a:rPr sz="2400" dirty="0">
                <a:solidFill>
                  <a:srgbClr val="282F3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</a:t>
            </a:r>
            <a:r>
              <a:rPr sz="2400" dirty="0">
                <a:solidFill>
                  <a:srgbClr val="0E182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ty</a:t>
            </a:r>
            <a:endParaRPr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2338202" y="3217068"/>
            <a:ext cx="6629088" cy="51498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10"/>
              </a:spcBef>
            </a:pPr>
            <a:r>
              <a:rPr sz="3200" b="1" spc="60" dirty="0">
                <a:solidFill>
                  <a:srgbClr val="0E182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Outcomes</a:t>
            </a:r>
            <a:endParaRPr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2338202" y="10684256"/>
            <a:ext cx="6629088" cy="16280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5080" algn="ctr">
              <a:spcAft>
                <a:spcPts val="600"/>
              </a:spcAft>
            </a:pPr>
            <a:r>
              <a:rPr sz="2800" dirty="0">
                <a:solidFill>
                  <a:srgbClr val="0E182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 post-remission relapses;</a:t>
            </a:r>
            <a:br>
              <a:rPr lang="en-US" sz="2800" dirty="0">
                <a:solidFill>
                  <a:srgbClr val="0E182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2800" dirty="0">
                <a:solidFill>
                  <a:srgbClr val="0E182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</a:t>
            </a:r>
            <a:r>
              <a:rPr sz="2800" dirty="0">
                <a:solidFill>
                  <a:srgbClr val="0E182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vents</a:t>
            </a:r>
            <a:r>
              <a:rPr lang="en-US" sz="2800" dirty="0">
                <a:solidFill>
                  <a:srgbClr val="0E182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=</a:t>
            </a:r>
            <a:r>
              <a:rPr sz="2800" dirty="0">
                <a:solidFill>
                  <a:srgbClr val="282F3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IN" sz="2800" dirty="0">
                <a:solidFill>
                  <a:srgbClr val="0E182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deaths</a:t>
            </a:r>
            <a:r>
              <a:rPr sz="2800" dirty="0">
                <a:solidFill>
                  <a:srgbClr val="0E182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from progression</a:t>
            </a:r>
            <a:br>
              <a:rPr lang="en-US" sz="2800" dirty="0">
                <a:solidFill>
                  <a:srgbClr val="0E182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sz="2800" dirty="0">
                <a:solidFill>
                  <a:srgbClr val="0E182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</a:t>
            </a:r>
            <a:r>
              <a:rPr lang="en-US" sz="2800" dirty="0">
                <a:solidFill>
                  <a:srgbClr val="0E182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IN" sz="2800" dirty="0">
                <a:solidFill>
                  <a:srgbClr val="0E182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CPS-related complications</a:t>
            </a:r>
          </a:p>
          <a:p>
            <a:pPr marR="5080" algn="ctr">
              <a:spcAft>
                <a:spcPts val="600"/>
              </a:spcAft>
            </a:pPr>
            <a:r>
              <a:rPr lang="en-IN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Censoring date – 31</a:t>
            </a:r>
            <a:r>
              <a:rPr lang="en-IN" sz="1600" baseline="30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</a:t>
            </a:r>
            <a:r>
              <a:rPr lang="en-IN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August 2025</a:t>
            </a:r>
          </a:p>
        </p:txBody>
      </p:sp>
      <p:sp>
        <p:nvSpPr>
          <p:cNvPr id="29" name="object 7">
            <a:extLst>
              <a:ext uri="{FF2B5EF4-FFF2-40B4-BE49-F238E27FC236}">
                <a16:creationId xmlns:a16="http://schemas.microsoft.com/office/drawing/2014/main" id="{3EEE0C33-B948-6095-0F83-59D58BE114BA}"/>
              </a:ext>
            </a:extLst>
          </p:cNvPr>
          <p:cNvSpPr txBox="1"/>
          <p:nvPr/>
        </p:nvSpPr>
        <p:spPr>
          <a:xfrm>
            <a:off x="1706110" y="4323574"/>
            <a:ext cx="5742441" cy="2514791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en-IN" sz="3200" dirty="0">
                <a:solidFill>
                  <a:srgbClr val="0E182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Universal germline sequencing often not feasible in LMICs</a:t>
            </a:r>
          </a:p>
          <a:p>
            <a:pPr marL="12700">
              <a:lnSpc>
                <a:spcPct val="100000"/>
              </a:lnSpc>
              <a:spcBef>
                <a:spcPts val="110"/>
              </a:spcBef>
            </a:pPr>
            <a:endParaRPr lang="en-IN" sz="3200" dirty="0">
              <a:solidFill>
                <a:srgbClr val="0E1824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en-IN" sz="3200" dirty="0">
                <a:solidFill>
                  <a:srgbClr val="0E182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Phenotype triggers</a:t>
            </a:r>
          </a:p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en-IN" sz="3200" dirty="0">
                <a:solidFill>
                  <a:srgbClr val="0E182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guide who gets tested</a:t>
            </a:r>
          </a:p>
        </p:txBody>
      </p:sp>
      <p:sp>
        <p:nvSpPr>
          <p:cNvPr id="30" name="object 7">
            <a:extLst>
              <a:ext uri="{FF2B5EF4-FFF2-40B4-BE49-F238E27FC236}">
                <a16:creationId xmlns:a16="http://schemas.microsoft.com/office/drawing/2014/main" id="{A9E2FE3C-3ED5-4BA3-83D0-7E2B7C2A665A}"/>
              </a:ext>
            </a:extLst>
          </p:cNvPr>
          <p:cNvSpPr txBox="1"/>
          <p:nvPr/>
        </p:nvSpPr>
        <p:spPr>
          <a:xfrm>
            <a:off x="911758" y="7422373"/>
            <a:ext cx="5993142" cy="506549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en-IN" sz="3200" b="1" dirty="0">
                <a:solidFill>
                  <a:srgbClr val="0E182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Which phenotype-directed?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A24F9D1C-38E4-533D-B1B2-FBFE393424AC}"/>
              </a:ext>
            </a:extLst>
          </p:cNvPr>
          <p:cNvSpPr txBox="1"/>
          <p:nvPr/>
        </p:nvSpPr>
        <p:spPr>
          <a:xfrm>
            <a:off x="1446479" y="10805764"/>
            <a:ext cx="975360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10"/>
              </a:spcBef>
            </a:pPr>
            <a:r>
              <a:rPr lang="en-IN" sz="2800" dirty="0">
                <a:solidFill>
                  <a:srgbClr val="F9FBF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Phenotype-directed testing detected fewer CPS than universal sequencing but yielded actionable, toxicity-sparing care and enables family counselling in an LMIC setting.</a:t>
            </a:r>
            <a:endParaRPr lang="en-IN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4" name="bg object 20">
            <a:extLst>
              <a:ext uri="{FF2B5EF4-FFF2-40B4-BE49-F238E27FC236}">
                <a16:creationId xmlns:a16="http://schemas.microsoft.com/office/drawing/2014/main" id="{A18C4BE4-8680-419F-0F3E-7B28239C187A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368434" y="8134449"/>
            <a:ext cx="900595" cy="998246"/>
          </a:xfrm>
          <a:prstGeom prst="rect">
            <a:avLst/>
          </a:prstGeom>
        </p:spPr>
      </p:pic>
      <p:pic>
        <p:nvPicPr>
          <p:cNvPr id="35" name="bg object 21">
            <a:extLst>
              <a:ext uri="{FF2B5EF4-FFF2-40B4-BE49-F238E27FC236}">
                <a16:creationId xmlns:a16="http://schemas.microsoft.com/office/drawing/2014/main" id="{DD90B8FC-7410-10D8-3DB5-791C46E9F0C4}"/>
              </a:ext>
            </a:extLst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015984" y="8134449"/>
            <a:ext cx="916781" cy="841474"/>
          </a:xfrm>
          <a:prstGeom prst="rect">
            <a:avLst/>
          </a:prstGeom>
        </p:spPr>
      </p:pic>
      <p:pic>
        <p:nvPicPr>
          <p:cNvPr id="36" name="bg object 22">
            <a:extLst>
              <a:ext uri="{FF2B5EF4-FFF2-40B4-BE49-F238E27FC236}">
                <a16:creationId xmlns:a16="http://schemas.microsoft.com/office/drawing/2014/main" id="{19267FC8-8684-60D1-F8AE-557E310FDB53}"/>
              </a:ext>
            </a:extLst>
          </p:cNvPr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577331" y="8159948"/>
            <a:ext cx="814916" cy="866973"/>
          </a:xfrm>
          <a:prstGeom prst="rect">
            <a:avLst/>
          </a:prstGeom>
        </p:spPr>
      </p:pic>
      <p:pic>
        <p:nvPicPr>
          <p:cNvPr id="37" name="bg object 23">
            <a:extLst>
              <a:ext uri="{FF2B5EF4-FFF2-40B4-BE49-F238E27FC236}">
                <a16:creationId xmlns:a16="http://schemas.microsoft.com/office/drawing/2014/main" id="{1B8D408C-D2A1-669E-9ACB-19B733279564}"/>
              </a:ext>
            </a:extLst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005295" y="8159948"/>
            <a:ext cx="916781" cy="841474"/>
          </a:xfrm>
          <a:prstGeom prst="rect">
            <a:avLst/>
          </a:prstGeom>
        </p:spPr>
      </p:pic>
      <p:sp>
        <p:nvSpPr>
          <p:cNvPr id="39" name="Rectangle 38">
            <a:extLst>
              <a:ext uri="{FF2B5EF4-FFF2-40B4-BE49-F238E27FC236}">
                <a16:creationId xmlns:a16="http://schemas.microsoft.com/office/drawing/2014/main" id="{DB4163ED-2A5C-DEA9-0BB6-A6311811E17D}"/>
              </a:ext>
            </a:extLst>
          </p:cNvPr>
          <p:cNvSpPr/>
          <p:nvPr/>
        </p:nvSpPr>
        <p:spPr>
          <a:xfrm>
            <a:off x="7971856" y="3911868"/>
            <a:ext cx="3458144" cy="1855502"/>
          </a:xfrm>
          <a:prstGeom prst="rect">
            <a:avLst/>
          </a:prstGeom>
          <a:noFill/>
          <a:ln w="38100">
            <a:solidFill>
              <a:schemeClr val="accent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01674A20-09E5-C35D-5CE0-E1988DF49103}"/>
              </a:ext>
            </a:extLst>
          </p:cNvPr>
          <p:cNvSpPr/>
          <p:nvPr/>
        </p:nvSpPr>
        <p:spPr>
          <a:xfrm>
            <a:off x="7971856" y="6164321"/>
            <a:ext cx="3458144" cy="1855502"/>
          </a:xfrm>
          <a:prstGeom prst="rect">
            <a:avLst/>
          </a:prstGeom>
          <a:noFill/>
          <a:ln w="38100">
            <a:solidFill>
              <a:schemeClr val="accent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583CCA57-C117-A6A4-1189-DC0C441F5817}"/>
              </a:ext>
            </a:extLst>
          </p:cNvPr>
          <p:cNvSpPr/>
          <p:nvPr/>
        </p:nvSpPr>
        <p:spPr>
          <a:xfrm>
            <a:off x="7971856" y="8416774"/>
            <a:ext cx="3458144" cy="1855502"/>
          </a:xfrm>
          <a:prstGeom prst="rect">
            <a:avLst/>
          </a:prstGeom>
          <a:noFill/>
          <a:ln w="38100">
            <a:solidFill>
              <a:schemeClr val="accent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572AF216-418A-F996-1070-19D32062A7B2}"/>
              </a:ext>
            </a:extLst>
          </p:cNvPr>
          <p:cNvSpPr txBox="1"/>
          <p:nvPr/>
        </p:nvSpPr>
        <p:spPr>
          <a:xfrm>
            <a:off x="7971856" y="4244001"/>
            <a:ext cx="3409216" cy="12524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28930" marR="361315" indent="19050" algn="ctr">
              <a:lnSpc>
                <a:spcPct val="108400"/>
              </a:lnSpc>
              <a:spcBef>
                <a:spcPts val="1055"/>
              </a:spcBef>
            </a:pPr>
            <a:r>
              <a:rPr lang="en-IN" sz="2400" b="1" spc="0" dirty="0">
                <a:solidFill>
                  <a:srgbClr val="0E182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855</a:t>
            </a:r>
            <a:r>
              <a:rPr lang="en-IN" sz="2400" spc="0" dirty="0">
                <a:solidFill>
                  <a:srgbClr val="0E182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Paediatric cancer patients (0</a:t>
            </a:r>
            <a:r>
              <a:rPr lang="en-IN" sz="2400" spc="0" dirty="0">
                <a:solidFill>
                  <a:srgbClr val="282F3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</a:t>
            </a:r>
            <a:r>
              <a:rPr lang="en-IN" sz="2400" spc="0" dirty="0">
                <a:solidFill>
                  <a:srgbClr val="0E182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18y)</a:t>
            </a:r>
            <a:endParaRPr lang="en-IN" sz="2400" spc="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3D0E7A45-0CD6-F419-5C5F-42B9884F5B11}"/>
              </a:ext>
            </a:extLst>
          </p:cNvPr>
          <p:cNvSpPr txBox="1"/>
          <p:nvPr/>
        </p:nvSpPr>
        <p:spPr>
          <a:xfrm>
            <a:off x="7971856" y="6496454"/>
            <a:ext cx="3409216" cy="12524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28930" marR="361315" indent="19050" algn="ctr">
              <a:lnSpc>
                <a:spcPct val="108400"/>
              </a:lnSpc>
              <a:spcBef>
                <a:spcPts val="1055"/>
              </a:spcBef>
            </a:pPr>
            <a:r>
              <a:rPr lang="en-IN" sz="2400" spc="0" dirty="0">
                <a:solidFill>
                  <a:srgbClr val="0E182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Clinical suspicion based on phenotype triggers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32C290DB-D29D-4001-199B-02C91275FBA7}"/>
              </a:ext>
            </a:extLst>
          </p:cNvPr>
          <p:cNvSpPr txBox="1"/>
          <p:nvPr/>
        </p:nvSpPr>
        <p:spPr>
          <a:xfrm>
            <a:off x="7971856" y="8991683"/>
            <a:ext cx="3409216" cy="8535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28930" marR="361315" indent="19050" algn="ctr">
              <a:lnSpc>
                <a:spcPct val="108400"/>
              </a:lnSpc>
              <a:spcBef>
                <a:spcPts val="1055"/>
              </a:spcBef>
            </a:pPr>
            <a:r>
              <a:rPr lang="en-IN" sz="2400" spc="0" dirty="0">
                <a:solidFill>
                  <a:srgbClr val="0E182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Germline NGS sequencing</a:t>
            </a:r>
          </a:p>
        </p:txBody>
      </p: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5BE01F0B-4CD3-D2EA-D08B-60249555BC15}"/>
              </a:ext>
            </a:extLst>
          </p:cNvPr>
          <p:cNvCxnSpPr>
            <a:stCxn id="39" idx="2"/>
            <a:endCxn id="40" idx="0"/>
          </p:cNvCxnSpPr>
          <p:nvPr/>
        </p:nvCxnSpPr>
        <p:spPr>
          <a:xfrm>
            <a:off x="9700928" y="5767370"/>
            <a:ext cx="0" cy="396951"/>
          </a:xfrm>
          <a:prstGeom prst="straightConnector1">
            <a:avLst/>
          </a:prstGeom>
          <a:ln w="38100">
            <a:solidFill>
              <a:schemeClr val="accent5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17B2BE0E-CE47-EC08-D041-7F99A9785333}"/>
              </a:ext>
            </a:extLst>
          </p:cNvPr>
          <p:cNvCxnSpPr/>
          <p:nvPr/>
        </p:nvCxnSpPr>
        <p:spPr>
          <a:xfrm>
            <a:off x="9700928" y="8019503"/>
            <a:ext cx="0" cy="396951"/>
          </a:xfrm>
          <a:prstGeom prst="straightConnector1">
            <a:avLst/>
          </a:prstGeom>
          <a:ln w="38100">
            <a:solidFill>
              <a:schemeClr val="accent5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63A632FD-DAD2-7EA5-38CF-2CEAEA0DDE9B}"/>
              </a:ext>
            </a:extLst>
          </p:cNvPr>
          <p:cNvCxnSpPr>
            <a:cxnSpLocks/>
          </p:cNvCxnSpPr>
          <p:nvPr/>
        </p:nvCxnSpPr>
        <p:spPr>
          <a:xfrm>
            <a:off x="11430000" y="4886837"/>
            <a:ext cx="848851" cy="0"/>
          </a:xfrm>
          <a:prstGeom prst="straightConnector1">
            <a:avLst/>
          </a:prstGeom>
          <a:ln w="38100">
            <a:solidFill>
              <a:schemeClr val="accent5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id="{96BD348A-08BD-8E7B-1F72-299C3537301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20163" y="4355433"/>
            <a:ext cx="787400" cy="7620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D867AA3-0400-D4A0-7BE0-71612D43AA4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20163" y="5820613"/>
            <a:ext cx="762000" cy="7239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</TotalTime>
  <Words>156</Words>
  <Application>Microsoft Macintosh PowerPoint</Application>
  <PresentationFormat>Custom</PresentationFormat>
  <Paragraphs>28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Tahoma</vt:lpstr>
      <vt:lpstr>Office Theme</vt:lpstr>
      <vt:lpstr>Phenotype-Directed CPS Detection in  Paediatric Cancers – Indian Cohort (2017-2025)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Nita Varma</cp:lastModifiedBy>
  <cp:revision>4</cp:revision>
  <dcterms:created xsi:type="dcterms:W3CDTF">2025-09-16T15:02:32Z</dcterms:created>
  <dcterms:modified xsi:type="dcterms:W3CDTF">2025-09-16T15:48:21Z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2025-09-16T00:00:00Z</vt:filetime>
  </property>
  <property fmtid="{D5CDD505-2E9C-101B-9397-08002B2CF9AE}" pid="3" name="Creator">
    <vt:lpwstr>Adobe Photoshop 26.10 (Macintosh)</vt:lpwstr>
  </property>
  <property fmtid="{D5CDD505-2E9C-101B-9397-08002B2CF9AE}" pid="4" name="LastSaved">
    <vt:filetime>2025-09-16T00:00:00Z</vt:filetime>
  </property>
  <property fmtid="{D5CDD505-2E9C-101B-9397-08002B2CF9AE}" pid="5" name="Producer">
    <vt:lpwstr>Adobe Photoshop for Macintosh -- Image Conversion Plug-in</vt:lpwstr>
  </property>
</Properties>
</file>