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ilWrDcY+wpGyvPqELmxIfhzZ9/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8"/>
  </p:normalViewPr>
  <p:slideViewPr>
    <p:cSldViewPr snapToGrid="0">
      <p:cViewPr varScale="1">
        <p:scale>
          <a:sx n="117" d="100"/>
          <a:sy n="117" d="100"/>
        </p:scale>
        <p:origin x="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QC%202024-2025-TEMP%20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QC%202024-2025-TEMP%20GRAP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804280332452138"/>
          <c:y val="6.3080377107968544E-2"/>
          <c:w val="0.63534165582891799"/>
          <c:h val="0.81915150707077444"/>
        </c:manualLayout>
      </c:layout>
      <c:lineChart>
        <c:grouping val="standard"/>
        <c:varyColors val="0"/>
        <c:ser>
          <c:idx val="0"/>
          <c:order val="0"/>
          <c:tx>
            <c:strRef>
              <c:f>temprepatures!$B$73</c:f>
              <c:strCache>
                <c:ptCount val="1"/>
                <c:pt idx="0">
                  <c:v>C Room Temp</c:v>
                </c:pt>
              </c:strCache>
            </c:strRef>
          </c:tx>
          <c:spPr>
            <a:ln w="2857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temprepatures!$A$74:$A$79</c:f>
              <c:strCache>
                <c:ptCount val="6"/>
                <c:pt idx="0">
                  <c:v>D11</c:v>
                </c:pt>
                <c:pt idx="1">
                  <c:v>D12</c:v>
                </c:pt>
                <c:pt idx="2">
                  <c:v>D13</c:v>
                </c:pt>
                <c:pt idx="3">
                  <c:v>D14</c:v>
                </c:pt>
                <c:pt idx="4">
                  <c:v>D15</c:v>
                </c:pt>
                <c:pt idx="5">
                  <c:v>D16</c:v>
                </c:pt>
              </c:strCache>
            </c:strRef>
          </c:cat>
          <c:val>
            <c:numRef>
              <c:f>temprepatures!$B$74:$B$79</c:f>
              <c:numCache>
                <c:formatCode>0.0</c:formatCode>
                <c:ptCount val="6"/>
                <c:pt idx="0">
                  <c:v>24.62</c:v>
                </c:pt>
                <c:pt idx="1">
                  <c:v>24.73</c:v>
                </c:pt>
                <c:pt idx="2">
                  <c:v>24.77</c:v>
                </c:pt>
                <c:pt idx="3">
                  <c:v>24.8</c:v>
                </c:pt>
                <c:pt idx="4">
                  <c:v>24.81</c:v>
                </c:pt>
                <c:pt idx="5">
                  <c:v>24.86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27-4FE4-AFC7-BA11B519E018}"/>
            </c:ext>
          </c:extLst>
        </c:ser>
        <c:ser>
          <c:idx val="1"/>
          <c:order val="1"/>
          <c:tx>
            <c:strRef>
              <c:f>temprepatures!$C$73</c:f>
              <c:strCache>
                <c:ptCount val="1"/>
                <c:pt idx="0">
                  <c:v>C Drop Temp</c:v>
                </c:pt>
              </c:strCache>
            </c:strRef>
          </c:tx>
          <c:spPr>
            <a:ln w="2857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temprepatures!$A$74:$A$79</c:f>
              <c:strCache>
                <c:ptCount val="6"/>
                <c:pt idx="0">
                  <c:v>D11</c:v>
                </c:pt>
                <c:pt idx="1">
                  <c:v>D12</c:v>
                </c:pt>
                <c:pt idx="2">
                  <c:v>D13</c:v>
                </c:pt>
                <c:pt idx="3">
                  <c:v>D14</c:v>
                </c:pt>
                <c:pt idx="4">
                  <c:v>D15</c:v>
                </c:pt>
                <c:pt idx="5">
                  <c:v>D16</c:v>
                </c:pt>
              </c:strCache>
            </c:strRef>
          </c:cat>
          <c:val>
            <c:numRef>
              <c:f>temprepatures!$C$74:$C$79</c:f>
              <c:numCache>
                <c:formatCode>0.0</c:formatCode>
                <c:ptCount val="6"/>
                <c:pt idx="0">
                  <c:v>23.3</c:v>
                </c:pt>
                <c:pt idx="1">
                  <c:v>23.5</c:v>
                </c:pt>
                <c:pt idx="2">
                  <c:v>23.8</c:v>
                </c:pt>
                <c:pt idx="3">
                  <c:v>23.9</c:v>
                </c:pt>
                <c:pt idx="4">
                  <c:v>24.1</c:v>
                </c:pt>
                <c:pt idx="5">
                  <c:v>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27-4FE4-AFC7-BA11B519E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845354320"/>
        <c:axId val="1845354800"/>
      </c:lineChart>
      <c:catAx>
        <c:axId val="184535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54800"/>
        <c:crosses val="autoZero"/>
        <c:auto val="1"/>
        <c:lblAlgn val="ctr"/>
        <c:lblOffset val="100"/>
        <c:noMultiLvlLbl val="0"/>
      </c:catAx>
      <c:valAx>
        <c:axId val="1845354800"/>
        <c:scaling>
          <c:orientation val="minMax"/>
          <c:max val="26"/>
          <c:min val="21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54320"/>
        <c:crosses val="autoZero"/>
        <c:crossBetween val="between"/>
        <c:majorUnit val="1"/>
        <c:minorUnit val="1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596050433398024"/>
          <c:y val="0.62142537701074718"/>
          <c:w val="0.1927730769748465"/>
          <c:h val="0.186544615789883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42140758895204"/>
          <c:y val="7.7484047402005471E-2"/>
          <c:w val="0.88202230102031953"/>
          <c:h val="0.74963752252025928"/>
        </c:manualLayout>
      </c:layout>
      <c:lineChart>
        <c:grouping val="standard"/>
        <c:varyColors val="0"/>
        <c:ser>
          <c:idx val="0"/>
          <c:order val="0"/>
          <c:tx>
            <c:strRef>
              <c:f>temprepatures!$B$62</c:f>
              <c:strCache>
                <c:ptCount val="1"/>
                <c:pt idx="0">
                  <c:v>UC Room Temp</c:v>
                </c:pt>
              </c:strCache>
            </c:strRef>
          </c:tx>
          <c:spPr>
            <a:ln w="2857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temprepatures!$A$63:$A$72</c:f>
              <c:strCache>
                <c:ptCount val="10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  <c:pt idx="7">
                  <c:v>D8</c:v>
                </c:pt>
                <c:pt idx="8">
                  <c:v>D9</c:v>
                </c:pt>
                <c:pt idx="9">
                  <c:v>D10</c:v>
                </c:pt>
              </c:strCache>
            </c:strRef>
          </c:cat>
          <c:val>
            <c:numRef>
              <c:f>temprepatures!$B$63:$B$72</c:f>
              <c:numCache>
                <c:formatCode>0.0</c:formatCode>
                <c:ptCount val="10"/>
                <c:pt idx="0">
                  <c:v>22.1</c:v>
                </c:pt>
                <c:pt idx="1">
                  <c:v>22.2</c:v>
                </c:pt>
                <c:pt idx="2">
                  <c:v>22.3</c:v>
                </c:pt>
                <c:pt idx="3">
                  <c:v>22.6</c:v>
                </c:pt>
                <c:pt idx="4">
                  <c:v>22.8</c:v>
                </c:pt>
                <c:pt idx="5">
                  <c:v>22.9</c:v>
                </c:pt>
                <c:pt idx="6">
                  <c:v>23</c:v>
                </c:pt>
                <c:pt idx="7">
                  <c:v>23</c:v>
                </c:pt>
                <c:pt idx="8">
                  <c:v>23.5</c:v>
                </c:pt>
                <c:pt idx="9">
                  <c:v>23.8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5F-46E8-8BDD-BCCA46349DFA}"/>
            </c:ext>
          </c:extLst>
        </c:ser>
        <c:ser>
          <c:idx val="1"/>
          <c:order val="1"/>
          <c:tx>
            <c:strRef>
              <c:f>temprepatures!$C$62</c:f>
              <c:strCache>
                <c:ptCount val="1"/>
                <c:pt idx="0">
                  <c:v>UC Drop Temp</c:v>
                </c:pt>
              </c:strCache>
            </c:strRef>
          </c:tx>
          <c:spPr>
            <a:ln w="2857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temprepatures!$A$63:$A$72</c:f>
              <c:strCache>
                <c:ptCount val="10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  <c:pt idx="7">
                  <c:v>D8</c:v>
                </c:pt>
                <c:pt idx="8">
                  <c:v>D9</c:v>
                </c:pt>
                <c:pt idx="9">
                  <c:v>D10</c:v>
                </c:pt>
              </c:strCache>
            </c:strRef>
          </c:cat>
          <c:val>
            <c:numRef>
              <c:f>temprepatures!$C$63:$C$72</c:f>
              <c:numCache>
                <c:formatCode>0.0</c:formatCode>
                <c:ptCount val="10"/>
                <c:pt idx="0">
                  <c:v>19</c:v>
                </c:pt>
                <c:pt idx="1">
                  <c:v>19.100000000000001</c:v>
                </c:pt>
                <c:pt idx="2">
                  <c:v>19.3</c:v>
                </c:pt>
                <c:pt idx="3">
                  <c:v>19.5</c:v>
                </c:pt>
                <c:pt idx="4">
                  <c:v>19.600000000000001</c:v>
                </c:pt>
                <c:pt idx="5">
                  <c:v>19.7</c:v>
                </c:pt>
                <c:pt idx="6">
                  <c:v>19.8</c:v>
                </c:pt>
                <c:pt idx="7">
                  <c:v>20</c:v>
                </c:pt>
                <c:pt idx="8">
                  <c:v>20.100000000000001</c:v>
                </c:pt>
                <c:pt idx="9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5F-46E8-8BDD-BCCA46349D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798771664"/>
        <c:axId val="1798750544"/>
      </c:lineChart>
      <c:catAx>
        <c:axId val="179877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98750544"/>
        <c:crosses val="autoZero"/>
        <c:auto val="1"/>
        <c:lblAlgn val="ctr"/>
        <c:lblOffset val="100"/>
        <c:noMultiLvlLbl val="0"/>
      </c:catAx>
      <c:valAx>
        <c:axId val="1798750544"/>
        <c:scaling>
          <c:orientation val="minMax"/>
          <c:min val="1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9877166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93444403886603"/>
          <c:y val="0.60727467179638106"/>
          <c:w val="0.30299490709356697"/>
          <c:h val="0.17431577889591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/>
        </p:nvGraphicFramePr>
        <p:xfrm>
          <a:off x="5728447" y="1468550"/>
          <a:ext cx="6463553" cy="2786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5" name="Google Shape;85;p1"/>
          <p:cNvGraphicFramePr/>
          <p:nvPr/>
        </p:nvGraphicFramePr>
        <p:xfrm>
          <a:off x="758414" y="1468550"/>
          <a:ext cx="4602480" cy="2786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6" name="Google Shape;86;p1"/>
          <p:cNvSpPr txBox="1"/>
          <p:nvPr/>
        </p:nvSpPr>
        <p:spPr>
          <a:xfrm rot="-5400000">
            <a:off x="-457201" y="2532973"/>
            <a:ext cx="190051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Temperature (</a:t>
            </a:r>
            <a:r>
              <a:rPr lang="en-US" sz="1200" b="1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2109395" y="4254928"/>
            <a:ext cx="190051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tr-TR" sz="1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ays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</p:txBody>
      </p:sp>
      <p:sp>
        <p:nvSpPr>
          <p:cNvPr id="88" name="Google Shape;88;p1"/>
          <p:cNvSpPr txBox="1"/>
          <p:nvPr/>
        </p:nvSpPr>
        <p:spPr>
          <a:xfrm>
            <a:off x="8220636" y="4254929"/>
            <a:ext cx="190051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Days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 rot="-5400000">
            <a:off x="5396753" y="2723239"/>
            <a:ext cx="190051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Temperature (</a:t>
            </a:r>
            <a:r>
              <a:rPr lang="en-US" sz="1200" b="1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354558" y="5473424"/>
            <a:ext cx="1128163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>
                <a:solidFill>
                  <a:srgbClr val="1F1F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Supplementary </a:t>
            </a:r>
            <a:r>
              <a:rPr lang="en-US" sz="1200" b="1" dirty="0">
                <a:solidFill>
                  <a:srgbClr val="1F1F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Figure</a:t>
            </a:r>
            <a:r>
              <a:rPr lang="en-US" sz="1200" b="1" i="0" u="none" strike="noStrike" cap="none" dirty="0">
                <a:solidFill>
                  <a:srgbClr val="1F1F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1: Presentation of temperature curves over time for room temperature and vitrification solution temperature for the 2 groups</a:t>
            </a:r>
            <a:endParaRPr dirty="0"/>
          </a:p>
          <a:p>
            <a:r>
              <a:rPr lang="en-A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A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 group</a:t>
            </a:r>
            <a:r>
              <a:rPr lang="en-A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Uncontrolled room conditions (UC Room Temp) and corresponding drop temperatures (UC Drop Temp) recorded from Donor 1 (D1) to Donor 10 (D10).</a:t>
            </a:r>
          </a:p>
          <a:p>
            <a:r>
              <a:rPr lang="en-A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A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group</a:t>
            </a:r>
            <a:r>
              <a:rPr lang="en-A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Controlled room conditions (C Room Temp) and corresponding drop temperatures (C Drop Temp) recorded from Donor 11 (D11) to Donor 16 (D16).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1F1F1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19953" y="654424"/>
            <a:ext cx="5737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6485512" y="748234"/>
            <a:ext cx="5737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Georges Raad</dc:creator>
  <cp:lastModifiedBy>George Liperis</cp:lastModifiedBy>
  <cp:revision>2</cp:revision>
  <dcterms:created xsi:type="dcterms:W3CDTF">2025-08-11T08:37:29Z</dcterms:created>
  <dcterms:modified xsi:type="dcterms:W3CDTF">2025-09-24T09:58:12Z</dcterms:modified>
</cp:coreProperties>
</file>