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18E778-3A3E-2C08-9973-254F4AA7C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063CC98-2C54-3CD4-06FA-C4D0F3D9B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011B0A-5938-2134-710D-77F92C886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8C138-CF7D-4FCC-8FC8-35D84A711F02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5B3D86-F226-D3F8-F6E2-AE9451664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7D0993-DFFE-45CF-41D2-36E57A386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A555-73C1-4227-B806-DB3B39B7A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8545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98166-D6AF-81B9-AA7A-31DAF6569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43DD3A-2C80-3A8E-FD26-18878BCB1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077555D-99A4-CBA5-BC2D-0E31F0C79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8C138-CF7D-4FCC-8FC8-35D84A711F02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8754C7-C0DA-658C-96FD-6C1953AD2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8F94DB-1396-3B94-5712-9B1920E5A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A555-73C1-4227-B806-DB3B39B7A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125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B3F30F-FAAB-C8EF-26E0-6138C21A3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119B92-44A1-C1AE-73ED-5B1C72558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15DDCC-AA7A-EA33-EAA0-A2F2FE0E2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8C138-CF7D-4FCC-8FC8-35D84A711F02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87C63E-64CB-51E7-249A-1956CB4B0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5B0106A-026F-E0AE-9406-E861615CE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A555-73C1-4227-B806-DB3B39B7A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96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3B9752-A584-7D8B-94DD-2A2B55706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52063E-B606-B231-F562-EF52CA73D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07E51BE-3380-6A51-9C25-45C9432915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AE64B9B-05F5-9BD8-BE27-47B8940CF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8C138-CF7D-4FCC-8FC8-35D84A711F02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E6BDA00-4CD2-E3DE-6057-1A6F6EA5A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8595A9-C696-A2EC-1CBD-34787DDCA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A555-73C1-4227-B806-DB3B39B7A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6685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B63720-6026-DAFF-FD4A-CB45064F8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FAD44D7-BBB7-5ADF-501C-9A62D452E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059E685-6B5A-E745-677A-FE44D936AF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629D51D-E00F-9303-CAEA-812305440C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DFD37C-360C-DCB9-3925-5683C2EDF6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677E267-19D7-A504-A4A3-9AFA29BF9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8C138-CF7D-4FCC-8FC8-35D84A711F02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479A21C-8F3C-7830-3A03-34A0AB1D8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72A942E-561D-32A2-4286-A2AAEEFA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A555-73C1-4227-B806-DB3B39B7A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41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8D15CA-4387-A7CE-A9CE-C35542CE6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92563E2-412F-FA6C-B181-68D2F2449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8C138-CF7D-4FCC-8FC8-35D84A711F02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FF7E64-B76B-C7C7-2CB4-F228D9F51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AFAD6F6-0F98-14E3-8D7E-41BF9B45C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A555-73C1-4227-B806-DB3B39B7A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162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9EAEE4F-8E07-F28B-C567-CDD5D133D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8C138-CF7D-4FCC-8FC8-35D84A711F02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F7036C0-622B-5643-2D09-C0C594B6C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654FE0-0E28-262E-AE03-99D213B03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A555-73C1-4227-B806-DB3B39B7A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795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D6C66C-0FC9-CB00-5C12-01BBE990B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7FFBB8-0D92-A045-F530-E1CAB134E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9259D1D-C484-9192-2683-E1FC7C8A22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04F254E-125A-A817-EE85-25D71CFFF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8C138-CF7D-4FCC-8FC8-35D84A711F02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369D8A-6B24-62B3-B3AF-8196DAAF6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49CEEB-8AE9-B518-D4F2-6887ED878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A555-73C1-4227-B806-DB3B39B7A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737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52A2F-26DA-3987-DDDB-3DF95C3A7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F7D4E4B-FE84-1716-B827-FF440DB620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D090647-7FEB-8574-C84C-B4CBCD2EF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9A60F85-132B-C4BF-0A5E-05A8DEE60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8C138-CF7D-4FCC-8FC8-35D84A711F02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6726AD6-78DB-75C6-AB3B-21160D8F6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2AAB6F8-4E65-87FE-41F7-BE1620C16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A555-73C1-4227-B806-DB3B39B7A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9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590221-14DC-F59A-6310-28E1E0960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CB56236-E0F7-10B6-B96A-2C99733129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46079A-DB6C-0FA7-4B90-5C55CC912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8C138-CF7D-4FCC-8FC8-35D84A711F02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AB4D2D-4CDF-4FE5-C6F9-C27762076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1D762B-BD61-01C2-A7BC-876321842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A555-73C1-4227-B806-DB3B39B7A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162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6D47FD4-5809-C0B2-C8DC-960ACEBFA7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E4BEFE7-4BBA-7C80-16BD-8833A43EF9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706078-5A94-3818-5530-BB23CDA03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8C138-CF7D-4FCC-8FC8-35D84A711F02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F6BF97-D202-8EB7-81E0-9040A55C1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288276-9401-C41F-E358-479AEBB8D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BA555-73C1-4227-B806-DB3B39B7A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623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4404AA6-B41C-8423-BF17-411011C48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3D5DE5E-06E5-AA99-8E97-4D2252A71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084F47-5913-A3A5-25C9-8A1D520D00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8C138-CF7D-4FCC-8FC8-35D84A711F02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3DF5D9-2095-53B9-CF98-5DAA61693A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0B904F-0B24-0C15-A83B-9735CE731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BA555-73C1-4227-B806-DB3B39B7A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474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B39BF18B-7602-88A7-59BF-506CAA951E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9983716"/>
              </p:ext>
            </p:extLst>
          </p:nvPr>
        </p:nvGraphicFramePr>
        <p:xfrm>
          <a:off x="3307949" y="261790"/>
          <a:ext cx="3875087" cy="342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" imgW="3874908" imgH="3422515" progId="Prism9.Document">
                  <p:embed/>
                </p:oleObj>
              </mc:Choice>
              <mc:Fallback>
                <p:oleObj name="Prism 9" r:id="rId2" imgW="3874908" imgH="3422515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307949" y="261790"/>
                        <a:ext cx="3875087" cy="3422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B77D77CF-C0AD-004A-8C98-73F14905BEF5}"/>
              </a:ext>
            </a:extLst>
          </p:cNvPr>
          <p:cNvGrpSpPr/>
          <p:nvPr/>
        </p:nvGrpSpPr>
        <p:grpSpPr>
          <a:xfrm>
            <a:off x="9557723" y="1046692"/>
            <a:ext cx="2164268" cy="1866267"/>
            <a:chOff x="3322777" y="806563"/>
            <a:chExt cx="2164268" cy="186626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4CD9A2D-1033-1ACB-AA85-0D2647E0D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22777" y="806563"/>
              <a:ext cx="2164268" cy="159729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BE189F8-1BEE-54FC-7A86-5058E5D87C52}"/>
                </a:ext>
              </a:extLst>
            </p:cNvPr>
            <p:cNvSpPr/>
            <p:nvPr/>
          </p:nvSpPr>
          <p:spPr>
            <a:xfrm>
              <a:off x="3380267" y="2285969"/>
              <a:ext cx="2074984" cy="38686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ysClr val="windowText" lastClr="000000"/>
                  </a:solidFill>
                </a:rPr>
                <a:t>CD14 Positive Cells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4C401B3-6FCC-86BB-C952-AB94EDC26A08}"/>
              </a:ext>
            </a:extLst>
          </p:cNvPr>
          <p:cNvGrpSpPr/>
          <p:nvPr/>
        </p:nvGrpSpPr>
        <p:grpSpPr>
          <a:xfrm>
            <a:off x="7304171" y="1046692"/>
            <a:ext cx="2164268" cy="1852845"/>
            <a:chOff x="3317152" y="2288657"/>
            <a:chExt cx="2164268" cy="1852845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A3E99E2-286C-A90D-DE95-695058F75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17152" y="2288657"/>
              <a:ext cx="2164268" cy="1597290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6B861E8-B191-E052-9C49-D1B330B76338}"/>
                </a:ext>
              </a:extLst>
            </p:cNvPr>
            <p:cNvSpPr/>
            <p:nvPr/>
          </p:nvSpPr>
          <p:spPr>
            <a:xfrm>
              <a:off x="3406436" y="3754641"/>
              <a:ext cx="2074984" cy="38686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ysClr val="windowText" lastClr="000000"/>
                  </a:solidFill>
                </a:rPr>
                <a:t>CD3 Positive Cells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3A3C482-21AC-A50C-4679-616021DC1AC2}"/>
              </a:ext>
            </a:extLst>
          </p:cNvPr>
          <p:cNvGrpSpPr/>
          <p:nvPr/>
        </p:nvGrpSpPr>
        <p:grpSpPr>
          <a:xfrm>
            <a:off x="363562" y="478543"/>
            <a:ext cx="2886897" cy="3031834"/>
            <a:chOff x="443103" y="255652"/>
            <a:chExt cx="2607694" cy="25659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5794F51-34F1-76B8-2DB4-3443C805C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11734"/>
            <a:stretch>
              <a:fillRect/>
            </a:stretch>
          </p:blipFill>
          <p:spPr>
            <a:xfrm>
              <a:off x="443103" y="255652"/>
              <a:ext cx="2550204" cy="2250962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EE7EEB6-94F4-1A98-705F-19D4FCD61343}"/>
                </a:ext>
              </a:extLst>
            </p:cNvPr>
            <p:cNvSpPr/>
            <p:nvPr/>
          </p:nvSpPr>
          <p:spPr>
            <a:xfrm>
              <a:off x="500593" y="2434788"/>
              <a:ext cx="2550204" cy="38686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>
                  <a:solidFill>
                    <a:sysClr val="windowText" lastClr="000000"/>
                  </a:solidFill>
                </a:rPr>
                <a:t>CD14 (APC) vs CD3 (FITC)</a:t>
              </a:r>
              <a:endParaRPr lang="en-GB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E32D069-4933-EE1C-3F24-B378414DE967}"/>
              </a:ext>
            </a:extLst>
          </p:cNvPr>
          <p:cNvSpPr/>
          <p:nvPr/>
        </p:nvSpPr>
        <p:spPr>
          <a:xfrm>
            <a:off x="325719" y="4023960"/>
            <a:ext cx="11540562" cy="24970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GB" dirty="0">
                <a:solidFill>
                  <a:sysClr val="windowText" lastClr="000000"/>
                </a:solidFill>
              </a:rPr>
              <a:t>Supplementary Figure S1. Equine monocytes purity assessment. Flow cytometry analysis of adhesion-isolated monocytes prior to macrophage differentiation. (A) CD14 (APC) vs CD3 (FITC) dot plot showing four quadrants: Q1 (CD14⁻ CD3⁺) residual T cells, Q2 (CD14⁺ CD3⁺) doublets or aggregates, Q3 (CD14⁻ CD3⁻) other cells or debris and Q4 (CD14⁺ CD3⁻) monocytes. (B) </a:t>
            </a:r>
            <a:r>
              <a:rPr lang="en-US" dirty="0">
                <a:solidFill>
                  <a:sysClr val="windowText" lastClr="000000"/>
                </a:solidFill>
              </a:rPr>
              <a:t>CD14 expression profile within live singlets. (C) CD3 expression profile, highlighting residual T cell contamination</a:t>
            </a:r>
            <a:r>
              <a:rPr lang="en-GB" dirty="0">
                <a:solidFill>
                  <a:sysClr val="windowText" lastClr="000000"/>
                </a:solidFill>
              </a:rPr>
              <a:t>. (D) Bar graph summarizing the percentage of live singlets in each quadrant (Q1-Q4), providing a quantitative overview of monocyte purity and remaining contaminating populations.</a:t>
            </a:r>
          </a:p>
        </p:txBody>
      </p:sp>
    </p:spTree>
    <p:extLst>
      <p:ext uri="{BB962C8B-B14F-4D97-AF65-F5344CB8AC3E}">
        <p14:creationId xmlns:p14="http://schemas.microsoft.com/office/powerpoint/2010/main" val="336057928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148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GraphPad Prism 9 Project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Lynda Bourebaba</dc:creator>
  <cp:lastModifiedBy>Nabila Bourebaba</cp:lastModifiedBy>
  <cp:revision>2</cp:revision>
  <dcterms:created xsi:type="dcterms:W3CDTF">2025-09-23T15:36:22Z</dcterms:created>
  <dcterms:modified xsi:type="dcterms:W3CDTF">2025-09-23T23:44:17Z</dcterms:modified>
</cp:coreProperties>
</file>