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3" r:id="rId2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00"/>
    <a:srgbClr val="F7C39F"/>
    <a:srgbClr val="DA1075"/>
    <a:srgbClr val="8000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Estilo claro 3 - Acento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DA37D80-6434-44D0-A028-1B22A696006F}" styleName="Estilo claro 3 - Acento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21E4AEA4-8DFA-4A89-87EB-49C32662AFE0}" styleName="Estilo medio 2 - Énfasis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E8B1032C-EA38-4F05-BA0D-38AFFFC7BED3}" styleName="Estilo claro 3 - Acento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93296810-A885-4BE3-A3E7-6D5BEEA58F35}" styleName="Estilo medio 2 - Énfasi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F2DE63D5-997A-4646-A377-4702673A728D}" styleName="Estilo claro 2 - Acento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C083E6E3-FA7D-4D7B-A595-EF9225AFEA82}" styleName="Estilo claro 1 - Acento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F5AB1C69-6EDB-4FF4-983F-18BD219EF322}" styleName="Estilo medio 2 - Énfasi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97" autoAdjust="0"/>
    <p:restoredTop sz="94660"/>
  </p:normalViewPr>
  <p:slideViewPr>
    <p:cSldViewPr snapToGrid="0">
      <p:cViewPr>
        <p:scale>
          <a:sx n="90" d="100"/>
          <a:sy n="90" d="100"/>
        </p:scale>
        <p:origin x="1776" y="-9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6AA69-DBD8-42B3-9DEB-7FBC7188AC0C}" type="datetimeFigureOut">
              <a:rPr lang="en-US" smtClean="0"/>
              <a:t>7/20/2021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56C38F-84FC-4AF5-A17E-0DB4239D1C5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73672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6AA69-DBD8-42B3-9DEB-7FBC7188AC0C}" type="datetimeFigureOut">
              <a:rPr lang="en-US" smtClean="0"/>
              <a:t>7/20/2021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56C38F-84FC-4AF5-A17E-0DB4239D1C5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5242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6AA69-DBD8-42B3-9DEB-7FBC7188AC0C}" type="datetimeFigureOut">
              <a:rPr lang="en-US" smtClean="0"/>
              <a:t>7/20/2021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56C38F-84FC-4AF5-A17E-0DB4239D1C5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75339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6AA69-DBD8-42B3-9DEB-7FBC7188AC0C}" type="datetimeFigureOut">
              <a:rPr lang="en-US" smtClean="0"/>
              <a:t>7/20/2021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56C38F-84FC-4AF5-A17E-0DB4239D1C5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64326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6AA69-DBD8-42B3-9DEB-7FBC7188AC0C}" type="datetimeFigureOut">
              <a:rPr lang="en-US" smtClean="0"/>
              <a:t>7/20/2021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56C38F-84FC-4AF5-A17E-0DB4239D1C5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00516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6AA69-DBD8-42B3-9DEB-7FBC7188AC0C}" type="datetimeFigureOut">
              <a:rPr lang="en-US" smtClean="0"/>
              <a:t>7/20/2021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56C38F-84FC-4AF5-A17E-0DB4239D1C5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0170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6AA69-DBD8-42B3-9DEB-7FBC7188AC0C}" type="datetimeFigureOut">
              <a:rPr lang="en-US" smtClean="0"/>
              <a:t>7/20/2021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56C38F-84FC-4AF5-A17E-0DB4239D1C5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34058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6AA69-DBD8-42B3-9DEB-7FBC7188AC0C}" type="datetimeFigureOut">
              <a:rPr lang="en-US" smtClean="0"/>
              <a:t>7/20/2021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56C38F-84FC-4AF5-A17E-0DB4239D1C5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52209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6AA69-DBD8-42B3-9DEB-7FBC7188AC0C}" type="datetimeFigureOut">
              <a:rPr lang="en-US" smtClean="0"/>
              <a:t>7/20/2021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56C38F-84FC-4AF5-A17E-0DB4239D1C5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4599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6AA69-DBD8-42B3-9DEB-7FBC7188AC0C}" type="datetimeFigureOut">
              <a:rPr lang="en-US" smtClean="0"/>
              <a:t>7/20/2021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56C38F-84FC-4AF5-A17E-0DB4239D1C5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49333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6AA69-DBD8-42B3-9DEB-7FBC7188AC0C}" type="datetimeFigureOut">
              <a:rPr lang="en-US" smtClean="0"/>
              <a:t>7/20/2021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56C38F-84FC-4AF5-A17E-0DB4239D1C5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48276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76AA69-DBD8-42B3-9DEB-7FBC7188AC0C}" type="datetimeFigureOut">
              <a:rPr lang="en-US" smtClean="0"/>
              <a:t>7/20/2021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56C38F-84FC-4AF5-A17E-0DB4239D1C5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92590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a 6">
            <a:extLst>
              <a:ext uri="{FF2B5EF4-FFF2-40B4-BE49-F238E27FC236}">
                <a16:creationId xmlns:a16="http://schemas.microsoft.com/office/drawing/2014/main" id="{F1F74AC3-1931-4030-9392-6D44C5CC577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64124231"/>
              </p:ext>
            </p:extLst>
          </p:nvPr>
        </p:nvGraphicFramePr>
        <p:xfrm>
          <a:off x="787079" y="1415005"/>
          <a:ext cx="5529950" cy="3709525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451412">
                  <a:extLst>
                    <a:ext uri="{9D8B030D-6E8A-4147-A177-3AD203B41FA5}">
                      <a16:colId xmlns:a16="http://schemas.microsoft.com/office/drawing/2014/main" val="1710861119"/>
                    </a:ext>
                  </a:extLst>
                </a:gridCol>
                <a:gridCol w="654578">
                  <a:extLst>
                    <a:ext uri="{9D8B030D-6E8A-4147-A177-3AD203B41FA5}">
                      <a16:colId xmlns:a16="http://schemas.microsoft.com/office/drawing/2014/main" val="3006300569"/>
                    </a:ext>
                  </a:extLst>
                </a:gridCol>
                <a:gridCol w="552995">
                  <a:extLst>
                    <a:ext uri="{9D8B030D-6E8A-4147-A177-3AD203B41FA5}">
                      <a16:colId xmlns:a16="http://schemas.microsoft.com/office/drawing/2014/main" val="2850106512"/>
                    </a:ext>
                  </a:extLst>
                </a:gridCol>
                <a:gridCol w="552995">
                  <a:extLst>
                    <a:ext uri="{9D8B030D-6E8A-4147-A177-3AD203B41FA5}">
                      <a16:colId xmlns:a16="http://schemas.microsoft.com/office/drawing/2014/main" val="1255242692"/>
                    </a:ext>
                  </a:extLst>
                </a:gridCol>
                <a:gridCol w="552995">
                  <a:extLst>
                    <a:ext uri="{9D8B030D-6E8A-4147-A177-3AD203B41FA5}">
                      <a16:colId xmlns:a16="http://schemas.microsoft.com/office/drawing/2014/main" val="1571506619"/>
                    </a:ext>
                  </a:extLst>
                </a:gridCol>
                <a:gridCol w="552995">
                  <a:extLst>
                    <a:ext uri="{9D8B030D-6E8A-4147-A177-3AD203B41FA5}">
                      <a16:colId xmlns:a16="http://schemas.microsoft.com/office/drawing/2014/main" val="3357732308"/>
                    </a:ext>
                  </a:extLst>
                </a:gridCol>
                <a:gridCol w="552995">
                  <a:extLst>
                    <a:ext uri="{9D8B030D-6E8A-4147-A177-3AD203B41FA5}">
                      <a16:colId xmlns:a16="http://schemas.microsoft.com/office/drawing/2014/main" val="3194854048"/>
                    </a:ext>
                  </a:extLst>
                </a:gridCol>
                <a:gridCol w="552995">
                  <a:extLst>
                    <a:ext uri="{9D8B030D-6E8A-4147-A177-3AD203B41FA5}">
                      <a16:colId xmlns:a16="http://schemas.microsoft.com/office/drawing/2014/main" val="2366679245"/>
                    </a:ext>
                  </a:extLst>
                </a:gridCol>
                <a:gridCol w="552995">
                  <a:extLst>
                    <a:ext uri="{9D8B030D-6E8A-4147-A177-3AD203B41FA5}">
                      <a16:colId xmlns:a16="http://schemas.microsoft.com/office/drawing/2014/main" val="2059678448"/>
                    </a:ext>
                  </a:extLst>
                </a:gridCol>
                <a:gridCol w="552995">
                  <a:extLst>
                    <a:ext uri="{9D8B030D-6E8A-4147-A177-3AD203B41FA5}">
                      <a16:colId xmlns:a16="http://schemas.microsoft.com/office/drawing/2014/main" val="22652216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s-ES" sz="900" dirty="0" err="1"/>
                        <a:t>Biomarker</a:t>
                      </a:r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800" dirty="0"/>
                        <a:t>COVID-19 </a:t>
                      </a:r>
                      <a:r>
                        <a:rPr lang="es-ES" sz="800" dirty="0" err="1"/>
                        <a:t>patients</a:t>
                      </a:r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Cut</a:t>
                      </a:r>
                      <a:r>
                        <a:rPr lang="es-ES" sz="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-off</a:t>
                      </a:r>
                      <a:endParaRPr lang="en-US" sz="8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Sensitivity%</a:t>
                      </a:r>
                    </a:p>
                  </a:txBody>
                  <a:tcPr marL="6205" marR="6205" marT="620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95% CI</a:t>
                      </a:r>
                    </a:p>
                  </a:txBody>
                  <a:tcPr marL="6205" marR="6205" marT="620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Specificity%</a:t>
                      </a:r>
                    </a:p>
                  </a:txBody>
                  <a:tcPr marL="6205" marR="6205" marT="620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95% CI</a:t>
                      </a:r>
                    </a:p>
                  </a:txBody>
                  <a:tcPr marL="6205" marR="6205" marT="620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Likelihood ratio</a:t>
                      </a:r>
                    </a:p>
                  </a:txBody>
                  <a:tcPr marL="6205" marR="6205" marT="620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800" b="1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Positive </a:t>
                      </a:r>
                      <a:r>
                        <a:rPr lang="es-ES" sz="800" b="1" i="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Predictive</a:t>
                      </a:r>
                      <a:r>
                        <a:rPr lang="es-ES" sz="800" b="1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s-ES" sz="800" b="1" i="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Value</a:t>
                      </a:r>
                      <a:r>
                        <a:rPr lang="es-ES" sz="800" b="1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%</a:t>
                      </a:r>
                      <a:endParaRPr lang="en-US" sz="800" b="1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205" marR="6205" marT="620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800" b="1" i="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Negative</a:t>
                      </a:r>
                      <a:r>
                        <a:rPr lang="es-ES" sz="800" b="1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s-ES" sz="800" b="1" i="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Predictive</a:t>
                      </a:r>
                      <a:r>
                        <a:rPr lang="es-ES" sz="800" b="1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s-ES" sz="800" b="1" i="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Value</a:t>
                      </a:r>
                      <a:r>
                        <a:rPr lang="es-ES" sz="800" b="1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%</a:t>
                      </a:r>
                      <a:endParaRPr lang="en-US" sz="800" b="1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205" marR="6205" marT="6205" marB="0" anchor="ctr"/>
                </a:tc>
                <a:extLst>
                  <a:ext uri="{0D108BD9-81ED-4DB2-BD59-A6C34878D82A}">
                    <a16:rowId xmlns:a16="http://schemas.microsoft.com/office/drawing/2014/main" val="2818093360"/>
                  </a:ext>
                </a:extLst>
              </a:tr>
              <a:tr h="370840">
                <a:tc rowSpan="3">
                  <a:txBody>
                    <a:bodyPr/>
                    <a:lstStyle/>
                    <a:p>
                      <a:pPr algn="ctr"/>
                      <a:r>
                        <a:rPr lang="es-ES" dirty="0"/>
                        <a:t>IMA</a:t>
                      </a:r>
                      <a:endParaRPr lang="en-US" dirty="0"/>
                    </a:p>
                  </a:txBody>
                  <a:tcPr vert="vert2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</a:t>
                      </a:r>
                      <a:endParaRPr lang="en-US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 dirty="0">
                          <a:effectLst/>
                          <a:latin typeface="Arial" panose="020B0604020202020204" pitchFamily="34" charset="0"/>
                        </a:rPr>
                        <a:t>&gt; 59.26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 dirty="0">
                          <a:effectLst/>
                          <a:latin typeface="Arial" panose="020B0604020202020204" pitchFamily="34" charset="0"/>
                        </a:rPr>
                        <a:t>90.70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 dirty="0">
                          <a:effectLst/>
                          <a:latin typeface="Arial" panose="020B0604020202020204" pitchFamily="34" charset="0"/>
                        </a:rPr>
                        <a:t>82.70% to 95.21%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 dirty="0">
                          <a:effectLst/>
                          <a:latin typeface="Arial" panose="020B0604020202020204" pitchFamily="34" charset="0"/>
                        </a:rPr>
                        <a:t>75.00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 dirty="0">
                          <a:effectLst/>
                          <a:latin typeface="Arial" panose="020B0604020202020204" pitchFamily="34" charset="0"/>
                        </a:rPr>
                        <a:t>55.10% to 88.00%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 dirty="0">
                          <a:effectLst/>
                          <a:latin typeface="Arial" panose="020B0604020202020204" pitchFamily="34" charset="0"/>
                        </a:rPr>
                        <a:t>3.628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800" b="0" i="0" u="none" strike="noStrike" dirty="0">
                          <a:effectLst/>
                          <a:latin typeface="Arial" panose="020B0604020202020204" pitchFamily="34" charset="0"/>
                        </a:rPr>
                        <a:t>39</a:t>
                      </a:r>
                      <a:endParaRPr lang="en-US" sz="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800" b="0" i="0" u="none" strike="noStrike" dirty="0">
                          <a:effectLst/>
                          <a:latin typeface="Arial" panose="020B0604020202020204" pitchFamily="34" charset="0"/>
                        </a:rPr>
                        <a:t>97</a:t>
                      </a:r>
                      <a:endParaRPr lang="en-US" sz="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336577033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Early</a:t>
                      </a:r>
                      <a:r>
                        <a:rPr lang="es-ES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s-ES" sz="8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Infection</a:t>
                      </a:r>
                      <a:endParaRPr lang="en-US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&gt; 59.26</a:t>
                      </a:r>
                    </a:p>
                  </a:txBody>
                  <a:tcPr marL="6119" marR="6119" marT="6119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96.00</a:t>
                      </a:r>
                    </a:p>
                  </a:txBody>
                  <a:tcPr marL="6119" marR="6119" marT="6119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80.46% to 99.79%</a:t>
                      </a:r>
                    </a:p>
                  </a:txBody>
                  <a:tcPr marL="6119" marR="6119" marT="6119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75.00</a:t>
                      </a:r>
                    </a:p>
                  </a:txBody>
                  <a:tcPr marL="6119" marR="6119" marT="6119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55.10% to 88.00%</a:t>
                      </a:r>
                    </a:p>
                  </a:txBody>
                  <a:tcPr marL="6119" marR="6119" marT="6119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3.840</a:t>
                      </a:r>
                    </a:p>
                  </a:txBody>
                  <a:tcPr marL="6119" marR="6119" marT="6119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800" b="0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</a:t>
                      </a:r>
                      <a:endParaRPr lang="en-US" sz="8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119" marR="6119" marT="6119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800" b="0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99</a:t>
                      </a:r>
                      <a:endParaRPr lang="en-US" sz="8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119" marR="6119" marT="6119" marB="0" anchor="ctr"/>
                </a:tc>
                <a:extLst>
                  <a:ext uri="{0D108BD9-81ED-4DB2-BD59-A6C34878D82A}">
                    <a16:rowId xmlns:a16="http://schemas.microsoft.com/office/drawing/2014/main" val="2495223259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Acute</a:t>
                      </a:r>
                      <a:r>
                        <a:rPr lang="es-ES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s-ES" sz="8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Infection</a:t>
                      </a:r>
                      <a:endParaRPr lang="en-US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 dirty="0">
                          <a:effectLst/>
                          <a:latin typeface="Arial" panose="020B0604020202020204" pitchFamily="34" charset="0"/>
                        </a:rPr>
                        <a:t>&gt; 54.83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 dirty="0">
                          <a:effectLst/>
                          <a:latin typeface="Arial" panose="020B0604020202020204" pitchFamily="34" charset="0"/>
                        </a:rPr>
                        <a:t>88.57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 dirty="0">
                          <a:effectLst/>
                          <a:latin typeface="Arial" panose="020B0604020202020204" pitchFamily="34" charset="0"/>
                        </a:rPr>
                        <a:t>74.05% to 95.46%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 dirty="0">
                          <a:effectLst/>
                          <a:latin typeface="Arial" panose="020B0604020202020204" pitchFamily="34" charset="0"/>
                        </a:rPr>
                        <a:t>70.83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 dirty="0">
                          <a:effectLst/>
                          <a:latin typeface="Arial" panose="020B0604020202020204" pitchFamily="34" charset="0"/>
                        </a:rPr>
                        <a:t>50.83% to 85.09%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 dirty="0">
                          <a:effectLst/>
                          <a:latin typeface="Arial" panose="020B0604020202020204" pitchFamily="34" charset="0"/>
                        </a:rPr>
                        <a:t>3.037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800" b="0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34</a:t>
                      </a:r>
                      <a:endParaRPr lang="en-US" sz="8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119" marR="6119" marT="6119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800" b="0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97</a:t>
                      </a:r>
                      <a:endParaRPr lang="en-US" sz="8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119" marR="6119" marT="6119" marB="0" anchor="ctr"/>
                </a:tc>
                <a:extLst>
                  <a:ext uri="{0D108BD9-81ED-4DB2-BD59-A6C34878D82A}">
                    <a16:rowId xmlns:a16="http://schemas.microsoft.com/office/drawing/2014/main" val="2729927598"/>
                  </a:ext>
                </a:extLst>
              </a:tr>
              <a:tr h="370840">
                <a:tc rowSpan="3">
                  <a:txBody>
                    <a:bodyPr/>
                    <a:lstStyle/>
                    <a:p>
                      <a:pPr algn="ctr"/>
                      <a:r>
                        <a:rPr lang="es-ES" dirty="0"/>
                        <a:t>PAPP-A</a:t>
                      </a:r>
                      <a:endParaRPr lang="en-US" dirty="0"/>
                    </a:p>
                  </a:txBody>
                  <a:tcPr vert="vert27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800" b="0" i="0" u="none" strike="noStrike" dirty="0">
                          <a:effectLst/>
                          <a:latin typeface="Arial" panose="020B0604020202020204" pitchFamily="34" charset="0"/>
                        </a:rPr>
                        <a:t>Total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 dirty="0">
                          <a:effectLst/>
                          <a:latin typeface="Arial" panose="020B0604020202020204" pitchFamily="34" charset="0"/>
                        </a:rPr>
                        <a:t>&gt; 248.9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 dirty="0">
                          <a:effectLst/>
                          <a:latin typeface="Arial" panose="020B0604020202020204" pitchFamily="34" charset="0"/>
                        </a:rPr>
                        <a:t>58.49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 dirty="0">
                          <a:effectLst/>
                          <a:latin typeface="Arial" panose="020B0604020202020204" pitchFamily="34" charset="0"/>
                        </a:rPr>
                        <a:t>45.09% to 70.74%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effectLst/>
                          <a:latin typeface="Arial" panose="020B0604020202020204" pitchFamily="34" charset="0"/>
                        </a:rPr>
                        <a:t>59.09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effectLst/>
                          <a:latin typeface="Arial" panose="020B0604020202020204" pitchFamily="34" charset="0"/>
                        </a:rPr>
                        <a:t>38.73% to 76.74%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 dirty="0">
                          <a:effectLst/>
                          <a:latin typeface="Arial" panose="020B0604020202020204" pitchFamily="34" charset="0"/>
                        </a:rPr>
                        <a:t>1.430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800" b="0" i="0" u="none" strike="noStrike" dirty="0">
                          <a:effectLst/>
                          <a:latin typeface="Arial" panose="020B0604020202020204" pitchFamily="34" charset="0"/>
                        </a:rPr>
                        <a:t>20</a:t>
                      </a:r>
                      <a:endParaRPr lang="en-US" sz="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800" b="0" i="0" u="none" strike="noStrike" dirty="0">
                          <a:effectLst/>
                          <a:latin typeface="Arial" panose="020B0604020202020204" pitchFamily="34" charset="0"/>
                        </a:rPr>
                        <a:t>88</a:t>
                      </a:r>
                      <a:endParaRPr lang="en-US" sz="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677820394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800" b="0" i="0" u="none" strike="noStrike" dirty="0" err="1">
                          <a:effectLst/>
                          <a:latin typeface="Arial" panose="020B0604020202020204" pitchFamily="34" charset="0"/>
                        </a:rPr>
                        <a:t>Early</a:t>
                      </a:r>
                      <a:r>
                        <a:rPr lang="es-ES" sz="800" b="0" i="0" u="none" strike="noStrike" dirty="0"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s-ES" sz="800" b="0" i="0" u="none" strike="noStrike" dirty="0" err="1">
                          <a:effectLst/>
                          <a:latin typeface="Arial" panose="020B0604020202020204" pitchFamily="34" charset="0"/>
                        </a:rPr>
                        <a:t>Infection</a:t>
                      </a:r>
                      <a:endParaRPr lang="en-US" sz="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</a:rPr>
                        <a:t>&gt; 237.3</a:t>
                      </a:r>
                      <a:endParaRPr lang="en-US" sz="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</a:rPr>
                        <a:t>73.91</a:t>
                      </a:r>
                      <a:endParaRPr lang="en-US" sz="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</a:rPr>
                        <a:t>53.53% to 87.45%</a:t>
                      </a:r>
                      <a:endParaRPr lang="en-US" sz="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</a:rPr>
                        <a:t>59.09</a:t>
                      </a:r>
                      <a:endParaRPr lang="en-US" sz="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</a:rPr>
                        <a:t>38.73% to 76.74%</a:t>
                      </a:r>
                      <a:endParaRPr lang="en-US" sz="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</a:rPr>
                        <a:t>1.807</a:t>
                      </a:r>
                      <a:endParaRPr lang="en-US" sz="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dirty="0"/>
                        <a:t>24</a:t>
                      </a:r>
                      <a:endParaRPr lang="en-US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dirty="0"/>
                        <a:t>92</a:t>
                      </a:r>
                      <a:endParaRPr lang="en-US" sz="8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93167258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800" dirty="0" err="1"/>
                        <a:t>Acute</a:t>
                      </a:r>
                      <a:r>
                        <a:rPr lang="es-ES" sz="800" dirty="0"/>
                        <a:t> </a:t>
                      </a:r>
                      <a:r>
                        <a:rPr lang="es-ES" sz="800" dirty="0" err="1"/>
                        <a:t>Infection</a:t>
                      </a:r>
                      <a:endParaRPr lang="en-US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 dirty="0">
                          <a:effectLst/>
                          <a:latin typeface="Arial" panose="020B0604020202020204" pitchFamily="34" charset="0"/>
                        </a:rPr>
                        <a:t>&gt; 181.2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 dirty="0">
                          <a:effectLst/>
                          <a:latin typeface="Arial" panose="020B0604020202020204" pitchFamily="34" charset="0"/>
                        </a:rPr>
                        <a:t>56.67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 dirty="0">
                          <a:effectLst/>
                          <a:latin typeface="Arial" panose="020B0604020202020204" pitchFamily="34" charset="0"/>
                        </a:rPr>
                        <a:t>39.20% to 72.62%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 dirty="0">
                          <a:effectLst/>
                          <a:latin typeface="Arial" panose="020B0604020202020204" pitchFamily="34" charset="0"/>
                        </a:rPr>
                        <a:t>45.45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 dirty="0">
                          <a:effectLst/>
                          <a:latin typeface="Arial" panose="020B0604020202020204" pitchFamily="34" charset="0"/>
                        </a:rPr>
                        <a:t>26.92% to 65.34%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 dirty="0">
                          <a:effectLst/>
                          <a:latin typeface="Arial" panose="020B0604020202020204" pitchFamily="34" charset="0"/>
                        </a:rPr>
                        <a:t>1.039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dirty="0"/>
                        <a:t>15</a:t>
                      </a:r>
                      <a:endParaRPr lang="en-US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dirty="0"/>
                        <a:t>85</a:t>
                      </a:r>
                      <a:endParaRPr lang="en-US" sz="8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67565644"/>
                  </a:ext>
                </a:extLst>
              </a:tr>
              <a:tr h="370840">
                <a:tc rowSpan="3">
                  <a:txBody>
                    <a:bodyPr/>
                    <a:lstStyle/>
                    <a:p>
                      <a:pPr algn="ctr"/>
                      <a:r>
                        <a:rPr lang="es-ES" dirty="0"/>
                        <a:t>IMA + PAPP-A</a:t>
                      </a:r>
                      <a:endParaRPr lang="en-US" dirty="0"/>
                    </a:p>
                  </a:txBody>
                  <a:tcPr vert="vert27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</a:t>
                      </a:r>
                      <a:endParaRPr lang="es-ES" sz="8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&gt; 0.5195</a:t>
                      </a:r>
                    </a:p>
                  </a:txBody>
                  <a:tcPr marL="6119" marR="6119" marT="6119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92.98</a:t>
                      </a:r>
                    </a:p>
                  </a:txBody>
                  <a:tcPr marL="6119" marR="6119" marT="6119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83.30% to 97.24%</a:t>
                      </a:r>
                    </a:p>
                  </a:txBody>
                  <a:tcPr marL="6119" marR="6119" marT="6119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75.00</a:t>
                      </a:r>
                    </a:p>
                  </a:txBody>
                  <a:tcPr marL="6119" marR="6119" marT="6119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55.10% to 88.00%</a:t>
                      </a:r>
                    </a:p>
                  </a:txBody>
                  <a:tcPr marL="6119" marR="6119" marT="6119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3.719</a:t>
                      </a:r>
                    </a:p>
                  </a:txBody>
                  <a:tcPr marL="6119" marR="6119" marT="6119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800" b="0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39</a:t>
                      </a:r>
                    </a:p>
                  </a:txBody>
                  <a:tcPr marL="6119" marR="6119" marT="6119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800" b="0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98</a:t>
                      </a:r>
                      <a:endParaRPr lang="en-US" sz="8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119" marR="6119" marT="6119" marB="0" anchor="ctr"/>
                </a:tc>
                <a:extLst>
                  <a:ext uri="{0D108BD9-81ED-4DB2-BD59-A6C34878D82A}">
                    <a16:rowId xmlns:a16="http://schemas.microsoft.com/office/drawing/2014/main" val="1709520427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8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Early</a:t>
                      </a:r>
                      <a:r>
                        <a:rPr lang="es-E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s-ES" sz="8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Infection</a:t>
                      </a:r>
                      <a:endParaRPr lang="en-US" sz="8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&gt; 0.5689</a:t>
                      </a:r>
                    </a:p>
                  </a:txBody>
                  <a:tcPr marL="6119" marR="6119" marT="6119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92.31</a:t>
                      </a:r>
                    </a:p>
                  </a:txBody>
                  <a:tcPr marL="6119" marR="6119" marT="6119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75.86% to 98.63%</a:t>
                      </a:r>
                    </a:p>
                  </a:txBody>
                  <a:tcPr marL="6119" marR="6119" marT="6119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75.00</a:t>
                      </a:r>
                    </a:p>
                  </a:txBody>
                  <a:tcPr marL="6119" marR="6119" marT="6119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55.10% to 88.00%</a:t>
                      </a:r>
                    </a:p>
                  </a:txBody>
                  <a:tcPr marL="6119" marR="6119" marT="6119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3.692</a:t>
                      </a:r>
                    </a:p>
                  </a:txBody>
                  <a:tcPr marL="6119" marR="6119" marT="6119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800" b="0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39</a:t>
                      </a:r>
                    </a:p>
                  </a:txBody>
                  <a:tcPr marL="6119" marR="6119" marT="6119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800" b="0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98</a:t>
                      </a:r>
                      <a:endParaRPr lang="en-US" sz="8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119" marR="6119" marT="6119" marB="0" anchor="ctr"/>
                </a:tc>
                <a:extLst>
                  <a:ext uri="{0D108BD9-81ED-4DB2-BD59-A6C34878D82A}">
                    <a16:rowId xmlns:a16="http://schemas.microsoft.com/office/drawing/2014/main" val="2539865311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8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Acute</a:t>
                      </a:r>
                      <a:r>
                        <a:rPr lang="es-ES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s-ES" sz="8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Infection</a:t>
                      </a:r>
                      <a:endParaRPr lang="en-US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&gt; 0.4606</a:t>
                      </a:r>
                    </a:p>
                  </a:txBody>
                  <a:tcPr marL="6119" marR="6119" marT="6119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93.55</a:t>
                      </a:r>
                    </a:p>
                  </a:txBody>
                  <a:tcPr marL="6119" marR="6119" marT="6119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79.28% to 98.85%</a:t>
                      </a:r>
                    </a:p>
                  </a:txBody>
                  <a:tcPr marL="6119" marR="6119" marT="6119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62.50</a:t>
                      </a:r>
                    </a:p>
                  </a:txBody>
                  <a:tcPr marL="6119" marR="6119" marT="6119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42.71% to 78.84%</a:t>
                      </a:r>
                    </a:p>
                  </a:txBody>
                  <a:tcPr marL="6119" marR="6119" marT="6119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2.495</a:t>
                      </a:r>
                    </a:p>
                  </a:txBody>
                  <a:tcPr marL="6119" marR="6119" marT="6119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800" b="0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</a:t>
                      </a:r>
                    </a:p>
                  </a:txBody>
                  <a:tcPr marL="6119" marR="6119" marT="6119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800" b="0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98</a:t>
                      </a:r>
                      <a:endParaRPr lang="en-US" sz="8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119" marR="6119" marT="6119" marB="0" anchor="ctr"/>
                </a:tc>
                <a:extLst>
                  <a:ext uri="{0D108BD9-81ED-4DB2-BD59-A6C34878D82A}">
                    <a16:rowId xmlns:a16="http://schemas.microsoft.com/office/drawing/2014/main" val="2766757729"/>
                  </a:ext>
                </a:extLst>
              </a:tr>
            </a:tbl>
          </a:graphicData>
        </a:graphic>
      </p:graphicFrame>
      <p:sp>
        <p:nvSpPr>
          <p:cNvPr id="7" name="CuadroTexto 6">
            <a:extLst>
              <a:ext uri="{FF2B5EF4-FFF2-40B4-BE49-F238E27FC236}">
                <a16:creationId xmlns:a16="http://schemas.microsoft.com/office/drawing/2014/main" id="{03247004-0303-49B5-8389-FC0C72456EB0}"/>
              </a:ext>
            </a:extLst>
          </p:cNvPr>
          <p:cNvSpPr txBox="1"/>
          <p:nvPr/>
        </p:nvSpPr>
        <p:spPr>
          <a:xfrm>
            <a:off x="879676" y="5995686"/>
            <a:ext cx="5437353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100" b="1" dirty="0"/>
              <a:t>Table 2. </a:t>
            </a:r>
            <a:r>
              <a:rPr lang="es-ES" sz="1100" dirty="0" err="1"/>
              <a:t>Sensitivity</a:t>
            </a:r>
            <a:r>
              <a:rPr lang="es-ES" sz="1100" dirty="0"/>
              <a:t>, </a:t>
            </a:r>
            <a:r>
              <a:rPr lang="es-ES" sz="1100" dirty="0" err="1"/>
              <a:t>Especificity</a:t>
            </a:r>
            <a:r>
              <a:rPr lang="es-ES" sz="1100" dirty="0"/>
              <a:t>, </a:t>
            </a:r>
            <a:r>
              <a:rPr lang="es-ES" sz="1100" dirty="0" err="1"/>
              <a:t>Likelihood</a:t>
            </a:r>
            <a:r>
              <a:rPr lang="es-ES" sz="1100" dirty="0"/>
              <a:t> Ratio, Positive </a:t>
            </a:r>
            <a:r>
              <a:rPr lang="es-ES" sz="1100" dirty="0" err="1"/>
              <a:t>Predicitive</a:t>
            </a:r>
            <a:r>
              <a:rPr lang="es-ES" sz="1100" dirty="0"/>
              <a:t> </a:t>
            </a:r>
            <a:r>
              <a:rPr lang="es-ES" sz="1100" dirty="0" err="1"/>
              <a:t>Value</a:t>
            </a:r>
            <a:r>
              <a:rPr lang="es-ES" sz="1100" dirty="0"/>
              <a:t> and </a:t>
            </a:r>
            <a:r>
              <a:rPr lang="es-ES" sz="1100" dirty="0" err="1"/>
              <a:t>Negative</a:t>
            </a:r>
            <a:r>
              <a:rPr lang="es-ES" sz="1100" dirty="0"/>
              <a:t> </a:t>
            </a:r>
            <a:r>
              <a:rPr lang="es-ES" sz="1100" dirty="0" err="1"/>
              <a:t>Predictive</a:t>
            </a:r>
            <a:r>
              <a:rPr lang="es-ES" sz="1100" dirty="0"/>
              <a:t> </a:t>
            </a:r>
            <a:r>
              <a:rPr lang="es-ES" sz="1100" dirty="0" err="1"/>
              <a:t>Value</a:t>
            </a:r>
            <a:r>
              <a:rPr lang="es-ES" sz="1100" dirty="0"/>
              <a:t>, </a:t>
            </a:r>
            <a:r>
              <a:rPr lang="es-ES" sz="1100" dirty="0" err="1"/>
              <a:t>for</a:t>
            </a:r>
            <a:r>
              <a:rPr lang="es-ES" sz="1100" dirty="0"/>
              <a:t> </a:t>
            </a:r>
            <a:r>
              <a:rPr lang="es-ES" sz="1100" dirty="0" err="1"/>
              <a:t>Ischemia</a:t>
            </a:r>
            <a:r>
              <a:rPr lang="es-ES" sz="1100" dirty="0"/>
              <a:t> </a:t>
            </a:r>
            <a:r>
              <a:rPr lang="es-ES" sz="1100" dirty="0" err="1"/>
              <a:t>Modified</a:t>
            </a:r>
            <a:r>
              <a:rPr lang="es-ES" sz="1100" dirty="0"/>
              <a:t> </a:t>
            </a:r>
            <a:r>
              <a:rPr lang="es-ES" sz="1100" dirty="0" err="1"/>
              <a:t>Albumin</a:t>
            </a:r>
            <a:r>
              <a:rPr lang="es-ES" sz="1100" dirty="0"/>
              <a:t> (IMA, </a:t>
            </a:r>
            <a:r>
              <a:rPr lang="es-ES" sz="1100" dirty="0" err="1"/>
              <a:t>Pregnancy</a:t>
            </a:r>
            <a:r>
              <a:rPr lang="es-ES" sz="1100" dirty="0"/>
              <a:t> </a:t>
            </a:r>
            <a:r>
              <a:rPr lang="es-ES" sz="1100" dirty="0" err="1"/>
              <a:t>Associated</a:t>
            </a:r>
            <a:r>
              <a:rPr lang="es-ES" sz="1100" dirty="0"/>
              <a:t> Plasma </a:t>
            </a:r>
            <a:r>
              <a:rPr lang="es-ES" sz="1100" dirty="0" err="1"/>
              <a:t>Protein</a:t>
            </a:r>
            <a:r>
              <a:rPr lang="es-ES" sz="1100" dirty="0"/>
              <a:t>-A (PAPP-A) and the </a:t>
            </a:r>
            <a:r>
              <a:rPr lang="es-ES" sz="1100" dirty="0" err="1"/>
              <a:t>combination</a:t>
            </a:r>
            <a:r>
              <a:rPr lang="es-ES" sz="1100" dirty="0"/>
              <a:t> of </a:t>
            </a:r>
            <a:r>
              <a:rPr lang="es-ES" sz="1100" dirty="0" err="1"/>
              <a:t>both</a:t>
            </a:r>
            <a:r>
              <a:rPr lang="es-ES" sz="1100" dirty="0"/>
              <a:t> </a:t>
            </a:r>
            <a:r>
              <a:rPr lang="es-ES" sz="1100" dirty="0" err="1"/>
              <a:t>biomarkers</a:t>
            </a:r>
            <a:r>
              <a:rPr lang="es-ES" sz="1100" dirty="0"/>
              <a:t> in COVID-19 </a:t>
            </a:r>
            <a:r>
              <a:rPr lang="es-ES" sz="1100" dirty="0" err="1"/>
              <a:t>patients</a:t>
            </a:r>
            <a:r>
              <a:rPr lang="es-ES" sz="1100" dirty="0"/>
              <a:t>.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422250415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2828</TotalTime>
  <Words>239</Words>
  <Application>Microsoft Office PowerPoint</Application>
  <PresentationFormat>A4 (210 x 297 mm)</PresentationFormat>
  <Paragraphs>95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de Office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Díaz-Laviada Marturet Inés</dc:creator>
  <cp:lastModifiedBy>Díaz-Laviada Marturet Inés</cp:lastModifiedBy>
  <cp:revision>111</cp:revision>
  <dcterms:created xsi:type="dcterms:W3CDTF">2021-05-13T10:57:44Z</dcterms:created>
  <dcterms:modified xsi:type="dcterms:W3CDTF">2021-07-20T15:49:09Z</dcterms:modified>
</cp:coreProperties>
</file>