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7C39F"/>
    <a:srgbClr val="DA1075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7" autoAdjust="0"/>
    <p:restoredTop sz="94660"/>
  </p:normalViewPr>
  <p:slideViewPr>
    <p:cSldViewPr snapToGrid="0">
      <p:cViewPr>
        <p:scale>
          <a:sx n="90" d="100"/>
          <a:sy n="90" d="100"/>
        </p:scale>
        <p:origin x="1776" y="-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AA69-DBD8-42B3-9DEB-7FBC7188AC0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C38F-84FC-4AF5-A17E-0DB4239D1C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367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AA69-DBD8-42B3-9DEB-7FBC7188AC0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C38F-84FC-4AF5-A17E-0DB4239D1C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24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AA69-DBD8-42B3-9DEB-7FBC7188AC0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C38F-84FC-4AF5-A17E-0DB4239D1C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533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AA69-DBD8-42B3-9DEB-7FBC7188AC0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C38F-84FC-4AF5-A17E-0DB4239D1C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432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AA69-DBD8-42B3-9DEB-7FBC7188AC0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C38F-84FC-4AF5-A17E-0DB4239D1C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051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AA69-DBD8-42B3-9DEB-7FBC7188AC0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C38F-84FC-4AF5-A17E-0DB4239D1C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17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AA69-DBD8-42B3-9DEB-7FBC7188AC0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C38F-84FC-4AF5-A17E-0DB4239D1C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40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AA69-DBD8-42B3-9DEB-7FBC7188AC0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C38F-84FC-4AF5-A17E-0DB4239D1C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220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AA69-DBD8-42B3-9DEB-7FBC7188AC0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C38F-84FC-4AF5-A17E-0DB4239D1C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59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AA69-DBD8-42B3-9DEB-7FBC7188AC0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C38F-84FC-4AF5-A17E-0DB4239D1C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933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AA69-DBD8-42B3-9DEB-7FBC7188AC0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C38F-84FC-4AF5-A17E-0DB4239D1C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827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6AA69-DBD8-42B3-9DEB-7FBC7188AC0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56C38F-84FC-4AF5-A17E-0DB4239D1C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59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462EF571-F0E5-49FB-8AAE-ADF997E9E6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016646"/>
              </p:ext>
            </p:extLst>
          </p:nvPr>
        </p:nvGraphicFramePr>
        <p:xfrm>
          <a:off x="1117600" y="3673474"/>
          <a:ext cx="4083050" cy="2808516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156133">
                  <a:extLst>
                    <a:ext uri="{9D8B030D-6E8A-4147-A177-3AD203B41FA5}">
                      <a16:colId xmlns:a16="http://schemas.microsoft.com/office/drawing/2014/main" val="1200608415"/>
                    </a:ext>
                  </a:extLst>
                </a:gridCol>
                <a:gridCol w="878075">
                  <a:extLst>
                    <a:ext uri="{9D8B030D-6E8A-4147-A177-3AD203B41FA5}">
                      <a16:colId xmlns:a16="http://schemas.microsoft.com/office/drawing/2014/main" val="2762809941"/>
                    </a:ext>
                  </a:extLst>
                </a:gridCol>
                <a:gridCol w="1024421">
                  <a:extLst>
                    <a:ext uri="{9D8B030D-6E8A-4147-A177-3AD203B41FA5}">
                      <a16:colId xmlns:a16="http://schemas.microsoft.com/office/drawing/2014/main" val="3290988191"/>
                    </a:ext>
                  </a:extLst>
                </a:gridCol>
                <a:gridCol w="1024421">
                  <a:extLst>
                    <a:ext uri="{9D8B030D-6E8A-4147-A177-3AD203B41FA5}">
                      <a16:colId xmlns:a16="http://schemas.microsoft.com/office/drawing/2014/main" val="2800695835"/>
                    </a:ext>
                  </a:extLst>
                </a:gridCol>
              </a:tblGrid>
              <a:tr h="18845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Total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>
                          <a:effectLst/>
                        </a:rPr>
                        <a:t>Female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Male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67748837"/>
                  </a:ext>
                </a:extLst>
              </a:tr>
              <a:tr h="188459">
                <a:tc>
                  <a:txBody>
                    <a:bodyPr/>
                    <a:lstStyle/>
                    <a:p>
                      <a:pPr algn="ctr" fontAlgn="b"/>
                      <a:endParaRPr lang="en-US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671160468"/>
                  </a:ext>
                </a:extLst>
              </a:tr>
              <a:tr h="20410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Participants (n)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84 (100%)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33 (40%)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51 (60%)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37894082"/>
                  </a:ext>
                </a:extLst>
              </a:tr>
              <a:tr h="18845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50715800"/>
                  </a:ext>
                </a:extLst>
              </a:tr>
              <a:tr h="18845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Age (median, IQR, years)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 (57-72)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 (58-71)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 (56-74)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75546083"/>
                  </a:ext>
                </a:extLst>
              </a:tr>
              <a:tr h="18845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80429898"/>
                  </a:ext>
                </a:extLst>
              </a:tr>
              <a:tr h="188459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SARS-CoV-2 infection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63734622"/>
                  </a:ext>
                </a:extLst>
              </a:tr>
              <a:tr h="18845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PCR +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60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28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32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8150763"/>
                  </a:ext>
                </a:extLst>
              </a:tr>
              <a:tr h="18845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PCR -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19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09038604"/>
                  </a:ext>
                </a:extLst>
              </a:tr>
              <a:tr h="18845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06464937"/>
                  </a:ext>
                </a:extLst>
              </a:tr>
              <a:tr h="188459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SARS-CoV-2 serology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04886464"/>
                  </a:ext>
                </a:extLst>
              </a:tr>
              <a:tr h="18845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IgG +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36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21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274521518"/>
                  </a:ext>
                </a:extLst>
              </a:tr>
              <a:tr h="18845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IgG -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48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18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30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366360094"/>
                  </a:ext>
                </a:extLst>
              </a:tr>
              <a:tr h="18845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877761676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48701AE2-49FE-448E-B808-7C577FBE8936}"/>
              </a:ext>
            </a:extLst>
          </p:cNvPr>
          <p:cNvSpPr txBox="1"/>
          <p:nvPr/>
        </p:nvSpPr>
        <p:spPr>
          <a:xfrm>
            <a:off x="1117600" y="6675120"/>
            <a:ext cx="514773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Table 1. </a:t>
            </a:r>
            <a:r>
              <a:rPr lang="en-US" sz="1100" dirty="0"/>
              <a:t>Baseline characteristics of patients with SARS-CoV-2 infection. Values are numbers (percentages) or median (interquartile range).</a:t>
            </a:r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8543758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2825</TotalTime>
  <Words>90</Words>
  <Application>Microsoft Office PowerPoint</Application>
  <PresentationFormat>A4 (210 x 297 mm)</PresentationFormat>
  <Paragraphs>30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Díaz-Laviada Marturet Inés</dc:creator>
  <cp:lastModifiedBy>Díaz-Laviada Marturet Inés</cp:lastModifiedBy>
  <cp:revision>99</cp:revision>
  <dcterms:created xsi:type="dcterms:W3CDTF">2021-05-13T10:57:44Z</dcterms:created>
  <dcterms:modified xsi:type="dcterms:W3CDTF">2021-07-20T15:46:13Z</dcterms:modified>
</cp:coreProperties>
</file>