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09/20/2025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09/20/2025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09/20/2025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67498-E095-E24F-A9A6-FF611747B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3B0CA-69EE-F6AF-C250-869697CEB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444" y="145300"/>
            <a:ext cx="8229600" cy="659426"/>
          </a:xfrm>
        </p:spPr>
        <p:txBody>
          <a:bodyPr>
            <a:noAutofit/>
          </a:bodyPr>
          <a:lstStyle/>
          <a:p>
            <a:r>
              <a:rPr sz="2400" dirty="0"/>
              <a:t>Graphical Abstract</a:t>
            </a:r>
            <a:r>
              <a:rPr lang="en-US" sz="2400" dirty="0"/>
              <a:t> - Farmer-built Earth Dams</a:t>
            </a:r>
            <a:endParaRPr sz="2400" dirty="0"/>
          </a:p>
        </p:txBody>
      </p:sp>
      <p:grpSp>
        <p:nvGrpSpPr>
          <p:cNvPr id="2062" name="Group 2061">
            <a:extLst>
              <a:ext uri="{FF2B5EF4-FFF2-40B4-BE49-F238E27FC236}">
                <a16:creationId xmlns:a16="http://schemas.microsoft.com/office/drawing/2014/main" id="{0B02FA0E-DAB4-AF82-614A-78A99699C91C}"/>
              </a:ext>
            </a:extLst>
          </p:cNvPr>
          <p:cNvGrpSpPr/>
          <p:nvPr/>
        </p:nvGrpSpPr>
        <p:grpSpPr>
          <a:xfrm>
            <a:off x="300216" y="1295705"/>
            <a:ext cx="8563633" cy="5028127"/>
            <a:chOff x="113523" y="1284888"/>
            <a:chExt cx="9030477" cy="551335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313B648-D9DC-E151-1F1A-D3616FB2B7FD}"/>
                </a:ext>
              </a:extLst>
            </p:cNvPr>
            <p:cNvSpPr txBox="1"/>
            <p:nvPr/>
          </p:nvSpPr>
          <p:spPr>
            <a:xfrm>
              <a:off x="120247" y="2118341"/>
              <a:ext cx="2544287" cy="708703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Built Beyond Standard Engineering Codes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AD5A7E3-2447-3633-E4AF-42B1B165F06B}"/>
                </a:ext>
              </a:extLst>
            </p:cNvPr>
            <p:cNvSpPr txBox="1"/>
            <p:nvPr/>
          </p:nvSpPr>
          <p:spPr>
            <a:xfrm>
              <a:off x="256612" y="3073704"/>
              <a:ext cx="2889277" cy="4049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i="0" dirty="0">
                  <a:solidFill>
                    <a:srgbClr val="0F1115"/>
                  </a:solidFill>
                  <a:effectLst/>
                  <a:latin typeface="quote-cjk-patch"/>
                </a:rPr>
                <a:t>Comprehensive Evaluation </a:t>
              </a:r>
              <a:endParaRPr lang="en-US" dirty="0"/>
            </a:p>
          </p:txBody>
        </p:sp>
        <p:pic>
          <p:nvPicPr>
            <p:cNvPr id="1026" name="Picture 2" descr="Theodolite Icon Stock Illustrations – 1,087 Theodolite Icon ...">
              <a:extLst>
                <a:ext uri="{FF2B5EF4-FFF2-40B4-BE49-F238E27FC236}">
                  <a16:creationId xmlns:a16="http://schemas.microsoft.com/office/drawing/2014/main" id="{FE500785-DD44-6F7A-442D-4A4643C4B00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490" r="7488"/>
            <a:stretch>
              <a:fillRect/>
            </a:stretch>
          </p:blipFill>
          <p:spPr bwMode="auto">
            <a:xfrm>
              <a:off x="256611" y="3623730"/>
              <a:ext cx="628046" cy="543705"/>
            </a:xfrm>
            <a:prstGeom prst="rect">
              <a:avLst/>
            </a:prstGeom>
            <a:noFill/>
            <a:ln w="19050">
              <a:solidFill>
                <a:srgbClr val="00B05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Soil Stability Failure Vector Icon ...">
              <a:extLst>
                <a:ext uri="{FF2B5EF4-FFF2-40B4-BE49-F238E27FC236}">
                  <a16:creationId xmlns:a16="http://schemas.microsoft.com/office/drawing/2014/main" id="{B01477EB-3159-8A8D-0443-047CC6E4480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957" t="21038" r="10836" b="20244"/>
            <a:stretch>
              <a:fillRect/>
            </a:stretch>
          </p:blipFill>
          <p:spPr bwMode="auto">
            <a:xfrm>
              <a:off x="257329" y="5327479"/>
              <a:ext cx="627328" cy="572323"/>
            </a:xfrm>
            <a:prstGeom prst="rect">
              <a:avLst/>
            </a:prstGeom>
            <a:noFill/>
            <a:ln w="19050">
              <a:solidFill>
                <a:srgbClr val="00B05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line element Hydrology symbol ...">
              <a:extLst>
                <a:ext uri="{FF2B5EF4-FFF2-40B4-BE49-F238E27FC236}">
                  <a16:creationId xmlns:a16="http://schemas.microsoft.com/office/drawing/2014/main" id="{49C360B5-400F-6732-E943-E3F5F00DC36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111" t="18471" r="25161" b="33607"/>
            <a:stretch>
              <a:fillRect/>
            </a:stretch>
          </p:blipFill>
          <p:spPr bwMode="auto">
            <a:xfrm>
              <a:off x="237664" y="6224682"/>
              <a:ext cx="627329" cy="573558"/>
            </a:xfrm>
            <a:prstGeom prst="rect">
              <a:avLst/>
            </a:prstGeom>
            <a:noFill/>
            <a:ln w="19050">
              <a:solidFill>
                <a:srgbClr val="00B05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858AA0EF-3962-1028-4896-83A9049495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577028" y="4265017"/>
              <a:ext cx="344128" cy="38236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2C826BC-00B7-91A1-96E7-57387C00FCF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536010" y="5074974"/>
              <a:ext cx="385145" cy="32302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FF142155-992E-9864-E727-2A3E04A00A2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517150" y="5705528"/>
              <a:ext cx="393347" cy="39334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7" name="Graphic 16" descr="Tax outline">
              <a:extLst>
                <a:ext uri="{FF2B5EF4-FFF2-40B4-BE49-F238E27FC236}">
                  <a16:creationId xmlns:a16="http://schemas.microsoft.com/office/drawing/2014/main" id="{7587B914-F495-5428-D68D-88199ED6918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495411" y="6227677"/>
              <a:ext cx="444675" cy="444675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9254D81-ECB9-F63E-C59A-9DF60B04AA52}"/>
                </a:ext>
              </a:extLst>
            </p:cNvPr>
            <p:cNvSpPr txBox="1"/>
            <p:nvPr/>
          </p:nvSpPr>
          <p:spPr>
            <a:xfrm>
              <a:off x="113523" y="1320002"/>
              <a:ext cx="2544286" cy="70870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Essential Small-Scale Water Infrastructure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A455E18-41DD-EEDB-DD34-1CA95EB64568}"/>
                </a:ext>
              </a:extLst>
            </p:cNvPr>
            <p:cNvSpPr txBox="1"/>
            <p:nvPr/>
          </p:nvSpPr>
          <p:spPr>
            <a:xfrm>
              <a:off x="5465169" y="3037751"/>
              <a:ext cx="1703865" cy="369332"/>
            </a:xfrm>
            <a:prstGeom prst="rect">
              <a:avLst/>
            </a:prstGeom>
            <a:noFill/>
            <a:ln>
              <a:noFill/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Good Deviated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A6C71CD-F23D-14D5-0793-44DD21DA9B65}"/>
                </a:ext>
              </a:extLst>
            </p:cNvPr>
            <p:cNvSpPr txBox="1"/>
            <p:nvPr/>
          </p:nvSpPr>
          <p:spPr>
            <a:xfrm>
              <a:off x="819583" y="3684094"/>
              <a:ext cx="1513365" cy="4049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Field Survey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FAB8B6B-4F4F-F5D4-F449-5494AEB86D14}"/>
                </a:ext>
              </a:extLst>
            </p:cNvPr>
            <p:cNvSpPr txBox="1"/>
            <p:nvPr/>
          </p:nvSpPr>
          <p:spPr>
            <a:xfrm>
              <a:off x="819583" y="4550063"/>
              <a:ext cx="134210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Soil Testing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A7FA27C-48CC-E0C1-AD9F-DB0DA64FA97F}"/>
                </a:ext>
              </a:extLst>
            </p:cNvPr>
            <p:cNvSpPr txBox="1"/>
            <p:nvPr/>
          </p:nvSpPr>
          <p:spPr>
            <a:xfrm>
              <a:off x="749592" y="5397999"/>
              <a:ext cx="2761981" cy="4049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Slope Stability Modeling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64DB580-299B-D24A-3CEF-B2AB901FE235}"/>
                </a:ext>
              </a:extLst>
            </p:cNvPr>
            <p:cNvSpPr txBox="1"/>
            <p:nvPr/>
          </p:nvSpPr>
          <p:spPr>
            <a:xfrm>
              <a:off x="713396" y="6310503"/>
              <a:ext cx="2432493" cy="4049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Hydrological Analysis</a:t>
              </a:r>
            </a:p>
          </p:txBody>
        </p:sp>
        <p:pic>
          <p:nvPicPr>
            <p:cNvPr id="2050" name="Picture 2" descr="Soil testing Icons, Logos, Symbols ...">
              <a:extLst>
                <a:ext uri="{FF2B5EF4-FFF2-40B4-BE49-F238E27FC236}">
                  <a16:creationId xmlns:a16="http://schemas.microsoft.com/office/drawing/2014/main" id="{0E8709E3-4D76-BA0C-0881-4EB5153698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612" y="4470883"/>
              <a:ext cx="628046" cy="572323"/>
            </a:xfrm>
            <a:prstGeom prst="rect">
              <a:avLst/>
            </a:prstGeom>
            <a:noFill/>
            <a:ln w="19050">
              <a:solidFill>
                <a:srgbClr val="00B05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B5A5A66-9803-4572-2892-864C416A403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879250" y="1284888"/>
              <a:ext cx="2544287" cy="1720597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312B5C8-5FE6-6D1E-6D1E-F4B600C28DEE}"/>
                </a:ext>
              </a:extLst>
            </p:cNvPr>
            <p:cNvSpPr txBox="1"/>
            <p:nvPr/>
          </p:nvSpPr>
          <p:spPr>
            <a:xfrm>
              <a:off x="5644978" y="1449684"/>
              <a:ext cx="2255365" cy="369332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Under Assessment  </a:t>
              </a: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AEDF2A06-3AB3-958D-74B9-21E1E88DCF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5638255" y="2000713"/>
              <a:ext cx="1095052" cy="948363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19188244-C55C-8CFE-4156-4233625FE76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7170822" y="2098620"/>
              <a:ext cx="942641" cy="942641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F791033-61F7-2C98-9D85-30B428AA5864}"/>
                </a:ext>
              </a:extLst>
            </p:cNvPr>
            <p:cNvSpPr txBox="1"/>
            <p:nvPr/>
          </p:nvSpPr>
          <p:spPr>
            <a:xfrm>
              <a:off x="7144712" y="3025149"/>
              <a:ext cx="1703865" cy="369332"/>
            </a:xfrm>
            <a:prstGeom prst="rect">
              <a:avLst/>
            </a:prstGeom>
            <a:noFill/>
            <a:ln>
              <a:noFill/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Failure Risk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05ABC2D-D770-31EE-C996-DD976BE8E829}"/>
                </a:ext>
              </a:extLst>
            </p:cNvPr>
            <p:cNvSpPr txBox="1"/>
            <p:nvPr/>
          </p:nvSpPr>
          <p:spPr>
            <a:xfrm>
              <a:off x="5360131" y="3564693"/>
              <a:ext cx="1703865" cy="369332"/>
            </a:xfrm>
            <a:prstGeom prst="rect">
              <a:avLst/>
            </a:prstGeom>
            <a:noFill/>
            <a:ln>
              <a:noFill/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Key Findings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19718AE-3599-D5CB-0EE3-433D562E4350}"/>
                </a:ext>
              </a:extLst>
            </p:cNvPr>
            <p:cNvSpPr txBox="1"/>
            <p:nvPr/>
          </p:nvSpPr>
          <p:spPr>
            <a:xfrm>
              <a:off x="5059456" y="4117646"/>
              <a:ext cx="3739103" cy="646331"/>
            </a:xfrm>
            <a:prstGeom prst="rect">
              <a:avLst/>
            </a:prstGeom>
            <a:noFill/>
            <a:ln>
              <a:noFill/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Soil Plasticity &gt; 10 is more reliable than geometric compliance. 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49BC8D0-01F4-A847-3AD4-ED03DFA27F3A}"/>
                </a:ext>
              </a:extLst>
            </p:cNvPr>
            <p:cNvSpPr txBox="1"/>
            <p:nvPr/>
          </p:nvSpPr>
          <p:spPr>
            <a:xfrm>
              <a:off x="5059456" y="4919395"/>
              <a:ext cx="3957484" cy="646331"/>
            </a:xfrm>
            <a:prstGeom prst="rect">
              <a:avLst/>
            </a:prstGeom>
            <a:noFill/>
            <a:ln>
              <a:noFill/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3D Confinement and Vegetation Reinforcement Influence Dam Safety </a:t>
              </a:r>
            </a:p>
          </p:txBody>
        </p:sp>
        <p:sp>
          <p:nvSpPr>
            <p:cNvPr id="2048" name="TextBox 2047">
              <a:extLst>
                <a:ext uri="{FF2B5EF4-FFF2-40B4-BE49-F238E27FC236}">
                  <a16:creationId xmlns:a16="http://schemas.microsoft.com/office/drawing/2014/main" id="{BA2643DB-2828-B2F5-5FA6-30E926E5B1C7}"/>
                </a:ext>
              </a:extLst>
            </p:cNvPr>
            <p:cNvSpPr txBox="1"/>
            <p:nvPr/>
          </p:nvSpPr>
          <p:spPr>
            <a:xfrm>
              <a:off x="5033278" y="5688158"/>
              <a:ext cx="3957483" cy="404973"/>
            </a:xfrm>
            <a:prstGeom prst="rect">
              <a:avLst/>
            </a:prstGeom>
            <a:noFill/>
            <a:ln>
              <a:noFill/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Spillway Failure Risk Dominates</a:t>
              </a:r>
            </a:p>
          </p:txBody>
        </p:sp>
        <p:sp>
          <p:nvSpPr>
            <p:cNvPr id="2052" name="TextBox 2051">
              <a:extLst>
                <a:ext uri="{FF2B5EF4-FFF2-40B4-BE49-F238E27FC236}">
                  <a16:creationId xmlns:a16="http://schemas.microsoft.com/office/drawing/2014/main" id="{4E7B86D4-1A2D-166B-5DBD-3DB8D4954636}"/>
                </a:ext>
              </a:extLst>
            </p:cNvPr>
            <p:cNvSpPr txBox="1"/>
            <p:nvPr/>
          </p:nvSpPr>
          <p:spPr>
            <a:xfrm>
              <a:off x="5033278" y="6194426"/>
              <a:ext cx="4110722" cy="404973"/>
            </a:xfrm>
            <a:prstGeom prst="rect">
              <a:avLst/>
            </a:prstGeom>
            <a:noFill/>
            <a:ln>
              <a:noFill/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0F1115"/>
                  </a:solidFill>
                  <a:latin typeface="quote-cjk-patch"/>
                </a:rPr>
                <a:t>Cost: 1–11% of the government dams</a:t>
              </a:r>
            </a:p>
          </p:txBody>
        </p:sp>
        <p:sp>
          <p:nvSpPr>
            <p:cNvPr id="2061" name="Arrow: Curved Left 2060">
              <a:extLst>
                <a:ext uri="{FF2B5EF4-FFF2-40B4-BE49-F238E27FC236}">
                  <a16:creationId xmlns:a16="http://schemas.microsoft.com/office/drawing/2014/main" id="{1F9DA26A-46B6-1CE8-834D-BA18C8835052}"/>
                </a:ext>
              </a:extLst>
            </p:cNvPr>
            <p:cNvSpPr/>
            <p:nvPr/>
          </p:nvSpPr>
          <p:spPr>
            <a:xfrm>
              <a:off x="3158800" y="4089067"/>
              <a:ext cx="574998" cy="2604194"/>
            </a:xfrm>
            <a:prstGeom prst="curvedLeftArrow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7283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65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quote-cjk-patch</vt:lpstr>
      <vt:lpstr>Office Theme</vt:lpstr>
      <vt:lpstr>Graphical Abstract - Farmer-built Earth Dams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Nawbahar</dc:creator>
  <cp:keywords/>
  <dc:description>generated using python-pptx</dc:description>
  <cp:lastModifiedBy>Nawbahar Mustafa</cp:lastModifiedBy>
  <cp:revision>9</cp:revision>
  <dcterms:created xsi:type="dcterms:W3CDTF">2013-01-27T09:14:16Z</dcterms:created>
  <dcterms:modified xsi:type="dcterms:W3CDTF">2025-09-20T10:43:49Z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2025-09-20T09:17:45Z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2a530c23-015f-4831-96a1-ea67233d2b67</vt:lpwstr>
  </property>
  <property fmtid="{D5CDD505-2E9C-101B-9397-08002B2CF9AE}" pid="7" name="MSIP_Label_defa4170-0d19-0005-0004-bc88714345d2_ActionId">
    <vt:lpwstr>615ef864-5757-4f89-9add-2c5b4e818783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