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72" r:id="rId2"/>
  </p:sldIdLst>
  <p:sldSz cx="6858000" cy="9906000" type="A4"/>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706" autoAdjust="0"/>
  </p:normalViewPr>
  <p:slideViewPr>
    <p:cSldViewPr snapToGrid="0">
      <p:cViewPr varScale="1">
        <p:scale>
          <a:sx n="56" d="100"/>
          <a:sy n="56" d="100"/>
        </p:scale>
        <p:origin x="2650" y="6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84871" cy="502675"/>
          </a:xfrm>
          <a:prstGeom prst="rect">
            <a:avLst/>
          </a:prstGeom>
        </p:spPr>
        <p:txBody>
          <a:bodyPr vert="horz" lIns="93101" tIns="46551" rIns="93101" bIns="46551"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1699" y="2"/>
            <a:ext cx="2984871" cy="502675"/>
          </a:xfrm>
          <a:prstGeom prst="rect">
            <a:avLst/>
          </a:prstGeom>
        </p:spPr>
        <p:txBody>
          <a:bodyPr vert="horz" lIns="93101" tIns="46551" rIns="93101" bIns="46551" rtlCol="0"/>
          <a:lstStyle>
            <a:lvl1pPr algn="r">
              <a:defRPr sz="1200"/>
            </a:lvl1pPr>
          </a:lstStyle>
          <a:p>
            <a:fld id="{593410B6-91C0-4AFB-BDF7-BF5C8C46BED2}" type="datetimeFigureOut">
              <a:rPr kumimoji="1" lang="ja-JP" altLang="en-US" smtClean="0"/>
              <a:t>2021/7/31</a:t>
            </a:fld>
            <a:endParaRPr kumimoji="1" lang="ja-JP" altLang="en-US"/>
          </a:p>
        </p:txBody>
      </p:sp>
      <p:sp>
        <p:nvSpPr>
          <p:cNvPr id="4" name="スライド イメージ プレースホルダー 3"/>
          <p:cNvSpPr>
            <a:spLocks noGrp="1" noRot="1" noChangeAspect="1"/>
          </p:cNvSpPr>
          <p:nvPr>
            <p:ph type="sldImg" idx="2"/>
          </p:nvPr>
        </p:nvSpPr>
        <p:spPr>
          <a:xfrm>
            <a:off x="2274888" y="1252538"/>
            <a:ext cx="2338387" cy="3379787"/>
          </a:xfrm>
          <a:prstGeom prst="rect">
            <a:avLst/>
          </a:prstGeom>
          <a:noFill/>
          <a:ln w="12700">
            <a:solidFill>
              <a:prstClr val="black"/>
            </a:solidFill>
          </a:ln>
        </p:spPr>
        <p:txBody>
          <a:bodyPr vert="horz" lIns="93101" tIns="46551" rIns="93101" bIns="46551" rtlCol="0" anchor="ctr"/>
          <a:lstStyle/>
          <a:p>
            <a:endParaRPr lang="ja-JP" altLang="en-US"/>
          </a:p>
        </p:txBody>
      </p:sp>
      <p:sp>
        <p:nvSpPr>
          <p:cNvPr id="5" name="ノート プレースホルダー 4"/>
          <p:cNvSpPr>
            <a:spLocks noGrp="1"/>
          </p:cNvSpPr>
          <p:nvPr>
            <p:ph type="body" sz="quarter" idx="3"/>
          </p:nvPr>
        </p:nvSpPr>
        <p:spPr>
          <a:xfrm>
            <a:off x="688817" y="4821507"/>
            <a:ext cx="5510530" cy="3944869"/>
          </a:xfrm>
          <a:prstGeom prst="rect">
            <a:avLst/>
          </a:prstGeom>
        </p:spPr>
        <p:txBody>
          <a:bodyPr vert="horz" lIns="93101" tIns="46551" rIns="93101" bIns="4655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516040"/>
            <a:ext cx="2984871" cy="502674"/>
          </a:xfrm>
          <a:prstGeom prst="rect">
            <a:avLst/>
          </a:prstGeom>
        </p:spPr>
        <p:txBody>
          <a:bodyPr vert="horz" lIns="93101" tIns="46551" rIns="93101" bIns="4655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1699" y="9516040"/>
            <a:ext cx="2984871" cy="502674"/>
          </a:xfrm>
          <a:prstGeom prst="rect">
            <a:avLst/>
          </a:prstGeom>
        </p:spPr>
        <p:txBody>
          <a:bodyPr vert="horz" lIns="93101" tIns="46551" rIns="93101" bIns="46551" rtlCol="0" anchor="b"/>
          <a:lstStyle>
            <a:lvl1pPr algn="r">
              <a:defRPr sz="1200"/>
            </a:lvl1pPr>
          </a:lstStyle>
          <a:p>
            <a:fld id="{42D4D366-9923-44B0-B6FD-444D1F7F5CD9}" type="slidenum">
              <a:rPr kumimoji="1" lang="ja-JP" altLang="en-US" smtClean="0"/>
              <a:t>‹#›</a:t>
            </a:fld>
            <a:endParaRPr kumimoji="1" lang="ja-JP" altLang="en-US"/>
          </a:p>
        </p:txBody>
      </p:sp>
    </p:spTree>
    <p:extLst>
      <p:ext uri="{BB962C8B-B14F-4D97-AF65-F5344CB8AC3E}">
        <p14:creationId xmlns:p14="http://schemas.microsoft.com/office/powerpoint/2010/main" val="198627969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459CB09E-04E5-4013-8890-795A7E277D25}"/>
              </a:ext>
            </a:extLst>
          </p:cNvPr>
          <p:cNvSpPr>
            <a:spLocks noGrp="1" noRot="1" noChangeAspect="1" noTextEdit="1"/>
          </p:cNvSpPr>
          <p:nvPr>
            <p:ph type="sldImg"/>
          </p:nvPr>
        </p:nvSpPr>
        <p:spPr bwMode="auto">
          <a:xfrm>
            <a:off x="2274888" y="1252538"/>
            <a:ext cx="2338387" cy="33797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AD47896A-543F-43E7-9AD3-D94E74EF3D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ja-JP" dirty="0"/>
              <a:t>スライド</a:t>
            </a:r>
            <a:r>
              <a:rPr lang="en-US" altLang="ja-JP" dirty="0"/>
              <a:t>4</a:t>
            </a:r>
            <a:r>
              <a:rPr lang="ja-JP" altLang="ja-JP" dirty="0"/>
              <a:t>、</a:t>
            </a:r>
            <a:r>
              <a:rPr lang="en-US" altLang="ja-JP" dirty="0"/>
              <a:t>5</a:t>
            </a:r>
            <a:endParaRPr lang="ja-JP" altLang="ja-JP" dirty="0"/>
          </a:p>
          <a:p>
            <a:pPr eaLnBrk="1" hangingPunct="1"/>
            <a:r>
              <a:rPr lang="ja-JP" altLang="ja-JP" dirty="0"/>
              <a:t>少し</a:t>
            </a:r>
            <a:r>
              <a:rPr lang="en-US" altLang="ja-JP" dirty="0"/>
              <a:t>busy</a:t>
            </a:r>
            <a:r>
              <a:rPr lang="ja-JP" altLang="ja-JP" dirty="0"/>
              <a:t>ですね。項目を減らすか</a:t>
            </a:r>
            <a:r>
              <a:rPr lang="en-US" altLang="ja-JP" dirty="0"/>
              <a:t>(</a:t>
            </a:r>
            <a:r>
              <a:rPr lang="ja-JP" altLang="ja-JP" dirty="0"/>
              <a:t>合併症項目、</a:t>
            </a:r>
            <a:r>
              <a:rPr lang="en-US" altLang="ja-JP" dirty="0"/>
              <a:t>RBC</a:t>
            </a:r>
            <a:r>
              <a:rPr lang="ja-JP" altLang="ja-JP" dirty="0"/>
              <a:t>、</a:t>
            </a:r>
            <a:r>
              <a:rPr lang="en-US" altLang="ja-JP" dirty="0"/>
              <a:t>Ht</a:t>
            </a:r>
            <a:r>
              <a:rPr lang="ja-JP" altLang="ja-JP" dirty="0"/>
              <a:t>、</a:t>
            </a:r>
            <a:r>
              <a:rPr lang="en-US" altLang="ja-JP" dirty="0"/>
              <a:t>Plt</a:t>
            </a:r>
            <a:r>
              <a:rPr lang="ja-JP" altLang="ja-JP" dirty="0"/>
              <a:t>、</a:t>
            </a:r>
            <a:r>
              <a:rPr lang="en-US" altLang="ja-JP" dirty="0"/>
              <a:t>TP</a:t>
            </a:r>
            <a:r>
              <a:rPr lang="ja-JP" altLang="ja-JP" dirty="0"/>
              <a:t>、</a:t>
            </a:r>
            <a:r>
              <a:rPr lang="en-US" altLang="ja-JP" dirty="0"/>
              <a:t>Na</a:t>
            </a:r>
            <a:r>
              <a:rPr lang="ja-JP" altLang="ja-JP" dirty="0"/>
              <a:t>、</a:t>
            </a:r>
            <a:r>
              <a:rPr lang="en-US" altLang="ja-JP" dirty="0"/>
              <a:t>Cl</a:t>
            </a:r>
            <a:r>
              <a:rPr lang="ja-JP" altLang="ja-JP" dirty="0"/>
              <a:t>、</a:t>
            </a:r>
            <a:r>
              <a:rPr lang="en-US" altLang="ja-JP" dirty="0"/>
              <a:t>PTH </a:t>
            </a:r>
            <a:endParaRPr lang="ja-JP" altLang="ja-JP" dirty="0"/>
          </a:p>
          <a:p>
            <a:pPr eaLnBrk="1" hangingPunct="1"/>
            <a:r>
              <a:rPr lang="ja-JP" altLang="ja-JP" dirty="0"/>
              <a:t>などは減らせると思います</a:t>
            </a:r>
            <a:r>
              <a:rPr lang="en-US" altLang="ja-JP" dirty="0"/>
              <a:t>)</a:t>
            </a:r>
            <a:r>
              <a:rPr lang="ja-JP" altLang="ja-JP" dirty="0"/>
              <a:t>、ポスターですので提示するだけで読まない、とい</a:t>
            </a:r>
            <a:r>
              <a:rPr lang="en-US" altLang="ja-JP" dirty="0"/>
              <a:t> </a:t>
            </a:r>
            <a:endParaRPr lang="ja-JP" altLang="ja-JP" dirty="0"/>
          </a:p>
          <a:p>
            <a:pPr eaLnBrk="1" hangingPunct="1"/>
            <a:r>
              <a:rPr lang="ja-JP" altLang="ja-JP" dirty="0"/>
              <a:t>う方法もありますので枚数を分けて字を大きくした方がいいと思います。</a:t>
            </a:r>
          </a:p>
          <a:p>
            <a:pPr eaLnBrk="1" hangingPunct="1"/>
            <a:r>
              <a:rPr lang="ja-JP" altLang="ja-JP" dirty="0"/>
              <a:t>後</a:t>
            </a:r>
            <a:r>
              <a:rPr lang="en-US" altLang="ja-JP" dirty="0"/>
              <a:t>MEAN(SD)</a:t>
            </a:r>
            <a:r>
              <a:rPr lang="ja-JP" altLang="ja-JP" dirty="0"/>
              <a:t>は記載するのであれば欄外下などとし、それぞれの項目の部分には不</a:t>
            </a:r>
            <a:r>
              <a:rPr lang="en-US" altLang="ja-JP" dirty="0"/>
              <a:t> </a:t>
            </a:r>
            <a:endParaRPr lang="ja-JP" altLang="ja-JP" dirty="0"/>
          </a:p>
          <a:p>
            <a:pPr eaLnBrk="1" hangingPunct="1"/>
            <a:r>
              <a:rPr lang="ja-JP" altLang="ja-JP" dirty="0"/>
              <a:t>要です。</a:t>
            </a:r>
          </a:p>
        </p:txBody>
      </p:sp>
      <p:sp>
        <p:nvSpPr>
          <p:cNvPr id="23556" name="スライド番号プレースホルダー 3">
            <a:extLst>
              <a:ext uri="{FF2B5EF4-FFF2-40B4-BE49-F238E27FC236}">
                <a16:creationId xmlns:a16="http://schemas.microsoft.com/office/drawing/2014/main" id="{FA407DF6-438B-4844-B9DE-1FA0EC56E2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56447" indent="-290941">
              <a:defRPr kumimoji="1">
                <a:solidFill>
                  <a:schemeClr val="tx1"/>
                </a:solidFill>
                <a:latin typeface="Calibri" panose="020F0502020204030204" pitchFamily="34" charset="0"/>
                <a:ea typeface="ＭＳ Ｐゴシック" panose="020B0600070205080204" pitchFamily="50" charset="-128"/>
              </a:defRPr>
            </a:lvl2pPr>
            <a:lvl3pPr marL="1163764" indent="-232753">
              <a:defRPr kumimoji="1">
                <a:solidFill>
                  <a:schemeClr val="tx1"/>
                </a:solidFill>
                <a:latin typeface="Calibri" panose="020F0502020204030204" pitchFamily="34" charset="0"/>
                <a:ea typeface="ＭＳ Ｐゴシック" panose="020B0600070205080204" pitchFamily="50" charset="-128"/>
              </a:defRPr>
            </a:lvl3pPr>
            <a:lvl4pPr marL="1629270" indent="-232753">
              <a:defRPr kumimoji="1">
                <a:solidFill>
                  <a:schemeClr val="tx1"/>
                </a:solidFill>
                <a:latin typeface="Calibri" panose="020F0502020204030204" pitchFamily="34" charset="0"/>
                <a:ea typeface="ＭＳ Ｐゴシック" panose="020B0600070205080204" pitchFamily="50" charset="-128"/>
              </a:defRPr>
            </a:lvl4pPr>
            <a:lvl5pPr marL="2094775" indent="-232753">
              <a:defRPr kumimoji="1">
                <a:solidFill>
                  <a:schemeClr val="tx1"/>
                </a:solidFill>
                <a:latin typeface="Calibri" panose="020F0502020204030204" pitchFamily="34" charset="0"/>
                <a:ea typeface="ＭＳ Ｐゴシック" panose="020B0600070205080204" pitchFamily="50" charset="-128"/>
              </a:defRPr>
            </a:lvl5pPr>
            <a:lvl6pPr marL="2560281"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3025787"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91292"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56798"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6C4A4496-2EC3-4071-AC59-8B8574393D95}" type="slidenum">
              <a:rPr lang="ja-JP" altLang="en-US"/>
              <a:pPr/>
              <a:t>1</a:t>
            </a:fld>
            <a:endParaRPr lang="ja-JP" altLang="en-US" dirty="0"/>
          </a:p>
        </p:txBody>
      </p:sp>
    </p:spTree>
    <p:extLst>
      <p:ext uri="{BB962C8B-B14F-4D97-AF65-F5344CB8AC3E}">
        <p14:creationId xmlns:p14="http://schemas.microsoft.com/office/powerpoint/2010/main" val="4199551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985343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4119750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474587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72809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317316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64281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2870878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558682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326367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251938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547218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1124867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F3D3171B-C4CE-40E8-A1C8-A1D1B04A13D7}"/>
              </a:ext>
            </a:extLst>
          </p:cNvPr>
          <p:cNvGraphicFramePr>
            <a:graphicFrameLocks noGrp="1"/>
          </p:cNvGraphicFramePr>
          <p:nvPr>
            <p:extLst>
              <p:ext uri="{D42A27DB-BD31-4B8C-83A1-F6EECF244321}">
                <p14:modId xmlns:p14="http://schemas.microsoft.com/office/powerpoint/2010/main" val="3061315501"/>
              </p:ext>
            </p:extLst>
          </p:nvPr>
        </p:nvGraphicFramePr>
        <p:xfrm>
          <a:off x="782790" y="944992"/>
          <a:ext cx="2808000" cy="2826111"/>
        </p:xfrm>
        <a:graphic>
          <a:graphicData uri="http://schemas.openxmlformats.org/drawingml/2006/table">
            <a:tbl>
              <a:tblPr/>
              <a:tblGrid>
                <a:gridCol w="972000">
                  <a:extLst>
                    <a:ext uri="{9D8B030D-6E8A-4147-A177-3AD203B41FA5}">
                      <a16:colId xmlns:a16="http://schemas.microsoft.com/office/drawing/2014/main" val="3740651184"/>
                    </a:ext>
                  </a:extLst>
                </a:gridCol>
                <a:gridCol w="612000">
                  <a:extLst>
                    <a:ext uri="{9D8B030D-6E8A-4147-A177-3AD203B41FA5}">
                      <a16:colId xmlns:a16="http://schemas.microsoft.com/office/drawing/2014/main" val="3762161690"/>
                    </a:ext>
                  </a:extLst>
                </a:gridCol>
                <a:gridCol w="612000">
                  <a:extLst>
                    <a:ext uri="{9D8B030D-6E8A-4147-A177-3AD203B41FA5}">
                      <a16:colId xmlns:a16="http://schemas.microsoft.com/office/drawing/2014/main" val="2995015276"/>
                    </a:ext>
                  </a:extLst>
                </a:gridCol>
                <a:gridCol w="612000">
                  <a:extLst>
                    <a:ext uri="{9D8B030D-6E8A-4147-A177-3AD203B41FA5}">
                      <a16:colId xmlns:a16="http://schemas.microsoft.com/office/drawing/2014/main" val="462366961"/>
                    </a:ext>
                  </a:extLst>
                </a:gridCol>
              </a:tblGrid>
              <a:tr h="144000">
                <a:tc gridSpan="4">
                  <a:txBody>
                    <a:bodyPr/>
                    <a:lstStyle/>
                    <a:p>
                      <a:pPr algn="l" fontAlgn="ctr"/>
                      <a:r>
                        <a:rPr lang="en-US" altLang="ja-JP"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Table 4. Antimicrobial agents and MIC breakpoints for rapidly</a:t>
                      </a:r>
                    </a:p>
                    <a:p>
                      <a:pPr algn="l" fontAlgn="ctr"/>
                      <a:r>
                        <a:rPr lang="en-US" altLang="ja-JP"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growing mycobacteria</a:t>
                      </a: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ct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161945669"/>
                  </a:ext>
                </a:extLst>
              </a:tr>
              <a:tr h="144000">
                <a:tc>
                  <a:txBody>
                    <a:bodyPr/>
                    <a:lstStyle/>
                    <a:p>
                      <a:pPr algn="l"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a:noFill/>
                    </a:lnB>
                    <a:noFill/>
                  </a:tcPr>
                </a:tc>
                <a:tc gridSpan="3">
                  <a:txBody>
                    <a:bodyPr/>
                    <a:lstStyle/>
                    <a:p>
                      <a:pPr algn="ctr"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MIC (μg/mL) for category</a:t>
                      </a:r>
                    </a:p>
                  </a:txBody>
                  <a:tcPr marL="7231" marR="7231" marT="7231"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231" marR="7231" marT="723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2744710"/>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Antimicrobial agents</a:t>
                      </a:r>
                    </a:p>
                  </a:txBody>
                  <a:tcPr marL="7231" marR="7231" marT="7231"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Susceptible</a:t>
                      </a:r>
                    </a:p>
                  </a:txBody>
                  <a:tcPr marL="8058" marR="8058" marT="8058" marB="0" anchor="ctr">
                    <a:lnL w="12700" cmpd="sng">
                      <a:noFill/>
                      <a:prstDash val="solid"/>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Intermediate</a:t>
                      </a:r>
                    </a:p>
                  </a:txBody>
                  <a:tcPr marL="8058" marR="8058" marT="8058"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Resistant</a:t>
                      </a:r>
                    </a:p>
                  </a:txBody>
                  <a:tcPr marL="8058" marR="8058" marT="8058"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9911112"/>
                  </a:ext>
                </a:extLst>
              </a:tr>
              <a:tr h="144000">
                <a:tc>
                  <a:txBody>
                    <a:bodyPr/>
                    <a:lstStyle/>
                    <a:p>
                      <a:pPr algn="l"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Amikacin</a:t>
                      </a: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≤16</a:t>
                      </a:r>
                    </a:p>
                  </a:txBody>
                  <a:tcPr marL="7231" marR="7231" marT="7231"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32</a:t>
                      </a:r>
                    </a:p>
                  </a:txBody>
                  <a:tcPr marL="7231" marR="7231" marT="7231"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64</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523127057"/>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Cefoxitin</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≤16</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32-64</a:t>
                      </a:r>
                    </a:p>
                  </a:txBody>
                  <a:tcPr marL="7231" marR="7231" marT="7231" marB="0" anchor="ctr">
                    <a:lnL>
                      <a:noFill/>
                    </a:lnL>
                    <a:lnR>
                      <a:noFill/>
                    </a:lnR>
                    <a:lnT>
                      <a:noFill/>
                    </a:lnT>
                    <a:lnB>
                      <a:noFill/>
                    </a:lnB>
                    <a:noFill/>
                  </a:tcPr>
                </a:tc>
                <a:tc>
                  <a:txBody>
                    <a:bodyPr/>
                    <a:lstStyle/>
                    <a:p>
                      <a:pPr algn="ctr" fontAlgn="ct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128</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3056446535"/>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Ciprofloxacin</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2850328312"/>
                  </a:ext>
                </a:extLst>
              </a:tr>
              <a:tr h="14400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Clarithromycin</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2133582852"/>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Doxycycline</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2 - 4</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3176023213"/>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Imipenem</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8 - 16</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32</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4268635747"/>
                  </a:ext>
                </a:extLst>
              </a:tr>
              <a:tr h="14400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Linezolid</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16</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32</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1178770296"/>
                  </a:ext>
                </a:extLst>
              </a:tr>
              <a:tr h="14400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Moxifloxacin†</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2717951026"/>
                  </a:ext>
                </a:extLst>
              </a:tr>
              <a:tr h="14400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Trimethoprim- </a:t>
                      </a:r>
                    </a:p>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sulfamethoxazole</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2/38</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4/76</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2997788005"/>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Tobramycin</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a:t>
                      </a:r>
                    </a:p>
                  </a:txBody>
                  <a:tcPr marL="7231" marR="7231" marT="7231"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p>
                  </a:txBody>
                  <a:tcPr marL="7231" marR="7231" marT="7231"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a:t>
                      </a:r>
                    </a:p>
                  </a:txBody>
                  <a:tcPr marL="7231" marR="7231" marT="7231" marB="0"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2007533"/>
                  </a:ext>
                </a:extLst>
              </a:tr>
              <a:tr h="144000">
                <a:tc gridSpan="4">
                  <a:txBody>
                    <a:bodyPr/>
                    <a:lstStyle/>
                    <a:p>
                      <a:pPr algn="l"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800" b="0" i="0" u="none" strike="noStrike" dirty="0" err="1">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sitafloxasin</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breakpoints treated as the same</a:t>
                      </a: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as</a:t>
                      </a: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moxifloxacin breakpoints</a:t>
                      </a: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algn="l"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arbekacin breakpoints treated as the same as tobramycin breakpoints</a:t>
                      </a: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algn="l" fontAlgn="ct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algn="l" fontAlgn="ct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algn="ctr" fontAlgn="ct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59236605"/>
                  </a:ext>
                </a:extLst>
              </a:tr>
            </a:tbl>
          </a:graphicData>
        </a:graphic>
      </p:graphicFrame>
    </p:spTree>
    <p:extLst>
      <p:ext uri="{BB962C8B-B14F-4D97-AF65-F5344CB8AC3E}">
        <p14:creationId xmlns:p14="http://schemas.microsoft.com/office/powerpoint/2010/main" val="397399551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4162</TotalTime>
  <Words>208</Words>
  <Application>Microsoft Office PowerPoint</Application>
  <PresentationFormat>A4 210 x 297 mm</PresentationFormat>
  <Paragraphs>57</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游ゴシック</vt:lpstr>
      <vt:lpstr>Arial</vt:lpstr>
      <vt:lpstr>Calibri</vt:lpstr>
      <vt:lpstr>Calibri Light</vt:lpstr>
      <vt:lpstr>Times New Roman</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患者背景</dc:title>
  <dc:creator>井原宏彰</dc:creator>
  <cp:lastModifiedBy>井原 宏彰</cp:lastModifiedBy>
  <cp:revision>364</cp:revision>
  <cp:lastPrinted>2019-11-07T02:43:34Z</cp:lastPrinted>
  <dcterms:created xsi:type="dcterms:W3CDTF">2018-01-10T08:38:10Z</dcterms:created>
  <dcterms:modified xsi:type="dcterms:W3CDTF">2021-07-31T02:13:24Z</dcterms:modified>
</cp:coreProperties>
</file>