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74" r:id="rId2"/>
  </p:sldIdLst>
  <p:sldSz cx="6858000" cy="9906000" type="A4"/>
  <p:notesSz cx="6888163"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C083E6E3-FA7D-4D7B-A595-EF9225AFEA82}" styleName="淡色スタイル 1 - アクセント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706" autoAdjust="0"/>
  </p:normalViewPr>
  <p:slideViewPr>
    <p:cSldViewPr snapToGrid="0">
      <p:cViewPr varScale="1">
        <p:scale>
          <a:sx n="56" d="100"/>
          <a:sy n="56" d="100"/>
        </p:scale>
        <p:origin x="2650" y="62"/>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2"/>
            <a:ext cx="2984871" cy="502675"/>
          </a:xfrm>
          <a:prstGeom prst="rect">
            <a:avLst/>
          </a:prstGeom>
        </p:spPr>
        <p:txBody>
          <a:bodyPr vert="horz" lIns="93101" tIns="46551" rIns="93101" bIns="46551" rtlCol="0"/>
          <a:lstStyle>
            <a:lvl1pPr algn="l">
              <a:defRPr sz="1200"/>
            </a:lvl1pPr>
          </a:lstStyle>
          <a:p>
            <a:endParaRPr kumimoji="1" lang="ja-JP" altLang="en-US"/>
          </a:p>
        </p:txBody>
      </p:sp>
      <p:sp>
        <p:nvSpPr>
          <p:cNvPr id="3" name="日付プレースホルダー 2"/>
          <p:cNvSpPr>
            <a:spLocks noGrp="1"/>
          </p:cNvSpPr>
          <p:nvPr>
            <p:ph type="dt" idx="1"/>
          </p:nvPr>
        </p:nvSpPr>
        <p:spPr>
          <a:xfrm>
            <a:off x="3901699" y="2"/>
            <a:ext cx="2984871" cy="502675"/>
          </a:xfrm>
          <a:prstGeom prst="rect">
            <a:avLst/>
          </a:prstGeom>
        </p:spPr>
        <p:txBody>
          <a:bodyPr vert="horz" lIns="93101" tIns="46551" rIns="93101" bIns="46551" rtlCol="0"/>
          <a:lstStyle>
            <a:lvl1pPr algn="r">
              <a:defRPr sz="1200"/>
            </a:lvl1pPr>
          </a:lstStyle>
          <a:p>
            <a:fld id="{593410B6-91C0-4AFB-BDF7-BF5C8C46BED2}" type="datetimeFigureOut">
              <a:rPr kumimoji="1" lang="ja-JP" altLang="en-US" smtClean="0"/>
              <a:t>2021/7/31</a:t>
            </a:fld>
            <a:endParaRPr kumimoji="1" lang="ja-JP" altLang="en-US"/>
          </a:p>
        </p:txBody>
      </p:sp>
      <p:sp>
        <p:nvSpPr>
          <p:cNvPr id="4" name="スライド イメージ プレースホルダー 3"/>
          <p:cNvSpPr>
            <a:spLocks noGrp="1" noRot="1" noChangeAspect="1"/>
          </p:cNvSpPr>
          <p:nvPr>
            <p:ph type="sldImg" idx="2"/>
          </p:nvPr>
        </p:nvSpPr>
        <p:spPr>
          <a:xfrm>
            <a:off x="2274888" y="1252538"/>
            <a:ext cx="2338387" cy="3379787"/>
          </a:xfrm>
          <a:prstGeom prst="rect">
            <a:avLst/>
          </a:prstGeom>
          <a:noFill/>
          <a:ln w="12700">
            <a:solidFill>
              <a:prstClr val="black"/>
            </a:solidFill>
          </a:ln>
        </p:spPr>
        <p:txBody>
          <a:bodyPr vert="horz" lIns="93101" tIns="46551" rIns="93101" bIns="46551" rtlCol="0" anchor="ctr"/>
          <a:lstStyle/>
          <a:p>
            <a:endParaRPr lang="ja-JP" altLang="en-US"/>
          </a:p>
        </p:txBody>
      </p:sp>
      <p:sp>
        <p:nvSpPr>
          <p:cNvPr id="5" name="ノート プレースホルダー 4"/>
          <p:cNvSpPr>
            <a:spLocks noGrp="1"/>
          </p:cNvSpPr>
          <p:nvPr>
            <p:ph type="body" sz="quarter" idx="3"/>
          </p:nvPr>
        </p:nvSpPr>
        <p:spPr>
          <a:xfrm>
            <a:off x="688817" y="4821507"/>
            <a:ext cx="5510530" cy="3944869"/>
          </a:xfrm>
          <a:prstGeom prst="rect">
            <a:avLst/>
          </a:prstGeom>
        </p:spPr>
        <p:txBody>
          <a:bodyPr vert="horz" lIns="93101" tIns="46551" rIns="93101" bIns="4655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516040"/>
            <a:ext cx="2984871" cy="502674"/>
          </a:xfrm>
          <a:prstGeom prst="rect">
            <a:avLst/>
          </a:prstGeom>
        </p:spPr>
        <p:txBody>
          <a:bodyPr vert="horz" lIns="93101" tIns="46551" rIns="93101" bIns="4655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901699" y="9516040"/>
            <a:ext cx="2984871" cy="502674"/>
          </a:xfrm>
          <a:prstGeom prst="rect">
            <a:avLst/>
          </a:prstGeom>
        </p:spPr>
        <p:txBody>
          <a:bodyPr vert="horz" lIns="93101" tIns="46551" rIns="93101" bIns="46551" rtlCol="0" anchor="b"/>
          <a:lstStyle>
            <a:lvl1pPr algn="r">
              <a:defRPr sz="1200"/>
            </a:lvl1pPr>
          </a:lstStyle>
          <a:p>
            <a:fld id="{42D4D366-9923-44B0-B6FD-444D1F7F5CD9}" type="slidenum">
              <a:rPr kumimoji="1" lang="ja-JP" altLang="en-US" smtClean="0"/>
              <a:t>‹#›</a:t>
            </a:fld>
            <a:endParaRPr kumimoji="1" lang="ja-JP" altLang="en-US"/>
          </a:p>
        </p:txBody>
      </p:sp>
    </p:spTree>
    <p:extLst>
      <p:ext uri="{BB962C8B-B14F-4D97-AF65-F5344CB8AC3E}">
        <p14:creationId xmlns:p14="http://schemas.microsoft.com/office/powerpoint/2010/main" val="198627969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 イメージ プレースホルダー 1">
            <a:extLst>
              <a:ext uri="{FF2B5EF4-FFF2-40B4-BE49-F238E27FC236}">
                <a16:creationId xmlns:a16="http://schemas.microsoft.com/office/drawing/2014/main" id="{459CB09E-04E5-4013-8890-795A7E277D25}"/>
              </a:ext>
            </a:extLst>
          </p:cNvPr>
          <p:cNvSpPr>
            <a:spLocks noGrp="1" noRot="1" noChangeAspect="1" noTextEdit="1"/>
          </p:cNvSpPr>
          <p:nvPr>
            <p:ph type="sldImg"/>
          </p:nvPr>
        </p:nvSpPr>
        <p:spPr bwMode="auto">
          <a:xfrm>
            <a:off x="2274888" y="1252538"/>
            <a:ext cx="2338387" cy="33797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ノート プレースホルダー 2">
            <a:extLst>
              <a:ext uri="{FF2B5EF4-FFF2-40B4-BE49-F238E27FC236}">
                <a16:creationId xmlns:a16="http://schemas.microsoft.com/office/drawing/2014/main" id="{AD47896A-543F-43E7-9AD3-D94E74EF3D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ja-JP" altLang="ja-JP" dirty="0"/>
              <a:t>スライド</a:t>
            </a:r>
            <a:r>
              <a:rPr lang="en-US" altLang="ja-JP" dirty="0"/>
              <a:t>4</a:t>
            </a:r>
            <a:r>
              <a:rPr lang="ja-JP" altLang="ja-JP" dirty="0"/>
              <a:t>、</a:t>
            </a:r>
            <a:r>
              <a:rPr lang="en-US" altLang="ja-JP" dirty="0"/>
              <a:t>5</a:t>
            </a:r>
            <a:endParaRPr lang="ja-JP" altLang="ja-JP" dirty="0"/>
          </a:p>
          <a:p>
            <a:pPr eaLnBrk="1" hangingPunct="1"/>
            <a:r>
              <a:rPr lang="ja-JP" altLang="ja-JP" dirty="0"/>
              <a:t>少し</a:t>
            </a:r>
            <a:r>
              <a:rPr lang="en-US" altLang="ja-JP" dirty="0"/>
              <a:t>busy</a:t>
            </a:r>
            <a:r>
              <a:rPr lang="ja-JP" altLang="ja-JP" dirty="0"/>
              <a:t>ですね。項目を減らすか</a:t>
            </a:r>
            <a:r>
              <a:rPr lang="en-US" altLang="ja-JP" dirty="0"/>
              <a:t>(</a:t>
            </a:r>
            <a:r>
              <a:rPr lang="ja-JP" altLang="ja-JP" dirty="0"/>
              <a:t>合併症項目、</a:t>
            </a:r>
            <a:r>
              <a:rPr lang="en-US" altLang="ja-JP" dirty="0"/>
              <a:t>RBC</a:t>
            </a:r>
            <a:r>
              <a:rPr lang="ja-JP" altLang="ja-JP" dirty="0"/>
              <a:t>、</a:t>
            </a:r>
            <a:r>
              <a:rPr lang="en-US" altLang="ja-JP" dirty="0"/>
              <a:t>Ht</a:t>
            </a:r>
            <a:r>
              <a:rPr lang="ja-JP" altLang="ja-JP" dirty="0"/>
              <a:t>、</a:t>
            </a:r>
            <a:r>
              <a:rPr lang="en-US" altLang="ja-JP" dirty="0"/>
              <a:t>Plt</a:t>
            </a:r>
            <a:r>
              <a:rPr lang="ja-JP" altLang="ja-JP" dirty="0"/>
              <a:t>、</a:t>
            </a:r>
            <a:r>
              <a:rPr lang="en-US" altLang="ja-JP" dirty="0"/>
              <a:t>TP</a:t>
            </a:r>
            <a:r>
              <a:rPr lang="ja-JP" altLang="ja-JP" dirty="0"/>
              <a:t>、</a:t>
            </a:r>
            <a:r>
              <a:rPr lang="en-US" altLang="ja-JP" dirty="0"/>
              <a:t>Na</a:t>
            </a:r>
            <a:r>
              <a:rPr lang="ja-JP" altLang="ja-JP" dirty="0"/>
              <a:t>、</a:t>
            </a:r>
            <a:r>
              <a:rPr lang="en-US" altLang="ja-JP" dirty="0"/>
              <a:t>Cl</a:t>
            </a:r>
            <a:r>
              <a:rPr lang="ja-JP" altLang="ja-JP" dirty="0"/>
              <a:t>、</a:t>
            </a:r>
            <a:r>
              <a:rPr lang="en-US" altLang="ja-JP" dirty="0"/>
              <a:t>PTH </a:t>
            </a:r>
            <a:endParaRPr lang="ja-JP" altLang="ja-JP" dirty="0"/>
          </a:p>
          <a:p>
            <a:pPr eaLnBrk="1" hangingPunct="1"/>
            <a:r>
              <a:rPr lang="ja-JP" altLang="ja-JP" dirty="0"/>
              <a:t>などは減らせると思います</a:t>
            </a:r>
            <a:r>
              <a:rPr lang="en-US" altLang="ja-JP" dirty="0"/>
              <a:t>)</a:t>
            </a:r>
            <a:r>
              <a:rPr lang="ja-JP" altLang="ja-JP" dirty="0"/>
              <a:t>、ポスターですので提示するだけで読まない、とい</a:t>
            </a:r>
            <a:r>
              <a:rPr lang="en-US" altLang="ja-JP" dirty="0"/>
              <a:t> </a:t>
            </a:r>
            <a:endParaRPr lang="ja-JP" altLang="ja-JP" dirty="0"/>
          </a:p>
          <a:p>
            <a:pPr eaLnBrk="1" hangingPunct="1"/>
            <a:r>
              <a:rPr lang="ja-JP" altLang="ja-JP" dirty="0"/>
              <a:t>う方法もありますので枚数を分けて字を大きくした方がいいと思います。</a:t>
            </a:r>
          </a:p>
          <a:p>
            <a:pPr eaLnBrk="1" hangingPunct="1"/>
            <a:r>
              <a:rPr lang="ja-JP" altLang="ja-JP" dirty="0"/>
              <a:t>後</a:t>
            </a:r>
            <a:r>
              <a:rPr lang="en-US" altLang="ja-JP" dirty="0"/>
              <a:t>MEAN(SD)</a:t>
            </a:r>
            <a:r>
              <a:rPr lang="ja-JP" altLang="ja-JP" dirty="0"/>
              <a:t>は記載するのであれば欄外下などとし、それぞれの項目の部分には不</a:t>
            </a:r>
            <a:r>
              <a:rPr lang="en-US" altLang="ja-JP" dirty="0"/>
              <a:t> </a:t>
            </a:r>
            <a:endParaRPr lang="ja-JP" altLang="ja-JP" dirty="0"/>
          </a:p>
          <a:p>
            <a:pPr eaLnBrk="1" hangingPunct="1"/>
            <a:r>
              <a:rPr lang="ja-JP" altLang="ja-JP" dirty="0"/>
              <a:t>要です。</a:t>
            </a:r>
          </a:p>
        </p:txBody>
      </p:sp>
      <p:sp>
        <p:nvSpPr>
          <p:cNvPr id="23556" name="スライド番号プレースホルダー 3">
            <a:extLst>
              <a:ext uri="{FF2B5EF4-FFF2-40B4-BE49-F238E27FC236}">
                <a16:creationId xmlns:a16="http://schemas.microsoft.com/office/drawing/2014/main" id="{FA407DF6-438B-4844-B9DE-1FA0EC56E24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56447" indent="-290941">
              <a:defRPr kumimoji="1">
                <a:solidFill>
                  <a:schemeClr val="tx1"/>
                </a:solidFill>
                <a:latin typeface="Calibri" panose="020F0502020204030204" pitchFamily="34" charset="0"/>
                <a:ea typeface="ＭＳ Ｐゴシック" panose="020B0600070205080204" pitchFamily="50" charset="-128"/>
              </a:defRPr>
            </a:lvl2pPr>
            <a:lvl3pPr marL="1163764" indent="-232753">
              <a:defRPr kumimoji="1">
                <a:solidFill>
                  <a:schemeClr val="tx1"/>
                </a:solidFill>
                <a:latin typeface="Calibri" panose="020F0502020204030204" pitchFamily="34" charset="0"/>
                <a:ea typeface="ＭＳ Ｐゴシック" panose="020B0600070205080204" pitchFamily="50" charset="-128"/>
              </a:defRPr>
            </a:lvl3pPr>
            <a:lvl4pPr marL="1629270" indent="-232753">
              <a:defRPr kumimoji="1">
                <a:solidFill>
                  <a:schemeClr val="tx1"/>
                </a:solidFill>
                <a:latin typeface="Calibri" panose="020F0502020204030204" pitchFamily="34" charset="0"/>
                <a:ea typeface="ＭＳ Ｐゴシック" panose="020B0600070205080204" pitchFamily="50" charset="-128"/>
              </a:defRPr>
            </a:lvl4pPr>
            <a:lvl5pPr marL="2094775" indent="-232753">
              <a:defRPr kumimoji="1">
                <a:solidFill>
                  <a:schemeClr val="tx1"/>
                </a:solidFill>
                <a:latin typeface="Calibri" panose="020F0502020204030204" pitchFamily="34" charset="0"/>
                <a:ea typeface="ＭＳ Ｐゴシック" panose="020B0600070205080204" pitchFamily="50" charset="-128"/>
              </a:defRPr>
            </a:lvl5pPr>
            <a:lvl6pPr marL="2560281"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3025787"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91292"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956798"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fld id="{6C4A4496-2EC3-4071-AC59-8B8574393D95}" type="slidenum">
              <a:rPr lang="ja-JP" altLang="en-US"/>
              <a:pPr/>
              <a:t>1</a:t>
            </a:fld>
            <a:endParaRPr lang="ja-JP" altLang="en-US" dirty="0"/>
          </a:p>
        </p:txBody>
      </p:sp>
    </p:spTree>
    <p:extLst>
      <p:ext uri="{BB962C8B-B14F-4D97-AF65-F5344CB8AC3E}">
        <p14:creationId xmlns:p14="http://schemas.microsoft.com/office/powerpoint/2010/main" val="2000377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985343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4119750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474587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1728097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3317316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1642811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2870878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3558682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3326367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1251938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3547218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128200E-BE9B-4863-A9C2-9800C4BA0B7B}" type="datetimeFigureOut">
              <a:rPr kumimoji="1" lang="ja-JP" altLang="en-US" smtClean="0"/>
              <a:t>2021/7/31</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111248677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a:extLst>
              <a:ext uri="{FF2B5EF4-FFF2-40B4-BE49-F238E27FC236}">
                <a16:creationId xmlns:a16="http://schemas.microsoft.com/office/drawing/2014/main" id="{9358A72A-7A62-40DE-BE69-56F8D7EBA34B}"/>
              </a:ext>
            </a:extLst>
          </p:cNvPr>
          <p:cNvGraphicFramePr>
            <a:graphicFrameLocks noGrp="1"/>
          </p:cNvGraphicFramePr>
          <p:nvPr>
            <p:extLst>
              <p:ext uri="{D42A27DB-BD31-4B8C-83A1-F6EECF244321}">
                <p14:modId xmlns:p14="http://schemas.microsoft.com/office/powerpoint/2010/main" val="3103156004"/>
              </p:ext>
            </p:extLst>
          </p:nvPr>
        </p:nvGraphicFramePr>
        <p:xfrm>
          <a:off x="668854" y="1234460"/>
          <a:ext cx="4968000" cy="3098732"/>
        </p:xfrm>
        <a:graphic>
          <a:graphicData uri="http://schemas.openxmlformats.org/drawingml/2006/table">
            <a:tbl>
              <a:tblPr/>
              <a:tblGrid>
                <a:gridCol w="1260000">
                  <a:extLst>
                    <a:ext uri="{9D8B030D-6E8A-4147-A177-3AD203B41FA5}">
                      <a16:colId xmlns:a16="http://schemas.microsoft.com/office/drawing/2014/main" val="2230454419"/>
                    </a:ext>
                  </a:extLst>
                </a:gridCol>
                <a:gridCol w="936000">
                  <a:extLst>
                    <a:ext uri="{9D8B030D-6E8A-4147-A177-3AD203B41FA5}">
                      <a16:colId xmlns:a16="http://schemas.microsoft.com/office/drawing/2014/main" val="53797481"/>
                    </a:ext>
                  </a:extLst>
                </a:gridCol>
                <a:gridCol w="1188000">
                  <a:extLst>
                    <a:ext uri="{9D8B030D-6E8A-4147-A177-3AD203B41FA5}">
                      <a16:colId xmlns:a16="http://schemas.microsoft.com/office/drawing/2014/main" val="945855222"/>
                    </a:ext>
                  </a:extLst>
                </a:gridCol>
                <a:gridCol w="1188000">
                  <a:extLst>
                    <a:ext uri="{9D8B030D-6E8A-4147-A177-3AD203B41FA5}">
                      <a16:colId xmlns:a16="http://schemas.microsoft.com/office/drawing/2014/main" val="617401407"/>
                    </a:ext>
                  </a:extLst>
                </a:gridCol>
                <a:gridCol w="396000">
                  <a:extLst>
                    <a:ext uri="{9D8B030D-6E8A-4147-A177-3AD203B41FA5}">
                      <a16:colId xmlns:a16="http://schemas.microsoft.com/office/drawing/2014/main" val="2909173093"/>
                    </a:ext>
                  </a:extLst>
                </a:gridCol>
              </a:tblGrid>
              <a:tr h="144000">
                <a:tc gridSpan="5">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1"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Table 3. The number of synergistic and antagonistic combination with </a:t>
                      </a:r>
                      <a:r>
                        <a:rPr lang="en-US" altLang="ja-JP" sz="800" b="1"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sitafloxacin</a:t>
                      </a:r>
                      <a:r>
                        <a:rPr lang="en-US" altLang="ja-JP" sz="800" b="1"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and arbekacin in each clinical status</a:t>
                      </a:r>
                      <a:endParaRPr lang="ja-JP" altLang="en-US" sz="800" b="1"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hMerge="1">
                  <a:txBody>
                    <a:bodyPr/>
                    <a:lstStyle/>
                    <a:p>
                      <a:pPr algn="ctr" fontAlgn="ctr"/>
                      <a:endParaRPr lang="ja-JP" altLang="en-US" sz="8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endParaRPr lang="ja-JP" altLang="en-US" sz="800" b="1"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70380614"/>
                  </a:ext>
                </a:extLst>
              </a:tr>
              <a:tr h="144000">
                <a:tc gridSpan="2">
                  <a:txBody>
                    <a:bodyPr/>
                    <a:lstStyle/>
                    <a:p>
                      <a:pPr algn="l" fontAlgn="ctr"/>
                      <a:endParaRPr lang="ja-JP" altLang="en-US" sz="800" b="1"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kumimoji="1" lang="ja-JP" altLang="en-US"/>
                    </a:p>
                  </a:txBody>
                  <a:tcPr/>
                </a:tc>
                <a:tc gridSpan="2">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FIC index</a:t>
                      </a:r>
                      <a:r>
                        <a:rPr lang="ja-JP" alt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p>
                  </a:txBody>
                  <a:tcPr marL="7231" marR="7231" marT="7231"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ja-JP" alt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3568342"/>
                  </a:ext>
                </a:extLst>
              </a:tr>
              <a:tr h="144000">
                <a:tc gridSpan="2">
                  <a:txBody>
                    <a:bodyPr/>
                    <a:lstStyle/>
                    <a:p>
                      <a:pPr algn="l" fontAlgn="ctr"/>
                      <a:endParaRPr lang="en-US" sz="800" b="1"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Synergy + Additive</a:t>
                      </a:r>
                    </a:p>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a:t>
                      </a:r>
                      <a:r>
                        <a:rPr lang="en-US" altLang="ja-JP" sz="800" b="0" i="0" u="none" strike="noStrike">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=19 </a:t>
                      </a: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p>
                  </a:txBody>
                  <a:tcPr marL="7231" marR="7231" marT="7231" marB="0" anchor="ctr">
                    <a:lnL w="12700" cmpd="sng">
                      <a:noFill/>
                      <a:prstDash val="soli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Indifference + Antagonism</a:t>
                      </a:r>
                    </a:p>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N=15 (%)</a:t>
                      </a:r>
                    </a:p>
                  </a:txBody>
                  <a:tcPr marL="7231" marR="7231" marT="7231"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p</a:t>
                      </a: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value</a:t>
                      </a:r>
                    </a:p>
                  </a:txBody>
                  <a:tcPr marL="7231" marR="7231" marT="7231" marB="0" anchor="ctr">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9762141"/>
                  </a:ext>
                </a:extLst>
              </a:tr>
              <a:tr h="144000">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Age</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&lt;65 years</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7 (20.6)</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7 (20.6)</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0.56</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925414056"/>
                  </a:ext>
                </a:extLst>
              </a:tr>
              <a:tr h="144000">
                <a:tc>
                  <a:txBody>
                    <a:bodyPr/>
                    <a:lstStyle/>
                    <a:p>
                      <a:pPr algn="l" fontAlgn="ct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≥65 years</a:t>
                      </a:r>
                    </a:p>
                  </a:txBody>
                  <a:tcPr marL="8058" marR="8058" marT="8058" marB="0" anchor="ctr">
                    <a:lnL>
                      <a:noFill/>
                    </a:lnL>
                    <a:lnR>
                      <a:noFill/>
                    </a:lnR>
                    <a:lnT>
                      <a:noFill/>
                    </a:lnT>
                    <a:lnB>
                      <a:noFill/>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12 (35.3)</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chemeClr val="tx1"/>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rPr>
                        <a:t>8 (23.5)</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chemeClr val="tx1"/>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noFill/>
                  </a:tcPr>
                </a:tc>
                <a:extLst>
                  <a:ext uri="{0D108BD9-81ED-4DB2-BD59-A6C34878D82A}">
                    <a16:rowId xmlns:a16="http://schemas.microsoft.com/office/drawing/2014/main" val="2566135473"/>
                  </a:ext>
                </a:extLst>
              </a:tr>
              <a:tr h="144000">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Sex</a:t>
                      </a: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Male</a:t>
                      </a:r>
                    </a:p>
                  </a:txBody>
                  <a:tcPr marL="8058" marR="8058" marT="8058" marB="0" anchor="ctr">
                    <a:lnL>
                      <a:noFill/>
                    </a:lnL>
                    <a:lnR>
                      <a:noFill/>
                    </a:lnR>
                    <a:lnT>
                      <a:noFill/>
                    </a:lnT>
                    <a:lnB>
                      <a:noFill/>
                    </a:lnB>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11 (32.4)</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5 (14.7)</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0.15</a:t>
                      </a:r>
                    </a:p>
                  </a:txBody>
                  <a:tcPr marL="8058" marR="8058" marT="8058" marB="0" anchor="ctr">
                    <a:lnL>
                      <a:noFill/>
                    </a:lnL>
                    <a:lnR>
                      <a:noFill/>
                    </a:lnR>
                    <a:lnT>
                      <a:noFill/>
                    </a:lnT>
                    <a:lnB>
                      <a:noFill/>
                    </a:lnB>
                    <a:noFill/>
                  </a:tcPr>
                </a:tc>
                <a:extLst>
                  <a:ext uri="{0D108BD9-81ED-4DB2-BD59-A6C34878D82A}">
                    <a16:rowId xmlns:a16="http://schemas.microsoft.com/office/drawing/2014/main" val="423795934"/>
                  </a:ext>
                </a:extLst>
              </a:tr>
              <a:tr h="144000">
                <a:tc>
                  <a:txBody>
                    <a:bodyPr/>
                    <a:lstStyle/>
                    <a:p>
                      <a:pPr algn="l" fontAlgn="ct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Female</a:t>
                      </a:r>
                    </a:p>
                  </a:txBody>
                  <a:tcPr marL="8058" marR="8058" marT="8058" marB="0" anchor="ctr">
                    <a:lnL>
                      <a:noFill/>
                    </a:lnL>
                    <a:lnR>
                      <a:noFill/>
                    </a:lnR>
                    <a:lnT>
                      <a:noFill/>
                    </a:lnT>
                    <a:lnB>
                      <a:noFill/>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8 (23.5)</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10 (29.4)</a:t>
                      </a:r>
                    </a:p>
                  </a:txBody>
                  <a:tcPr marL="8058" marR="8058" marT="8058" marB="0" anchor="ctr">
                    <a:lnL>
                      <a:noFill/>
                    </a:lnL>
                    <a:lnR>
                      <a:noFill/>
                    </a:lnR>
                    <a:lnT>
                      <a:noFill/>
                    </a:lnT>
                    <a:lnB>
                      <a:noFill/>
                    </a:lnB>
                    <a:noFill/>
                  </a:tcPr>
                </a:tc>
                <a:tc>
                  <a:txBody>
                    <a:bodyPr/>
                    <a:lstStyle/>
                    <a:p>
                      <a:pPr algn="ctr" fontAlgn="ctr"/>
                      <a:endPar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noFill/>
                  </a:tcPr>
                </a:tc>
                <a:extLst>
                  <a:ext uri="{0D108BD9-81ED-4DB2-BD59-A6C34878D82A}">
                    <a16:rowId xmlns:a16="http://schemas.microsoft.com/office/drawing/2014/main" val="3205289846"/>
                  </a:ext>
                </a:extLst>
              </a:tr>
              <a:tr h="144000">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Smoking history</a:t>
                      </a: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Yes</a:t>
                      </a:r>
                    </a:p>
                  </a:txBody>
                  <a:tcPr marL="8058" marR="8058" marT="8058" marB="0" anchor="ctr">
                    <a:lnL>
                      <a:noFill/>
                    </a:lnL>
                    <a:lnR>
                      <a:noFill/>
                    </a:lnR>
                    <a:lnT>
                      <a:noFill/>
                    </a:lnT>
                    <a:lnB>
                      <a:noFill/>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7 (20.6)</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6 (17.6)</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0.85</a:t>
                      </a:r>
                    </a:p>
                  </a:txBody>
                  <a:tcPr marL="8058" marR="8058" marT="8058" marB="0" anchor="ctr">
                    <a:lnL>
                      <a:noFill/>
                    </a:lnL>
                    <a:lnR>
                      <a:noFill/>
                    </a:lnR>
                    <a:lnT>
                      <a:noFill/>
                    </a:lnT>
                    <a:lnB>
                      <a:noFill/>
                    </a:lnB>
                    <a:noFill/>
                  </a:tcPr>
                </a:tc>
                <a:extLst>
                  <a:ext uri="{0D108BD9-81ED-4DB2-BD59-A6C34878D82A}">
                    <a16:rowId xmlns:a16="http://schemas.microsoft.com/office/drawing/2014/main" val="1358358641"/>
                  </a:ext>
                </a:extLst>
              </a:tr>
              <a:tr h="144000">
                <a:tc>
                  <a:txBody>
                    <a:bodyPr/>
                    <a:lstStyle/>
                    <a:p>
                      <a:pPr algn="l" fontAlgn="ct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No</a:t>
                      </a:r>
                    </a:p>
                  </a:txBody>
                  <a:tcPr marL="8058" marR="8058" marT="8058" marB="0" anchor="ctr">
                    <a:lnL>
                      <a:noFill/>
                    </a:lnL>
                    <a:lnR>
                      <a:noFill/>
                    </a:lnR>
                    <a:lnT>
                      <a:noFill/>
                    </a:lnT>
                    <a:lnB>
                      <a:noFill/>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12 (35.3)</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9 (26.5)</a:t>
                      </a:r>
                    </a:p>
                  </a:txBody>
                  <a:tcPr marL="8058" marR="8058" marT="8058" marB="0" anchor="ctr">
                    <a:lnL>
                      <a:noFill/>
                    </a:lnL>
                    <a:lnR>
                      <a:noFill/>
                    </a:lnR>
                    <a:lnT>
                      <a:noFill/>
                    </a:lnT>
                    <a:lnB>
                      <a:noFill/>
                    </a:lnB>
                    <a:noFill/>
                  </a:tcPr>
                </a:tc>
                <a:tc>
                  <a:txBody>
                    <a:bodyPr/>
                    <a:lstStyle/>
                    <a:p>
                      <a:pPr algn="ctr" fontAlgn="ctr"/>
                      <a:endPar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noFill/>
                  </a:tcPr>
                </a:tc>
                <a:extLst>
                  <a:ext uri="{0D108BD9-81ED-4DB2-BD59-A6C34878D82A}">
                    <a16:rowId xmlns:a16="http://schemas.microsoft.com/office/drawing/2014/main" val="3045539640"/>
                  </a:ext>
                </a:extLst>
              </a:tr>
              <a:tr h="144000">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With bronchiectasis</a:t>
                      </a: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Yes</a:t>
                      </a:r>
                    </a:p>
                  </a:txBody>
                  <a:tcPr marL="8058" marR="8058" marT="8058" marB="0" anchor="ctr">
                    <a:lnL>
                      <a:noFill/>
                    </a:lnL>
                    <a:lnR>
                      <a:noFill/>
                    </a:lnR>
                    <a:lnT>
                      <a:noFill/>
                    </a:lnT>
                    <a:lnB>
                      <a:noFill/>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8 (23.5)</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6 (17.6)</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0.90</a:t>
                      </a:r>
                    </a:p>
                  </a:txBody>
                  <a:tcPr marL="8058" marR="8058" marT="8058" marB="0" anchor="ctr">
                    <a:lnL>
                      <a:noFill/>
                    </a:lnL>
                    <a:lnR>
                      <a:noFill/>
                    </a:lnR>
                    <a:lnT>
                      <a:noFill/>
                    </a:lnT>
                    <a:lnB>
                      <a:noFill/>
                    </a:lnB>
                    <a:noFill/>
                  </a:tcPr>
                </a:tc>
                <a:extLst>
                  <a:ext uri="{0D108BD9-81ED-4DB2-BD59-A6C34878D82A}">
                    <a16:rowId xmlns:a16="http://schemas.microsoft.com/office/drawing/2014/main" val="4055469599"/>
                  </a:ext>
                </a:extLst>
              </a:tr>
              <a:tr h="144000">
                <a:tc>
                  <a:txBody>
                    <a:bodyPr/>
                    <a:lstStyle/>
                    <a:p>
                      <a:pPr algn="l" fontAlgn="ct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No</a:t>
                      </a:r>
                    </a:p>
                  </a:txBody>
                  <a:tcPr marL="8058" marR="8058" marT="8058" marB="0" anchor="ctr">
                    <a:lnL>
                      <a:noFill/>
                    </a:lnL>
                    <a:lnR>
                      <a:noFill/>
                    </a:lnR>
                    <a:lnT>
                      <a:noFill/>
                    </a:lnT>
                    <a:lnB>
                      <a:noFill/>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11 (32.4)</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9 (26.5)</a:t>
                      </a:r>
                    </a:p>
                  </a:txBody>
                  <a:tcPr marL="8058" marR="8058" marT="8058" marB="0" anchor="ctr">
                    <a:lnL>
                      <a:noFill/>
                    </a:lnL>
                    <a:lnR>
                      <a:noFill/>
                    </a:lnR>
                    <a:lnT>
                      <a:noFill/>
                    </a:lnT>
                    <a:lnB>
                      <a:noFill/>
                    </a:lnB>
                    <a:noFill/>
                  </a:tcPr>
                </a:tc>
                <a:tc>
                  <a:txBody>
                    <a:bodyPr/>
                    <a:lstStyle/>
                    <a:p>
                      <a:pPr algn="ctr" fontAlgn="ctr"/>
                      <a:endPar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noFill/>
                  </a:tcPr>
                </a:tc>
                <a:extLst>
                  <a:ext uri="{0D108BD9-81ED-4DB2-BD59-A6C34878D82A}">
                    <a16:rowId xmlns:a16="http://schemas.microsoft.com/office/drawing/2014/main" val="2727872440"/>
                  </a:ext>
                </a:extLst>
              </a:tr>
              <a:tr h="144000">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With immunosuppression</a:t>
                      </a: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Yes</a:t>
                      </a:r>
                    </a:p>
                  </a:txBody>
                  <a:tcPr marL="8058" marR="8058" marT="8058" marB="0" anchor="ctr">
                    <a:lnL>
                      <a:noFill/>
                    </a:lnL>
                    <a:lnR>
                      <a:noFill/>
                    </a:lnR>
                    <a:lnT>
                      <a:noFill/>
                    </a:lnT>
                    <a:lnB>
                      <a:noFill/>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8 (23.5)</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8 (23.5)</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0.51</a:t>
                      </a:r>
                    </a:p>
                  </a:txBody>
                  <a:tcPr marL="8058" marR="8058" marT="8058" marB="0" anchor="ctr">
                    <a:lnL>
                      <a:noFill/>
                    </a:lnL>
                    <a:lnR>
                      <a:noFill/>
                    </a:lnR>
                    <a:lnT>
                      <a:noFill/>
                    </a:lnT>
                    <a:lnB>
                      <a:noFill/>
                    </a:lnB>
                    <a:noFill/>
                  </a:tcPr>
                </a:tc>
                <a:extLst>
                  <a:ext uri="{0D108BD9-81ED-4DB2-BD59-A6C34878D82A}">
                    <a16:rowId xmlns:a16="http://schemas.microsoft.com/office/drawing/2014/main" val="179672476"/>
                  </a:ext>
                </a:extLst>
              </a:tr>
              <a:tr h="144000">
                <a:tc>
                  <a:txBody>
                    <a:bodyPr/>
                    <a:lstStyle/>
                    <a:p>
                      <a:pPr algn="l" fontAlgn="ct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No</a:t>
                      </a:r>
                    </a:p>
                  </a:txBody>
                  <a:tcPr marL="8058" marR="8058" marT="8058" marB="0" anchor="ctr">
                    <a:lnL>
                      <a:noFill/>
                    </a:lnL>
                    <a:lnR>
                      <a:noFill/>
                    </a:lnR>
                    <a:lnT>
                      <a:noFill/>
                    </a:lnT>
                    <a:lnB>
                      <a:noFill/>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11 (32.4)</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7 (20.6)</a:t>
                      </a:r>
                    </a:p>
                  </a:txBody>
                  <a:tcPr marL="8058" marR="8058" marT="8058" marB="0" anchor="ctr">
                    <a:lnL>
                      <a:noFill/>
                    </a:lnL>
                    <a:lnR>
                      <a:noFill/>
                    </a:lnR>
                    <a:lnT>
                      <a:noFill/>
                    </a:lnT>
                    <a:lnB>
                      <a:noFill/>
                    </a:lnB>
                    <a:noFill/>
                  </a:tcPr>
                </a:tc>
                <a:tc>
                  <a:txBody>
                    <a:bodyPr/>
                    <a:lstStyle/>
                    <a:p>
                      <a:pPr algn="ctr" fontAlgn="ctr"/>
                      <a:endPar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noFill/>
                  </a:tcPr>
                </a:tc>
                <a:extLst>
                  <a:ext uri="{0D108BD9-81ED-4DB2-BD59-A6C34878D82A}">
                    <a16:rowId xmlns:a16="http://schemas.microsoft.com/office/drawing/2014/main" val="1370489922"/>
                  </a:ext>
                </a:extLst>
              </a:tr>
              <a:tr h="144000">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Pretreatment of antibiotics</a:t>
                      </a: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Yes</a:t>
                      </a:r>
                    </a:p>
                  </a:txBody>
                  <a:tcPr marL="8058" marR="8058" marT="8058" marB="0" anchor="ctr">
                    <a:lnL>
                      <a:noFill/>
                    </a:lnL>
                    <a:lnR>
                      <a:noFill/>
                    </a:lnR>
                    <a:lnT>
                      <a:noFill/>
                    </a:lnT>
                    <a:lnB>
                      <a:noFill/>
                    </a:lnB>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8 (23.5)</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6 (17.6)</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0.90</a:t>
                      </a:r>
                    </a:p>
                  </a:txBody>
                  <a:tcPr marL="8058" marR="8058" marT="8058" marB="0" anchor="ctr">
                    <a:lnL>
                      <a:noFill/>
                    </a:lnL>
                    <a:lnR>
                      <a:noFill/>
                    </a:lnR>
                    <a:lnT>
                      <a:noFill/>
                    </a:lnT>
                    <a:lnB>
                      <a:noFill/>
                    </a:lnB>
                    <a:noFill/>
                  </a:tcPr>
                </a:tc>
                <a:extLst>
                  <a:ext uri="{0D108BD9-81ED-4DB2-BD59-A6C34878D82A}">
                    <a16:rowId xmlns:a16="http://schemas.microsoft.com/office/drawing/2014/main" val="2401099783"/>
                  </a:ext>
                </a:extLst>
              </a:tr>
              <a:tr h="144000">
                <a:tc>
                  <a:txBody>
                    <a:bodyPr/>
                    <a:lstStyle/>
                    <a:p>
                      <a:pPr algn="l" fontAlgn="ct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w="12700" cap="flat" cmpd="sng" algn="ctr">
                      <a:no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No</a:t>
                      </a:r>
                    </a:p>
                  </a:txBody>
                  <a:tcPr marL="8058" marR="8058" marT="8058" marB="0" anchor="ctr">
                    <a:lnL>
                      <a:noFill/>
                    </a:lnL>
                    <a:lnR>
                      <a:noFill/>
                    </a:lnR>
                    <a:lnT>
                      <a:noFill/>
                    </a:lnT>
                    <a:lnB w="12700"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11 (32.4)</a:t>
                      </a:r>
                    </a:p>
                  </a:txBody>
                  <a:tcPr marL="8058" marR="8058" marT="8058" marB="0" anchor="ctr">
                    <a:lnL>
                      <a:noFill/>
                    </a:lnL>
                    <a:lnR>
                      <a:noFill/>
                    </a:lnR>
                    <a:lnT>
                      <a:noFill/>
                    </a:lnT>
                    <a:lnB w="12700" cap="flat" cmpd="sng" algn="ctr">
                      <a:noFill/>
                      <a:prstDash val="solid"/>
                      <a:round/>
                      <a:headEnd type="none" w="med" len="med"/>
                      <a:tailEnd type="none" w="med" len="med"/>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9 (26.5)</a:t>
                      </a:r>
                    </a:p>
                  </a:txBody>
                  <a:tcPr marL="8058" marR="8058" marT="8058" marB="0" anchor="ctr">
                    <a:lnL>
                      <a:noFill/>
                    </a:lnL>
                    <a:lnR>
                      <a:noFill/>
                    </a:lnR>
                    <a:lnT>
                      <a:noFill/>
                    </a:lnT>
                    <a:lnB w="12700" cap="flat" cmpd="sng" algn="ctr">
                      <a:noFill/>
                      <a:prstDash val="solid"/>
                      <a:round/>
                      <a:headEnd type="none" w="med" len="med"/>
                      <a:tailEnd type="none" w="med" len="med"/>
                    </a:lnB>
                    <a:noFill/>
                  </a:tcPr>
                </a:tc>
                <a:tc>
                  <a:txBody>
                    <a:bodyPr/>
                    <a:lstStyle/>
                    <a:p>
                      <a:pPr algn="ctr" fontAlgn="ctr"/>
                      <a:endPar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w="12700" cap="flat" cmpd="sng" algn="ctr">
                      <a:noFill/>
                      <a:prstDash val="solid"/>
                      <a:round/>
                      <a:headEnd type="none" w="med" len="med"/>
                      <a:tailEnd type="none" w="med" len="med"/>
                    </a:lnB>
                    <a:noFill/>
                  </a:tcPr>
                </a:tc>
                <a:extLst>
                  <a:ext uri="{0D108BD9-81ED-4DB2-BD59-A6C34878D82A}">
                    <a16:rowId xmlns:a16="http://schemas.microsoft.com/office/drawing/2014/main" val="237496563"/>
                  </a:ext>
                </a:extLst>
              </a:tr>
              <a:tr h="144000">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Colony morphotypes</a:t>
                      </a:r>
                    </a:p>
                  </a:txBody>
                  <a:tcPr marL="8058" marR="8058" marT="8058" marB="0" anchor="ctr">
                    <a:lnL>
                      <a:noFill/>
                    </a:lnL>
                    <a:lnR>
                      <a:noFill/>
                    </a:lnR>
                    <a:lnT>
                      <a:noFill/>
                    </a:lnT>
                    <a:lnB w="12700"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Smooth</a:t>
                      </a: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w="12700" cap="flat" cmpd="sng" algn="ctr">
                      <a:noFill/>
                      <a:prstDash val="solid"/>
                      <a:round/>
                      <a:headEnd type="none" w="med" len="med"/>
                      <a:tailEnd type="none" w="med" len="med"/>
                    </a:lnB>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6 (17.6)</a:t>
                      </a:r>
                    </a:p>
                  </a:txBody>
                  <a:tcPr marL="8058" marR="8058" marT="8058" marB="0" anchor="ctr">
                    <a:lnL>
                      <a:noFill/>
                    </a:lnL>
                    <a:lnR>
                      <a:noFill/>
                    </a:lnR>
                    <a:lnT>
                      <a:noFill/>
                    </a:lnT>
                    <a:lnB w="12700" cap="flat" cmpd="sng" algn="ctr">
                      <a:noFill/>
                      <a:prstDash val="solid"/>
                      <a:round/>
                      <a:headEnd type="none" w="med" len="med"/>
                      <a:tailEnd type="none" w="med" len="med"/>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13 (38.2)</a:t>
                      </a:r>
                    </a:p>
                  </a:txBody>
                  <a:tcPr marL="8058" marR="8058" marT="8058" marB="0" anchor="ctr">
                    <a:lnL>
                      <a:noFill/>
                    </a:lnL>
                    <a:lnR>
                      <a:noFill/>
                    </a:lnR>
                    <a:lnT>
                      <a:noFill/>
                    </a:lnT>
                    <a:lnB w="12700" cap="flat" cmpd="sng" algn="ctr">
                      <a:noFill/>
                      <a:prstDash val="solid"/>
                      <a:round/>
                      <a:headEnd type="none" w="med" len="med"/>
                      <a:tailEnd type="none" w="med" len="med"/>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0.008**</a:t>
                      </a:r>
                    </a:p>
                  </a:txBody>
                  <a:tcPr marL="8058" marR="8058" marT="8058" marB="0" anchor="ctr">
                    <a:lnL>
                      <a:noFill/>
                    </a:lnL>
                    <a:lnR>
                      <a:noFill/>
                    </a:lnR>
                    <a:lnT>
                      <a:noFill/>
                    </a:lnT>
                    <a:lnB w="12700" cap="flat" cmpd="sng" algn="ctr">
                      <a:noFill/>
                      <a:prstDash val="solid"/>
                      <a:round/>
                      <a:headEnd type="none" w="med" len="med"/>
                      <a:tailEnd type="none" w="med" len="med"/>
                    </a:lnB>
                    <a:noFill/>
                  </a:tcPr>
                </a:tc>
                <a:extLst>
                  <a:ext uri="{0D108BD9-81ED-4DB2-BD59-A6C34878D82A}">
                    <a16:rowId xmlns:a16="http://schemas.microsoft.com/office/drawing/2014/main" val="1663553078"/>
                  </a:ext>
                </a:extLst>
              </a:tr>
              <a:tr h="144000">
                <a:tc>
                  <a:txBody>
                    <a:bodyPr/>
                    <a:lstStyle/>
                    <a:p>
                      <a:pPr algn="l" fontAlgn="ct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Rough</a:t>
                      </a:r>
                    </a:p>
                  </a:txBody>
                  <a:tcPr marL="8058" marR="8058" marT="8058"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13 (38.2)</a:t>
                      </a:r>
                    </a:p>
                  </a:txBody>
                  <a:tcPr marL="8058" marR="8058" marT="8058" marB="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2 (5.9)</a:t>
                      </a:r>
                    </a:p>
                  </a:txBody>
                  <a:tcPr marL="8058" marR="8058" marT="8058" marB="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fontAlgn="ctr"/>
                      <a:endPar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51544000"/>
                  </a:ext>
                </a:extLst>
              </a:tr>
              <a:tr h="144000">
                <a:tc gridSpan="4">
                  <a:txBody>
                    <a:bodyPr/>
                    <a:lstStyle/>
                    <a:p>
                      <a:pPr marL="0" marR="0" lvl="0" indent="0" algn="l" defTabSz="685800" rtl="0" eaLnBrk="1" fontAlgn="ctr" latinLnBrk="0" hangingPunct="1">
                        <a:lnSpc>
                          <a:spcPct val="100000"/>
                        </a:lnSpc>
                        <a:spcBef>
                          <a:spcPts val="0"/>
                        </a:spcBef>
                        <a:spcAft>
                          <a:spcPts val="0"/>
                        </a:spcAft>
                        <a:buClrTx/>
                        <a:buSzTx/>
                        <a:buFont typeface="Arial" panose="020B0604020202020204" pitchFamily="34" charset="0"/>
                        <a:buNone/>
                        <a:tabLst/>
                        <a:defRPr/>
                      </a:pPr>
                      <a:r>
                        <a:rPr lang="en-US" altLang="ja-JP" sz="900" b="0" i="0" u="none" strike="noStrike" baseline="0"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Antibiotics including clarithromycin </a:t>
                      </a: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(n=3)</a:t>
                      </a:r>
                    </a:p>
                    <a:p>
                      <a:pPr marL="0" indent="0" algn="l" fontAlgn="ctr">
                        <a:buFont typeface="Arial" panose="020B0604020202020204" pitchFamily="34" charset="0"/>
                        <a:buNone/>
                      </a:pPr>
                      <a:r>
                        <a:rPr lang="en-US" altLang="ja-JP" sz="9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p</a:t>
                      </a: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value &lt;0.05, ** </a:t>
                      </a:r>
                      <a:r>
                        <a:rPr lang="en-US" altLang="ja-JP" sz="9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p</a:t>
                      </a: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value &lt;0.01</a:t>
                      </a:r>
                    </a:p>
                    <a:p>
                      <a:pPr marL="0" indent="0" algn="l" fontAlgn="ctr">
                        <a:buFont typeface="Arial" panose="020B0604020202020204" pitchFamily="34" charset="0"/>
                        <a:buNone/>
                      </a:pP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Abbreviations: FIC index, fractional inhibitory concentration index; del, deletion</a:t>
                      </a:r>
                    </a:p>
                  </a:txBody>
                  <a:tcPr marL="8058" marR="8058" marT="8058" marB="0" anchor="ctr">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kumimoji="1" lang="ja-JP" altLang="en-US"/>
                    </a:p>
                  </a:txBody>
                  <a:tcPr/>
                </a:tc>
                <a:tc hMerge="1">
                  <a:txBody>
                    <a:bodyPr/>
                    <a:lstStyle/>
                    <a:p>
                      <a:pPr algn="ctr" fontAlgn="ct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w="12700" cap="flat" cmpd="sng" algn="ctr">
                      <a:solidFill>
                        <a:schemeClr val="tx1"/>
                      </a:solidFill>
                      <a:prstDash val="solid"/>
                      <a:round/>
                      <a:headEnd type="none" w="med" len="med"/>
                      <a:tailEnd type="none" w="med" len="med"/>
                    </a:lnT>
                    <a:lnB>
                      <a:noFill/>
                    </a:lnB>
                    <a:noFill/>
                  </a:tcPr>
                </a:tc>
                <a:tc hMerge="1">
                  <a:txBody>
                    <a:bodyPr/>
                    <a:lstStyle/>
                    <a:p>
                      <a:pPr algn="ctr" fontAlgn="ct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l" fontAlgn="ct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656939246"/>
                  </a:ext>
                </a:extLst>
              </a:tr>
            </a:tbl>
          </a:graphicData>
        </a:graphic>
      </p:graphicFrame>
    </p:spTree>
    <p:extLst>
      <p:ext uri="{BB962C8B-B14F-4D97-AF65-F5344CB8AC3E}">
        <p14:creationId xmlns:p14="http://schemas.microsoft.com/office/powerpoint/2010/main" val="38207859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4162</TotalTime>
  <Words>312</Words>
  <Application>Microsoft Office PowerPoint</Application>
  <PresentationFormat>A4 210 x 297 mm</PresentationFormat>
  <Paragraphs>73</Paragraphs>
  <Slides>1</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游ゴシック</vt:lpstr>
      <vt:lpstr>Arial</vt:lpstr>
      <vt:lpstr>Calibri</vt:lpstr>
      <vt:lpstr>Calibri Light</vt:lpstr>
      <vt:lpstr>Times New Roman</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患者背景</dc:title>
  <dc:creator>井原宏彰</dc:creator>
  <cp:lastModifiedBy>井原 宏彰</cp:lastModifiedBy>
  <cp:revision>364</cp:revision>
  <cp:lastPrinted>2019-11-07T02:43:34Z</cp:lastPrinted>
  <dcterms:created xsi:type="dcterms:W3CDTF">2018-01-10T08:38:10Z</dcterms:created>
  <dcterms:modified xsi:type="dcterms:W3CDTF">2021-07-31T02:13:13Z</dcterms:modified>
</cp:coreProperties>
</file>