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77" r:id="rId2"/>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varScale="1">
        <p:scale>
          <a:sx n="56" d="100"/>
          <a:sy n="56" d="100"/>
        </p:scale>
        <p:origin x="2650" y="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2021/7/31</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a:p>
        </p:txBody>
      </p:sp>
    </p:spTree>
    <p:extLst>
      <p:ext uri="{BB962C8B-B14F-4D97-AF65-F5344CB8AC3E}">
        <p14:creationId xmlns:p14="http://schemas.microsoft.com/office/powerpoint/2010/main" val="286290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B76C2EB9-7636-4F2A-893F-A8F756B07C75}"/>
              </a:ext>
            </a:extLst>
          </p:cNvPr>
          <p:cNvGraphicFramePr>
            <a:graphicFrameLocks noGrp="1"/>
          </p:cNvGraphicFramePr>
          <p:nvPr>
            <p:extLst>
              <p:ext uri="{D42A27DB-BD31-4B8C-83A1-F6EECF244321}">
                <p14:modId xmlns:p14="http://schemas.microsoft.com/office/powerpoint/2010/main" val="565602291"/>
              </p:ext>
            </p:extLst>
          </p:nvPr>
        </p:nvGraphicFramePr>
        <p:xfrm>
          <a:off x="865928" y="633092"/>
          <a:ext cx="4896000" cy="1784979"/>
        </p:xfrm>
        <a:graphic>
          <a:graphicData uri="http://schemas.openxmlformats.org/drawingml/2006/table">
            <a:tbl>
              <a:tblPr/>
              <a:tblGrid>
                <a:gridCol w="1368000">
                  <a:extLst>
                    <a:ext uri="{9D8B030D-6E8A-4147-A177-3AD203B41FA5}">
                      <a16:colId xmlns:a16="http://schemas.microsoft.com/office/drawing/2014/main" val="2230454419"/>
                    </a:ext>
                  </a:extLst>
                </a:gridCol>
                <a:gridCol w="1008000">
                  <a:extLst>
                    <a:ext uri="{9D8B030D-6E8A-4147-A177-3AD203B41FA5}">
                      <a16:colId xmlns:a16="http://schemas.microsoft.com/office/drawing/2014/main" val="3611413669"/>
                    </a:ext>
                  </a:extLst>
                </a:gridCol>
                <a:gridCol w="720000">
                  <a:extLst>
                    <a:ext uri="{9D8B030D-6E8A-4147-A177-3AD203B41FA5}">
                      <a16:colId xmlns:a16="http://schemas.microsoft.com/office/drawing/2014/main" val="617401407"/>
                    </a:ext>
                  </a:extLst>
                </a:gridCol>
                <a:gridCol w="720000">
                  <a:extLst>
                    <a:ext uri="{9D8B030D-6E8A-4147-A177-3AD203B41FA5}">
                      <a16:colId xmlns:a16="http://schemas.microsoft.com/office/drawing/2014/main" val="761523706"/>
                    </a:ext>
                  </a:extLst>
                </a:gridCol>
                <a:gridCol w="720000">
                  <a:extLst>
                    <a:ext uri="{9D8B030D-6E8A-4147-A177-3AD203B41FA5}">
                      <a16:colId xmlns:a16="http://schemas.microsoft.com/office/drawing/2014/main" val="3303292589"/>
                    </a:ext>
                  </a:extLst>
                </a:gridCol>
                <a:gridCol w="360000">
                  <a:extLst>
                    <a:ext uri="{9D8B030D-6E8A-4147-A177-3AD203B41FA5}">
                      <a16:colId xmlns:a16="http://schemas.microsoft.com/office/drawing/2014/main" val="3878431377"/>
                    </a:ext>
                  </a:extLst>
                </a:gridCol>
              </a:tblGrid>
              <a:tr h="0">
                <a:tc gridSpan="6">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2.The number of synergistic and antagonistic combination with </a:t>
                      </a:r>
                      <a:r>
                        <a:rPr lang="en-US" altLang="ja-JP" sz="800" b="1"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sitafloxacin</a:t>
                      </a: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and each antimicrobial</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lnL w="12700" cmpd="sng">
                      <a:noFill/>
                      <a:prstDash val="solid"/>
                    </a:lnL>
                  </a:tcPr>
                </a:tc>
                <a:tc hMerge="1">
                  <a:txBody>
                    <a:bodyPr/>
                    <a:lstStyle/>
                    <a:p>
                      <a:endParaRPr kumimoji="1" lang="ja-JP" altLang="en-US"/>
                    </a:p>
                  </a:txBody>
                  <a:tcPr>
                    <a:lnL w="12700" cmpd="sng">
                      <a:noFill/>
                      <a:prstDash val="solid"/>
                    </a:lnL>
                  </a:tcPr>
                </a:tc>
                <a:tc hMerge="1">
                  <a:txBody>
                    <a:bodyPr/>
                    <a:lstStyle/>
                    <a:p>
                      <a:endParaRPr kumimoji="1" lang="ja-JP" altLang="en-US"/>
                    </a:p>
                  </a:txBody>
                  <a:tcPr>
                    <a:lnL w="12700" cmpd="sng">
                      <a:noFill/>
                      <a:prstDash val="solid"/>
                    </a:lnL>
                  </a:tcPr>
                </a:tc>
                <a:tc hMerge="1">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0">
                <a:tc>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endParaRPr kumimoji="1" lang="ja-JP" altLang="en-US" sz="80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STFX/AMK</a:t>
                      </a:r>
                    </a:p>
                  </a:txBody>
                  <a:tcPr marL="7231" marR="7231" marT="7231" marB="0" anchor="ctr">
                    <a:lnL>
                      <a:noFill/>
                    </a:lnL>
                    <a:lnR>
                      <a:noFill/>
                    </a:lnR>
                    <a:lnB w="635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STFX/IPM</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STFX/ABK</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68342"/>
                  </a:ext>
                </a:extLst>
              </a:tr>
              <a:tr h="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Species</a:t>
                      </a: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kumimoji="1" lang="en-US" altLang="ja-JP" sz="800" b="0" dirty="0">
                          <a:solidFill>
                            <a:schemeClr val="tx1"/>
                          </a:solidFill>
                          <a:latin typeface="Times New Roman" panose="02020603050405020304" pitchFamily="18" charset="0"/>
                          <a:cs typeface="Times New Roman" panose="02020603050405020304" pitchFamily="18" charset="0"/>
                        </a:rPr>
                        <a:t>Categories of FIC index</a:t>
                      </a:r>
                      <a:endParaRPr kumimoji="1" lang="ja-JP" altLang="en-US" sz="800" b="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 (%, Adjusted residual)</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p </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value</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a:t>
                      </a:r>
                      <a:r>
                        <a:rPr lang="ja-JP" alt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a:t>
                      </a:r>
                      <a:r>
                        <a:rPr kumimoji="1" lang="ja-JP" altLang="en-US" sz="800" dirty="0">
                          <a:solidFill>
                            <a:schemeClr val="tx1"/>
                          </a:solidFill>
                          <a:latin typeface="Times New Roman" panose="02020603050405020304" pitchFamily="18" charset="0"/>
                          <a:cs typeface="Times New Roman" panose="02020603050405020304" pitchFamily="18" charset="0"/>
                        </a:rPr>
                        <a:t>≦</a:t>
                      </a:r>
                      <a:r>
                        <a:rPr kumimoji="1" lang="en-US" altLang="ja-JP" sz="800" dirty="0">
                          <a:solidFill>
                            <a:schemeClr val="tx1"/>
                          </a:solidFill>
                          <a:latin typeface="Times New Roman" panose="02020603050405020304" pitchFamily="18" charset="0"/>
                          <a:cs typeface="Times New Roman" panose="02020603050405020304" pitchFamily="18" charset="0"/>
                        </a:rPr>
                        <a:t>1</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 -1.9)</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(26.5, -1.3)</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19 (55.9, 3.1**))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0.009**</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N=34†</a:t>
                      </a:r>
                    </a:p>
                  </a:txBody>
                  <a:tcPr marL="8058" marR="8058" marT="8058" marB="0" anchor="ctr">
                    <a:lnL>
                      <a:noFill/>
                    </a:lnL>
                    <a:lnR>
                      <a:noFill/>
                    </a:lnR>
                    <a:lnT w="12700" cap="flat" cmpd="sng" algn="ctr">
                      <a:noFill/>
                      <a:prstDash val="solid"/>
                      <a:round/>
                      <a:headEnd type="none" w="med" len="med"/>
                      <a:tailEnd type="none" w="med" len="med"/>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 1</a:t>
                      </a:r>
                      <a:r>
                        <a:rPr kumimoji="1" lang="ja-JP" altLang="en-US" sz="800" dirty="0">
                          <a:solidFill>
                            <a:schemeClr val="tx1"/>
                          </a:solidFill>
                          <a:latin typeface="Times New Roman" panose="02020603050405020304" pitchFamily="18" charset="0"/>
                          <a:cs typeface="Times New Roman" panose="02020603050405020304" pitchFamily="18" charset="0"/>
                        </a:rPr>
                        <a:t>＜</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26 (76.5, 1.9)</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25 (73.5, 1.3)</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15 (44.1, -3.1**)</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1347035122"/>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altLang="ja-JP" sz="800" b="0" i="1"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massiliense</a:t>
                      </a:r>
                      <a:endPar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a:t>
                      </a:r>
                      <a:r>
                        <a:rPr kumimoji="1" lang="ja-JP" altLang="en-US" sz="800" dirty="0">
                          <a:solidFill>
                            <a:schemeClr val="tx1"/>
                          </a:solidFill>
                          <a:latin typeface="Times New Roman" panose="02020603050405020304" pitchFamily="18" charset="0"/>
                          <a:cs typeface="Times New Roman" panose="02020603050405020304" pitchFamily="18" charset="0"/>
                        </a:rPr>
                        <a:t>≦</a:t>
                      </a:r>
                      <a:r>
                        <a:rPr kumimoji="1" lang="en-US" altLang="ja-JP" sz="800" dirty="0">
                          <a:solidFill>
                            <a:schemeClr val="tx1"/>
                          </a:solidFill>
                          <a:latin typeface="Times New Roman" panose="02020603050405020304" pitchFamily="18" charset="0"/>
                          <a:cs typeface="Times New Roman" panose="02020603050405020304" pitchFamily="18" charset="0"/>
                        </a:rPr>
                        <a:t>1</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3 (13.6, -1.6)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4 (18.2, -1.0)</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10 (45.5,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0.037*</a:t>
                      </a: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N=22</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 1</a:t>
                      </a:r>
                      <a:r>
                        <a:rPr kumimoji="1" lang="ja-JP" altLang="en-US" sz="800" dirty="0">
                          <a:solidFill>
                            <a:schemeClr val="tx1"/>
                          </a:solidFill>
                          <a:latin typeface="Times New Roman" panose="02020603050405020304" pitchFamily="18" charset="0"/>
                          <a:cs typeface="Times New Roman" panose="02020603050405020304" pitchFamily="18" charset="0"/>
                        </a:rPr>
                        <a:t>＜</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19 (86.4, 1.6)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18 (81.8, 1.0)</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12 (54.5,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678958890"/>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abscessus</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a:t>
                      </a:r>
                      <a:r>
                        <a:rPr kumimoji="1" lang="ja-JP" altLang="en-US" sz="800" dirty="0">
                          <a:solidFill>
                            <a:schemeClr val="tx1"/>
                          </a:solidFill>
                          <a:latin typeface="Times New Roman" panose="02020603050405020304" pitchFamily="18" charset="0"/>
                          <a:cs typeface="Times New Roman" panose="02020603050405020304" pitchFamily="18" charset="0"/>
                        </a:rPr>
                        <a:t>≦</a:t>
                      </a:r>
                      <a:r>
                        <a:rPr kumimoji="1" lang="en-US" altLang="ja-JP" sz="800" dirty="0">
                          <a:solidFill>
                            <a:schemeClr val="tx1"/>
                          </a:solidFill>
                          <a:latin typeface="Times New Roman" panose="02020603050405020304" pitchFamily="18" charset="0"/>
                          <a:cs typeface="Times New Roman" panose="02020603050405020304" pitchFamily="18" charset="0"/>
                        </a:rPr>
                        <a:t>1</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(45.5, -0.5)</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(36.4, -1.2)</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(72.7, 1.7)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0.20</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N=11</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FIC index 1</a:t>
                      </a:r>
                      <a:r>
                        <a:rPr kumimoji="1" lang="ja-JP" altLang="en-US" sz="800" dirty="0">
                          <a:solidFill>
                            <a:schemeClr val="tx1"/>
                          </a:solidFill>
                          <a:latin typeface="Times New Roman" panose="02020603050405020304" pitchFamily="18" charset="0"/>
                          <a:cs typeface="Times New Roman" panose="02020603050405020304" pitchFamily="18" charset="0"/>
                        </a:rPr>
                        <a:t>＜</a:t>
                      </a: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w="12700" cmpd="sng">
                      <a:noFill/>
                      <a:prstDash val="soli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(54.5, 0.5)</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(63.6, 1.2)</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 (27.3, -1.7)</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8378495"/>
                  </a:ext>
                </a:extLst>
              </a:tr>
              <a:tr h="0">
                <a:tc gridSpan="6">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including </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boletii</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&lt;0.01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indent="0" algn="l" fontAlgn="ctr">
                        <a:buFont typeface="Arial" panose="020B0604020202020204" pitchFamily="34" charset="0"/>
                        <a:buNone/>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adjusted residuals &gt; |1.96|, ** adjusted residuals &gt; |2.58|</a:t>
                      </a:r>
                    </a:p>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a:t>
                      </a: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FIC index, fractional inhibitory concentration index; STFX, </a:t>
                      </a:r>
                      <a:r>
                        <a:rPr kumimoji="1" lang="en-US" altLang="ja-JP" sz="800" kern="1200" dirty="0" err="1">
                          <a:solidFill>
                            <a:schemeClr val="tx1"/>
                          </a:solidFill>
                          <a:effectLst/>
                          <a:latin typeface="Times New Roman" panose="02020603050405020304" pitchFamily="18" charset="0"/>
                          <a:ea typeface="+mn-ea"/>
                          <a:cs typeface="Times New Roman" panose="02020603050405020304" pitchFamily="18" charset="0"/>
                        </a:rPr>
                        <a:t>sitafloxacin</a:t>
                      </a: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 AMK, amikacin; IPM, imipenem; ABK, arbekacin</a:t>
                      </a: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pPr algn="l"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219915193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4162</TotalTime>
  <Words>364</Words>
  <Application>Microsoft Office PowerPoint</Application>
  <PresentationFormat>A4 210 x 297 mm</PresentationFormat>
  <Paragraphs>52</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Arial</vt:lpstr>
      <vt:lpstr>Calibri</vt:lpstr>
      <vt:lpstr>Calibri Light</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井原 宏彰</cp:lastModifiedBy>
  <cp:revision>364</cp:revision>
  <cp:lastPrinted>2019-11-07T02:43:34Z</cp:lastPrinted>
  <dcterms:created xsi:type="dcterms:W3CDTF">2018-01-10T08:38:10Z</dcterms:created>
  <dcterms:modified xsi:type="dcterms:W3CDTF">2021-07-31T02:13:02Z</dcterms:modified>
</cp:coreProperties>
</file>