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3" r:id="rId2"/>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6" autoAdjust="0"/>
  </p:normalViewPr>
  <p:slideViewPr>
    <p:cSldViewPr snapToGrid="0">
      <p:cViewPr varScale="1">
        <p:scale>
          <a:sx n="56" d="100"/>
          <a:sy n="56" d="100"/>
        </p:scale>
        <p:origin x="2650" y="6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84871" cy="502675"/>
          </a:xfrm>
          <a:prstGeom prst="rect">
            <a:avLst/>
          </a:prstGeom>
        </p:spPr>
        <p:txBody>
          <a:bodyPr vert="horz" lIns="93101" tIns="46551" rIns="93101" bIns="4655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2"/>
            <a:ext cx="2984871" cy="502675"/>
          </a:xfrm>
          <a:prstGeom prst="rect">
            <a:avLst/>
          </a:prstGeom>
        </p:spPr>
        <p:txBody>
          <a:bodyPr vert="horz" lIns="93101" tIns="46551" rIns="93101" bIns="46551" rtlCol="0"/>
          <a:lstStyle>
            <a:lvl1pPr algn="r">
              <a:defRPr sz="1200"/>
            </a:lvl1pPr>
          </a:lstStyle>
          <a:p>
            <a:fld id="{593410B6-91C0-4AFB-BDF7-BF5C8C46BED2}" type="datetimeFigureOut">
              <a:rPr kumimoji="1" lang="ja-JP" altLang="en-US" smtClean="0"/>
              <a:t>2021/7/31</a:t>
            </a:fld>
            <a:endParaRPr kumimoji="1" lang="ja-JP" altLang="en-US"/>
          </a:p>
        </p:txBody>
      </p:sp>
      <p:sp>
        <p:nvSpPr>
          <p:cNvPr id="4" name="スライド イメージ プレースホルダー 3"/>
          <p:cNvSpPr>
            <a:spLocks noGrp="1" noRot="1" noChangeAspect="1"/>
          </p:cNvSpPr>
          <p:nvPr>
            <p:ph type="sldImg" idx="2"/>
          </p:nvPr>
        </p:nvSpPr>
        <p:spPr>
          <a:xfrm>
            <a:off x="2274888" y="1252538"/>
            <a:ext cx="2338387" cy="3379787"/>
          </a:xfrm>
          <a:prstGeom prst="rect">
            <a:avLst/>
          </a:prstGeom>
          <a:noFill/>
          <a:ln w="12700">
            <a:solidFill>
              <a:prstClr val="black"/>
            </a:solidFill>
          </a:ln>
        </p:spPr>
        <p:txBody>
          <a:bodyPr vert="horz" lIns="93101" tIns="46551" rIns="93101" bIns="46551" rtlCol="0" anchor="ctr"/>
          <a:lstStyle/>
          <a:p>
            <a:endParaRPr lang="ja-JP" altLang="en-US"/>
          </a:p>
        </p:txBody>
      </p:sp>
      <p:sp>
        <p:nvSpPr>
          <p:cNvPr id="5" name="ノート プレースホルダー 4"/>
          <p:cNvSpPr>
            <a:spLocks noGrp="1"/>
          </p:cNvSpPr>
          <p:nvPr>
            <p:ph type="body" sz="quarter" idx="3"/>
          </p:nvPr>
        </p:nvSpPr>
        <p:spPr>
          <a:xfrm>
            <a:off x="688817" y="4821507"/>
            <a:ext cx="5510530" cy="3944869"/>
          </a:xfrm>
          <a:prstGeom prst="rect">
            <a:avLst/>
          </a:prstGeom>
        </p:spPr>
        <p:txBody>
          <a:bodyPr vert="horz" lIns="93101" tIns="46551" rIns="93101" bIns="4655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0"/>
            <a:ext cx="2984871" cy="502674"/>
          </a:xfrm>
          <a:prstGeom prst="rect">
            <a:avLst/>
          </a:prstGeom>
        </p:spPr>
        <p:txBody>
          <a:bodyPr vert="horz" lIns="93101" tIns="46551" rIns="93101" bIns="4655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1" cy="502674"/>
          </a:xfrm>
          <a:prstGeom prst="rect">
            <a:avLst/>
          </a:prstGeom>
        </p:spPr>
        <p:txBody>
          <a:bodyPr vert="horz" lIns="93101" tIns="46551" rIns="93101" bIns="46551" rtlCol="0" anchor="b"/>
          <a:lstStyle>
            <a:lvl1pPr algn="r">
              <a:defRPr sz="1200"/>
            </a:lvl1pPr>
          </a:lstStyle>
          <a:p>
            <a:fld id="{42D4D366-9923-44B0-B6FD-444D1F7F5CD9}" type="slidenum">
              <a:rPr kumimoji="1" lang="ja-JP" altLang="en-US" smtClean="0"/>
              <a:t>‹#›</a:t>
            </a:fld>
            <a:endParaRPr kumimoji="1" lang="ja-JP" altLang="en-US"/>
          </a:p>
        </p:txBody>
      </p:sp>
    </p:spTree>
    <p:extLst>
      <p:ext uri="{BB962C8B-B14F-4D97-AF65-F5344CB8AC3E}">
        <p14:creationId xmlns:p14="http://schemas.microsoft.com/office/powerpoint/2010/main" val="19862796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1</a:t>
            </a:fld>
            <a:endParaRPr lang="ja-JP" altLang="en-US" dirty="0"/>
          </a:p>
        </p:txBody>
      </p:sp>
    </p:spTree>
    <p:extLst>
      <p:ext uri="{BB962C8B-B14F-4D97-AF65-F5344CB8AC3E}">
        <p14:creationId xmlns:p14="http://schemas.microsoft.com/office/powerpoint/2010/main" val="641139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98534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119750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7458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7280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173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6428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287087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5868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2636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25193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4721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128200E-BE9B-4863-A9C2-9800C4BA0B7B}" type="datetimeFigureOut">
              <a:rPr kumimoji="1" lang="ja-JP" altLang="en-US" smtClean="0"/>
              <a:t>2021/7/31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1124867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14F933A9-7A1E-4106-985A-5DFF66F8F000}"/>
              </a:ext>
            </a:extLst>
          </p:cNvPr>
          <p:cNvGraphicFramePr>
            <a:graphicFrameLocks noGrp="1"/>
          </p:cNvGraphicFramePr>
          <p:nvPr>
            <p:extLst>
              <p:ext uri="{D42A27DB-BD31-4B8C-83A1-F6EECF244321}">
                <p14:modId xmlns:p14="http://schemas.microsoft.com/office/powerpoint/2010/main" val="2419389492"/>
              </p:ext>
            </p:extLst>
          </p:nvPr>
        </p:nvGraphicFramePr>
        <p:xfrm>
          <a:off x="974507" y="1057632"/>
          <a:ext cx="2683528" cy="4022808"/>
        </p:xfrm>
        <a:graphic>
          <a:graphicData uri="http://schemas.openxmlformats.org/drawingml/2006/table">
            <a:tbl>
              <a:tblPr/>
              <a:tblGrid>
                <a:gridCol w="1944939">
                  <a:extLst>
                    <a:ext uri="{9D8B030D-6E8A-4147-A177-3AD203B41FA5}">
                      <a16:colId xmlns:a16="http://schemas.microsoft.com/office/drawing/2014/main" val="617415880"/>
                    </a:ext>
                  </a:extLst>
                </a:gridCol>
                <a:gridCol w="738589">
                  <a:extLst>
                    <a:ext uri="{9D8B030D-6E8A-4147-A177-3AD203B41FA5}">
                      <a16:colId xmlns:a16="http://schemas.microsoft.com/office/drawing/2014/main" val="2460995015"/>
                    </a:ext>
                  </a:extLst>
                </a:gridCol>
              </a:tblGrid>
              <a:tr h="145045">
                <a:tc gridSpan="2">
                  <a:txBody>
                    <a:bodyPr/>
                    <a:lstStyle/>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1. The characteristics of patients from which </a:t>
                      </a:r>
                      <a:r>
                        <a:rPr lang="en-US" altLang="ja-JP" sz="800" b="1"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were isolated</a:t>
                      </a:r>
                    </a:p>
                  </a:txBody>
                  <a:tcPr marL="7798" marR="7798" marT="7798"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4966747"/>
                  </a:ext>
                </a:extLst>
              </a:tr>
              <a:tr h="145045">
                <a:tc>
                  <a:txBody>
                    <a:bodyPr/>
                    <a:lstStyle/>
                    <a:p>
                      <a:pPr algn="l"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34</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0901200"/>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Sex (Male/Female)</a:t>
                      </a:r>
                    </a:p>
                  </a:txBody>
                  <a:tcPr marL="7798" marR="7798" marT="779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16/18</a:t>
                      </a:r>
                    </a:p>
                  </a:txBody>
                  <a:tcPr marL="7798" marR="7798" marT="779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29772870"/>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Median age (range)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65.5 (30-83)</a:t>
                      </a:r>
                    </a:p>
                  </a:txBody>
                  <a:tcPr marL="7798" marR="7798" marT="7798" marB="0" anchor="ctr">
                    <a:lnL>
                      <a:noFill/>
                    </a:lnL>
                    <a:lnR>
                      <a:noFill/>
                    </a:lnR>
                    <a:lnT>
                      <a:noFill/>
                    </a:lnT>
                    <a:lnB>
                      <a:noFill/>
                    </a:lnB>
                  </a:tcPr>
                </a:tc>
                <a:extLst>
                  <a:ext uri="{0D108BD9-81ED-4DB2-BD59-A6C34878D82A}">
                    <a16:rowId xmlns:a16="http://schemas.microsoft.com/office/drawing/2014/main" val="1155634418"/>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Smoking history, N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13 (38.2)</a:t>
                      </a:r>
                    </a:p>
                  </a:txBody>
                  <a:tcPr marL="7798" marR="7798" marT="7798" marB="0" anchor="ctr">
                    <a:lnL>
                      <a:noFill/>
                    </a:lnL>
                    <a:lnR>
                      <a:noFill/>
                    </a:lnR>
                    <a:lnT>
                      <a:noFill/>
                    </a:lnT>
                    <a:lnB>
                      <a:noFill/>
                    </a:lnB>
                  </a:tcPr>
                </a:tc>
                <a:extLst>
                  <a:ext uri="{0D108BD9-81ED-4DB2-BD59-A6C34878D82A}">
                    <a16:rowId xmlns:a16="http://schemas.microsoft.com/office/drawing/2014/main" val="1227281040"/>
                  </a:ext>
                </a:extLst>
              </a:tr>
              <a:tr h="145045">
                <a:tc>
                  <a:txBody>
                    <a:bodyPr/>
                    <a:lstStyle/>
                    <a:p>
                      <a:pPr algn="l" fontAlgn="ct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subtype</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983891705"/>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abscessus</a:t>
                      </a:r>
                      <a:endPar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(32.4)</a:t>
                      </a:r>
                    </a:p>
                  </a:txBody>
                  <a:tcPr marL="7798" marR="7798" marT="7798" marB="0" anchor="ctr">
                    <a:lnL>
                      <a:noFill/>
                    </a:lnL>
                    <a:lnR>
                      <a:noFill/>
                    </a:lnR>
                    <a:lnT>
                      <a:noFill/>
                    </a:lnT>
                    <a:lnB>
                      <a:noFill/>
                    </a:lnB>
                  </a:tcPr>
                </a:tc>
                <a:extLst>
                  <a:ext uri="{0D108BD9-81ED-4DB2-BD59-A6C34878D82A}">
                    <a16:rowId xmlns:a16="http://schemas.microsoft.com/office/drawing/2014/main" val="3517749749"/>
                  </a:ext>
                </a:extLst>
              </a:tr>
              <a:tr h="145045">
                <a:tc>
                  <a:txBody>
                    <a:bodyPr/>
                    <a:lstStyle/>
                    <a:p>
                      <a:pPr algn="l" fontAlgn="ct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M.abscessus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masiliense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22 (64.7)</a:t>
                      </a:r>
                    </a:p>
                  </a:txBody>
                  <a:tcPr marL="7798" marR="7798" marT="7798" marB="0" anchor="ctr">
                    <a:lnL>
                      <a:noFill/>
                    </a:lnL>
                    <a:lnR>
                      <a:noFill/>
                    </a:lnR>
                    <a:lnT>
                      <a:noFill/>
                    </a:lnT>
                    <a:lnB>
                      <a:noFill/>
                    </a:lnB>
                  </a:tcPr>
                </a:tc>
                <a:extLst>
                  <a:ext uri="{0D108BD9-81ED-4DB2-BD59-A6C34878D82A}">
                    <a16:rowId xmlns:a16="http://schemas.microsoft.com/office/drawing/2014/main" val="2154215335"/>
                  </a:ext>
                </a:extLst>
              </a:tr>
              <a:tr h="145045">
                <a:tc>
                  <a:txBody>
                    <a:bodyPr/>
                    <a:lstStyle/>
                    <a:p>
                      <a:pPr algn="l" fontAlgn="ct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M.abscessus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bolletii</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 (2.9)</a:t>
                      </a:r>
                    </a:p>
                  </a:txBody>
                  <a:tcPr marL="7798" marR="7798" marT="7798" marB="0" anchor="ctr">
                    <a:lnL>
                      <a:noFill/>
                    </a:lnL>
                    <a:lnR>
                      <a:noFill/>
                    </a:lnR>
                    <a:lnT>
                      <a:noFill/>
                    </a:lnT>
                    <a:lnB>
                      <a:noFill/>
                    </a:lnB>
                  </a:tcPr>
                </a:tc>
                <a:extLst>
                  <a:ext uri="{0D108BD9-81ED-4DB2-BD59-A6C34878D82A}">
                    <a16:rowId xmlns:a16="http://schemas.microsoft.com/office/drawing/2014/main" val="2833861851"/>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Colony phenotype (Rough/Smooth)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15/19</a:t>
                      </a: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1164147841"/>
                  </a:ext>
                </a:extLst>
              </a:tr>
              <a:tr h="145045">
                <a:tc>
                  <a:txBody>
                    <a:bodyPr/>
                    <a:lstStyle/>
                    <a:p>
                      <a:pPr algn="l" fontAlgn="ct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detected from</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047799429"/>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Sputum or bronchial lavage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27 (79.4)</a:t>
                      </a:r>
                    </a:p>
                  </a:txBody>
                  <a:tcPr marL="7798" marR="7798" marT="7798" marB="0" anchor="ctr">
                    <a:lnL>
                      <a:noFill/>
                    </a:lnL>
                    <a:lnR>
                      <a:noFill/>
                    </a:lnR>
                    <a:lnT>
                      <a:noFill/>
                    </a:lnT>
                    <a:lnB>
                      <a:noFill/>
                    </a:lnB>
                  </a:tcPr>
                </a:tc>
                <a:extLst>
                  <a:ext uri="{0D108BD9-81ED-4DB2-BD59-A6C34878D82A}">
                    <a16:rowId xmlns:a16="http://schemas.microsoft.com/office/drawing/2014/main" val="3250207398"/>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Others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(20.6)</a:t>
                      </a:r>
                    </a:p>
                  </a:txBody>
                  <a:tcPr marL="7798" marR="7798" marT="7798" marB="0" anchor="ctr">
                    <a:lnL>
                      <a:noFill/>
                    </a:lnL>
                    <a:lnR>
                      <a:noFill/>
                    </a:lnR>
                    <a:lnT>
                      <a:noFill/>
                    </a:lnT>
                    <a:lnB>
                      <a:noFill/>
                    </a:lnB>
                  </a:tcPr>
                </a:tc>
                <a:extLst>
                  <a:ext uri="{0D108BD9-81ED-4DB2-BD59-A6C34878D82A}">
                    <a16:rowId xmlns:a16="http://schemas.microsoft.com/office/drawing/2014/main" val="271144361"/>
                  </a:ext>
                </a:extLst>
              </a:tr>
              <a:tr h="145045">
                <a:tc gridSpan="2">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Pretreatment of antibiotics within 3 months, N (%)</a:t>
                      </a:r>
                    </a:p>
                  </a:txBody>
                  <a:tcPr marL="7798" marR="7798" marT="7798" marB="0" anchor="ctr">
                    <a:lnL>
                      <a:noFill/>
                    </a:lnL>
                    <a:lnR>
                      <a:noFill/>
                    </a:lnR>
                    <a:lnT>
                      <a:noFill/>
                    </a:lnT>
                    <a:lnB>
                      <a:noFill/>
                    </a:lnB>
                  </a:tcPr>
                </a:tc>
                <a:tc hMerge="1">
                  <a:txBody>
                    <a:bodyPr/>
                    <a:lstStyle/>
                    <a:p>
                      <a:endParaRPr kumimoji="1" lang="ja-JP" altLang="en-US"/>
                    </a:p>
                  </a:txBody>
                  <a:tcPr/>
                </a:tc>
                <a:extLst>
                  <a:ext uri="{0D108BD9-81ED-4DB2-BD59-A6C34878D82A}">
                    <a16:rowId xmlns:a16="http://schemas.microsoft.com/office/drawing/2014/main" val="10021"/>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Macrolides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(14.7)</a:t>
                      </a:r>
                    </a:p>
                  </a:txBody>
                  <a:tcPr marL="7798" marR="7798" marT="7798" marB="0" anchor="ctr">
                    <a:lnL>
                      <a:noFill/>
                    </a:lnL>
                    <a:lnR>
                      <a:noFill/>
                    </a:lnR>
                    <a:lnT>
                      <a:noFill/>
                    </a:lnT>
                    <a:lnB>
                      <a:noFill/>
                    </a:lnB>
                  </a:tcPr>
                </a:tc>
                <a:extLst>
                  <a:ext uri="{0D108BD9-81ED-4DB2-BD59-A6C34878D82A}">
                    <a16:rowId xmlns:a16="http://schemas.microsoft.com/office/drawing/2014/main" val="841635901"/>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Fluoroquinolones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(11.8)</a:t>
                      </a:r>
                    </a:p>
                  </a:txBody>
                  <a:tcPr marL="7798" marR="7798" marT="7798" marB="0" anchor="ctr">
                    <a:lnL>
                      <a:noFill/>
                    </a:lnL>
                    <a:lnR>
                      <a:noFill/>
                    </a:lnR>
                    <a:lnT>
                      <a:noFill/>
                    </a:lnT>
                    <a:lnB>
                      <a:noFill/>
                    </a:lnB>
                  </a:tcPr>
                </a:tc>
                <a:extLst>
                  <a:ext uri="{0D108BD9-81ED-4DB2-BD59-A6C34878D82A}">
                    <a16:rowId xmlns:a16="http://schemas.microsoft.com/office/drawing/2014/main" val="2793392316"/>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Tetracyclines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(5.9)</a:t>
                      </a:r>
                    </a:p>
                  </a:txBody>
                  <a:tcPr marL="7798" marR="7798" marT="7798" marB="0" anchor="ctr">
                    <a:lnL>
                      <a:noFill/>
                    </a:lnL>
                    <a:lnR>
                      <a:noFill/>
                    </a:lnR>
                    <a:lnT>
                      <a:noFill/>
                    </a:lnT>
                    <a:lnB>
                      <a:noFill/>
                    </a:lnB>
                  </a:tcPr>
                </a:tc>
                <a:extLst>
                  <a:ext uri="{0D108BD9-81ED-4DB2-BD59-A6C34878D82A}">
                    <a16:rowId xmlns:a16="http://schemas.microsoft.com/office/drawing/2014/main" val="894869247"/>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Others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12 (35.3)</a:t>
                      </a:r>
                    </a:p>
                  </a:txBody>
                  <a:tcPr marL="7798" marR="7798" marT="7798" marB="0" anchor="ctr">
                    <a:lnL>
                      <a:noFill/>
                    </a:lnL>
                    <a:lnR>
                      <a:noFill/>
                    </a:lnR>
                    <a:lnT>
                      <a:noFill/>
                    </a:lnT>
                    <a:lnB>
                      <a:noFill/>
                    </a:lnB>
                  </a:tcPr>
                </a:tc>
                <a:extLst>
                  <a:ext uri="{0D108BD9-81ED-4DB2-BD59-A6C34878D82A}">
                    <a16:rowId xmlns:a16="http://schemas.microsoft.com/office/drawing/2014/main" val="2730154942"/>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Comorbidity</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832153088"/>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Bronchiectasis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14 (41.2)</a:t>
                      </a:r>
                    </a:p>
                  </a:txBody>
                  <a:tcPr marL="7798" marR="7798" marT="7798" marB="0" anchor="ctr">
                    <a:lnL>
                      <a:noFill/>
                    </a:lnL>
                    <a:lnR>
                      <a:noFill/>
                    </a:lnR>
                    <a:lnT>
                      <a:noFill/>
                    </a:lnT>
                    <a:lnB>
                      <a:noFill/>
                    </a:lnB>
                  </a:tcPr>
                </a:tc>
                <a:extLst>
                  <a:ext uri="{0D108BD9-81ED-4DB2-BD59-A6C34878D82A}">
                    <a16:rowId xmlns:a16="http://schemas.microsoft.com/office/drawing/2014/main" val="774997990"/>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Diabetes mellitus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(11.8)</a:t>
                      </a:r>
                    </a:p>
                  </a:txBody>
                  <a:tcPr marL="7798" marR="7798" marT="7798" marB="0" anchor="ctr">
                    <a:lnL>
                      <a:noFill/>
                    </a:lnL>
                    <a:lnR>
                      <a:noFill/>
                    </a:lnR>
                    <a:lnT>
                      <a:noFill/>
                    </a:lnT>
                    <a:lnB>
                      <a:noFill/>
                    </a:lnB>
                  </a:tcPr>
                </a:tc>
                <a:extLst>
                  <a:ext uri="{0D108BD9-81ED-4DB2-BD59-A6C34878D82A}">
                    <a16:rowId xmlns:a16="http://schemas.microsoft.com/office/drawing/2014/main" val="239609593"/>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Immunodeficiency (non HIV)</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(5.9)</a:t>
                      </a:r>
                    </a:p>
                  </a:txBody>
                  <a:tcPr marL="7798" marR="7798" marT="7798" marB="0" anchor="ctr">
                    <a:lnL>
                      <a:noFill/>
                    </a:lnL>
                    <a:lnR>
                      <a:noFill/>
                    </a:lnR>
                    <a:lnT>
                      <a:noFill/>
                    </a:lnT>
                    <a:lnB>
                      <a:noFill/>
                    </a:lnB>
                  </a:tcPr>
                </a:tc>
                <a:extLst>
                  <a:ext uri="{0D108BD9-81ED-4DB2-BD59-A6C34878D82A}">
                    <a16:rowId xmlns:a16="http://schemas.microsoft.com/office/drawing/2014/main" val="1944107049"/>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Malignancy</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(20.6)</a:t>
                      </a:r>
                    </a:p>
                  </a:txBody>
                  <a:tcPr marL="7798" marR="7798" marT="7798" marB="0" anchor="ctr">
                    <a:lnL>
                      <a:noFill/>
                    </a:lnL>
                    <a:lnR>
                      <a:noFill/>
                    </a:lnR>
                    <a:lnT>
                      <a:noFill/>
                    </a:lnT>
                    <a:lnB>
                      <a:noFill/>
                    </a:lnB>
                  </a:tcPr>
                </a:tc>
                <a:extLst>
                  <a:ext uri="{0D108BD9-81ED-4DB2-BD59-A6C34878D82A}">
                    <a16:rowId xmlns:a16="http://schemas.microsoft.com/office/drawing/2014/main" val="4018906143"/>
                  </a:ext>
                </a:extLst>
              </a:tr>
              <a:tr h="145045">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kumimoji="1" lang="en-US" altLang="ja-JP" sz="800" b="0" dirty="0">
                          <a:solidFill>
                            <a:schemeClr val="tx1"/>
                          </a:solidFill>
                          <a:latin typeface="Times New Roman" panose="02020603050405020304" pitchFamily="18" charset="0"/>
                          <a:cs typeface="Times New Roman" panose="02020603050405020304" pitchFamily="18" charset="0"/>
                        </a:rPr>
                        <a:t>Concomitant medications</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kumimoji="1" lang="ja-JP" altLang="en-US" sz="800" b="0" dirty="0">
                        <a:solidFill>
                          <a:schemeClr val="tx1"/>
                        </a:solidFill>
                        <a:latin typeface="Times New Roman" panose="02020603050405020304" pitchFamily="18" charset="0"/>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641261140"/>
                  </a:ext>
                </a:extLst>
              </a:tr>
              <a:tr h="145045">
                <a:tc>
                  <a:txBody>
                    <a:bodyPr/>
                    <a:lstStyle/>
                    <a:p>
                      <a:pPr algn="l" fontAlgn="ctr"/>
                      <a:r>
                        <a:rPr kumimoji="1" lang="en-US" altLang="ja-JP" sz="800" b="0" dirty="0">
                          <a:solidFill>
                            <a:schemeClr val="tx1"/>
                          </a:solidFill>
                          <a:latin typeface="Times New Roman" panose="02020603050405020304" pitchFamily="18" charset="0"/>
                          <a:cs typeface="Times New Roman" panose="02020603050405020304" pitchFamily="18" charset="0"/>
                        </a:rPr>
                        <a:t>   Corticosteroids</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(17.6)</a:t>
                      </a:r>
                    </a:p>
                  </a:txBody>
                  <a:tcPr marL="7798" marR="7798" marT="7798" marB="0" anchor="ctr">
                    <a:lnL>
                      <a:noFill/>
                    </a:lnL>
                    <a:lnR>
                      <a:noFill/>
                    </a:lnR>
                    <a:lnT>
                      <a:noFill/>
                    </a:lnT>
                    <a:lnB>
                      <a:noFill/>
                    </a:lnB>
                  </a:tcPr>
                </a:tc>
                <a:extLst>
                  <a:ext uri="{0D108BD9-81ED-4DB2-BD59-A6C34878D82A}">
                    <a16:rowId xmlns:a16="http://schemas.microsoft.com/office/drawing/2014/main" val="844354928"/>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Immunosupressant</a:t>
                      </a:r>
                    </a:p>
                  </a:txBody>
                  <a:tcPr marL="7798" marR="7798" marT="779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 (8.8)</a:t>
                      </a:r>
                    </a:p>
                  </a:txBody>
                  <a:tcPr marL="7798" marR="7798" marT="7798"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8213925"/>
                  </a:ext>
                </a:extLst>
              </a:tr>
              <a:tr h="145045">
                <a:tc gridSpan="2">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HIV, human immunodeficiency virus</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751116063"/>
                  </a:ext>
                </a:extLst>
              </a:tr>
            </a:tbl>
          </a:graphicData>
        </a:graphic>
      </p:graphicFrame>
    </p:spTree>
    <p:extLst>
      <p:ext uri="{BB962C8B-B14F-4D97-AF65-F5344CB8AC3E}">
        <p14:creationId xmlns:p14="http://schemas.microsoft.com/office/powerpoint/2010/main" val="19142956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4162</TotalTime>
  <Words>300</Words>
  <Application>Microsoft Office PowerPoint</Application>
  <PresentationFormat>A4 210 x 297 mm</PresentationFormat>
  <Paragraphs>54</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游ゴシック</vt:lpstr>
      <vt:lpstr>Arial</vt:lpstr>
      <vt:lpstr>Calibri</vt:lpstr>
      <vt:lpstr>Calibri Light</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患者背景</dc:title>
  <dc:creator>井原宏彰</dc:creator>
  <cp:lastModifiedBy>井原 宏彰</cp:lastModifiedBy>
  <cp:revision>364</cp:revision>
  <cp:lastPrinted>2019-11-07T02:43:34Z</cp:lastPrinted>
  <dcterms:created xsi:type="dcterms:W3CDTF">2018-01-10T08:38:10Z</dcterms:created>
  <dcterms:modified xsi:type="dcterms:W3CDTF">2021-07-31T02:12:54Z</dcterms:modified>
</cp:coreProperties>
</file>