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9"/>
  </p:normalViewPr>
  <p:slideViewPr>
    <p:cSldViewPr snapToGrid="0">
      <p:cViewPr>
        <p:scale>
          <a:sx n="122" d="100"/>
          <a:sy n="122" d="100"/>
        </p:scale>
        <p:origin x="22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92736-9A8E-50FA-F2CD-3B2AF8A88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340A0-7D50-0442-4BAB-B6247D061A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8A50B-997E-B20B-08DA-551AAFE1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B449D-0D01-3589-6932-4B7106643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7626B-16E8-3788-CBF1-FD5DF96F3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3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4D1C6-35E9-6877-75BF-EE991C209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33E49-56D2-1107-2561-E597EDFC5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F1D76-F663-1A45-062B-69D13CC64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5D8C5-EA0E-9221-D0B1-99FB479F6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1D6C0-2DE2-F102-D172-1E827D34D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56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01503C-41E4-834B-52E9-80247243D7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93F0BD-6EBA-B939-DC90-E310184C1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3E10D-9694-163F-1D2F-D4F070532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DD1C7-9B4F-284C-FDC2-5263BA9A7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B5E13-6A0A-14D8-334D-6B182117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9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7A7D7-D403-2946-F7A2-6D69E71DC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38698-E100-B738-BD20-055B221A2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3B6EF-7137-8206-E002-EB7BD544D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D6F34-A93A-5D5C-BCD7-1BED04110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4C126-3FD9-0877-99F0-E9587F38B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90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E09C3-E584-7DFE-C655-C1CA76DA6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F3BAC-E114-533C-94AC-BFE98E7D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5AAEF-30CA-BCAE-38AD-896D8F569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42EE3-274F-9BD6-5E4E-38E2A823B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7C9B5-7495-CC7B-A9FE-A18087E8C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5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CC408-FD56-8051-EA9F-4C71470A5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4AC61-AD23-CCAC-D976-F09A95A34F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41959A-F485-81DD-736C-9167ACF934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74F8B0-C72B-49FE-5655-EB99EF74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380AF3-1890-9FB4-652D-E736D459B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E6A47-4407-56A4-5C3B-FDDA1DB19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8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8B78-DAF9-B29F-9A8C-BCA27ED05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C1321-3FBB-EBC7-229E-5267E766E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CD720E-A194-AD96-FC00-E1CC646928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8C00C6-FF3D-B484-2FFB-6706917F56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D1653F-77AB-F358-14EA-07B58F8F06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21253C-9A9C-84C8-3D17-42910AAE3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97580E-3CC5-A061-4C49-CF48B33D4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C6DA93-4810-EC18-B09E-2069F5FF9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44278-C1F5-BC9B-2FD0-1E44D9042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70B888-E8FA-296C-01DF-B782F7D70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FD6D27-184E-AE43-0F71-F7A7AF378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E160C-3D05-482D-F0B5-808F69410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5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E2156A-CDD7-7FCD-E497-7521CEAF0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1DB6AD-0D69-C47C-AE7C-0A6B8E683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4B8016-7492-E199-EC85-F2236D976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42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D1427-329B-8893-53F3-A6DBC3A99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E7A0B-310F-80A8-3471-C9BC067FD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D6616A-664E-AA42-74BA-33A2FA997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6AA7B-9705-9D10-75D2-2E53860D6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7C492-DB03-998C-BFA0-5E4198A8B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C0D072-8452-FF80-4C24-C88D12438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17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DFA52-223A-8386-4A06-55BE0612A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DD6A58-E0E5-F366-F8C1-5D143EEF1C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D8093-5DFA-716F-BC21-0AD24122C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2D797-B85C-8933-FAD1-BF0B8981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ED158-14B9-E700-11CC-FF1CF7835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E60D2-6026-A62A-D939-A2B00BD4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43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880220-20CE-5B1D-8128-831D35687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03DE8-AB4C-04F0-C2AC-4619F15AB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8A8BC-9834-47F3-20B8-3AEE89A200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8BBE2E-A647-EA47-A149-4047A7F1F164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50350-4638-2D78-2A94-CDA5ED8230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D1B88-53B6-12CC-7DB9-E79881335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C5F717-5863-ED43-AAA2-84B69B4D3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43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A56320-EF5F-5765-E7D6-7F201BD1F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000099"/>
              </p:ext>
            </p:extLst>
          </p:nvPr>
        </p:nvGraphicFramePr>
        <p:xfrm>
          <a:off x="1727174" y="499137"/>
          <a:ext cx="7456581" cy="4897521"/>
        </p:xfrm>
        <a:graphic>
          <a:graphicData uri="http://schemas.openxmlformats.org/drawingml/2006/table">
            <a:tbl>
              <a:tblPr firstRow="1" firstCol="1" bandRow="1"/>
              <a:tblGrid>
                <a:gridCol w="1755801">
                  <a:extLst>
                    <a:ext uri="{9D8B030D-6E8A-4147-A177-3AD203B41FA5}">
                      <a16:colId xmlns:a16="http://schemas.microsoft.com/office/drawing/2014/main" val="1125743742"/>
                    </a:ext>
                  </a:extLst>
                </a:gridCol>
                <a:gridCol w="1191436">
                  <a:extLst>
                    <a:ext uri="{9D8B030D-6E8A-4147-A177-3AD203B41FA5}">
                      <a16:colId xmlns:a16="http://schemas.microsoft.com/office/drawing/2014/main" val="2532590099"/>
                    </a:ext>
                  </a:extLst>
                </a:gridCol>
                <a:gridCol w="1125943">
                  <a:extLst>
                    <a:ext uri="{9D8B030D-6E8A-4147-A177-3AD203B41FA5}">
                      <a16:colId xmlns:a16="http://schemas.microsoft.com/office/drawing/2014/main" val="3652692741"/>
                    </a:ext>
                  </a:extLst>
                </a:gridCol>
                <a:gridCol w="1125943">
                  <a:extLst>
                    <a:ext uri="{9D8B030D-6E8A-4147-A177-3AD203B41FA5}">
                      <a16:colId xmlns:a16="http://schemas.microsoft.com/office/drawing/2014/main" val="1931234515"/>
                    </a:ext>
                  </a:extLst>
                </a:gridCol>
                <a:gridCol w="1128729">
                  <a:extLst>
                    <a:ext uri="{9D8B030D-6E8A-4147-A177-3AD203B41FA5}">
                      <a16:colId xmlns:a16="http://schemas.microsoft.com/office/drawing/2014/main" val="2676074434"/>
                    </a:ext>
                  </a:extLst>
                </a:gridCol>
                <a:gridCol w="1128729">
                  <a:extLst>
                    <a:ext uri="{9D8B030D-6E8A-4147-A177-3AD203B41FA5}">
                      <a16:colId xmlns:a16="http://schemas.microsoft.com/office/drawing/2014/main" val="3354011068"/>
                    </a:ext>
                  </a:extLst>
                </a:gridCol>
              </a:tblGrid>
              <a:tr h="12492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Method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 Type (kcal/oz)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502489"/>
                  </a:ext>
                </a:extLst>
              </a:tr>
              <a:tr h="1249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(n=10)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(n=10)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(n=10)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(n=11)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(n=5)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2653798"/>
                  </a:ext>
                </a:extLst>
              </a:tr>
              <a:tr h="12492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PROTEIN (g/100mL)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364283"/>
                  </a:ext>
                </a:extLst>
              </a:tr>
              <a:tr h="4626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Mid-Infrared Spectroscopy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(True Protein)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0.78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0.03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1.73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0.32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2.29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0.11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2.59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0.20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3.19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0.05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805355"/>
                  </a:ext>
                </a:extLst>
              </a:tr>
              <a:tr h="2565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Nitrogen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1.028 ± 0.039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(n=9)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2.20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0.17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(n=9)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2.65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0.08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(n=7)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2.99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0.12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3.68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0.06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1864185"/>
                  </a:ext>
                </a:extLst>
              </a:tr>
              <a:tr h="1249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Bradford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0.91 ± 0.09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2.04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0.17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2.32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0.25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2.70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0.19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3.22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0.23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703824"/>
                  </a:ext>
                </a:extLst>
              </a:tr>
              <a:tr h="12492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CARBOHDYRATE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920202"/>
                  </a:ext>
                </a:extLst>
              </a:tr>
              <a:tr h="5196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Mid-Infrared Spectroscopy </a:t>
                      </a:r>
                      <a:b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(Total Carbohydrate, g/100mL)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7.52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0.07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7.90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0.11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8.04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0.14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8.13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0.17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8.09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0.07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0642278"/>
                  </a:ext>
                </a:extLst>
              </a:tr>
              <a:tr h="4626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Calculated Total Carbohydrate </a:t>
                      </a:r>
                      <a:endParaRPr lang="en-US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(g/100 mL)</a:t>
                      </a:r>
                      <a:r>
                        <a:rPr lang="en-US" sz="1000" b="1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2, 5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7.37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0.10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(n=9)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7.71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0.15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(n=9)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7.95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0.21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(n=7)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8.16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0.16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8.19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0.16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9744960"/>
                  </a:ext>
                </a:extLst>
              </a:tr>
              <a:tr h="1249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Glucose (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µg/mL</a:t>
                      </a: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292.6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15.23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339.8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16.8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375.3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22.3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346.2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16.6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387.4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27.4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37781"/>
                  </a:ext>
                </a:extLst>
              </a:tr>
              <a:tr h="1249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Galactose (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g/dL</a:t>
                      </a: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0.03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0.002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0.04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0.002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0.04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0.002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0.04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0.01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0.04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0.02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356104"/>
                  </a:ext>
                </a:extLst>
              </a:tr>
              <a:tr h="1249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Lactose (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g/dL</a:t>
                      </a: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7.30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0.65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7.56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0.75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a,b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7.99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0.61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7.58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0.55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a,b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7.87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0.23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a,b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1517378"/>
                  </a:ext>
                </a:extLst>
              </a:tr>
              <a:tr h="12492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FAT (g/100mL)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829771"/>
                  </a:ext>
                </a:extLst>
              </a:tr>
              <a:tr h="2565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Mid-Infrared Spectroscopy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5.06 ± 0.29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5.27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0.70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b,c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5.77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0.65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c,d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5.89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0.68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6.97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0.09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9091752"/>
                  </a:ext>
                </a:extLst>
              </a:tr>
              <a:tr h="2565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Base Hydrolysis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5.14 ± 0.397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(n=9)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5.97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0.46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(n=9)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6.02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0.56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(n=7)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6.53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0.44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7.39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0.07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9836107"/>
                  </a:ext>
                </a:extLst>
              </a:tr>
              <a:tr h="12492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CALORIES (per 100mL)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727475"/>
                  </a:ext>
                </a:extLst>
              </a:tr>
              <a:tr h="2565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Mid-Infrared Spectroscopy</a:t>
                      </a:r>
                      <a:r>
                        <a:rPr lang="en-US" sz="1000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81.2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2.6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89.8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7.6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98.2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6.1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101.2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6.5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114.4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0.8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561023"/>
                  </a:ext>
                </a:extLst>
              </a:tr>
              <a:tr h="2565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Calculated</a:t>
                      </a:r>
                      <a:r>
                        <a:rPr lang="en-US" sz="1000" b="1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79.8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3.8 (n=9)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93.3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3.3 (n=9)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96.5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4.4 (n=7)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103.3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4.4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114.1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0.7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63369"/>
                  </a:ext>
                </a:extLst>
              </a:tr>
              <a:tr h="12492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BIOACTIVE COMPONENTS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098111"/>
                  </a:ext>
                </a:extLst>
              </a:tr>
              <a:tr h="1249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Cortisol (ng/mL) 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7.1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1.1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6.8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±0.3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a,b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8.4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0.5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7.8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0.3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b,c,d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7.8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0.6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588617"/>
                  </a:ext>
                </a:extLst>
              </a:tr>
              <a:tr h="1249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IgA (µg/mL) </a:t>
                      </a:r>
                      <a:r>
                        <a:rPr lang="en-US" sz="10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11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115 ± 30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33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a,b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159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36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b,c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 11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303" marR="503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290393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C14930A6-35E7-03E5-3E6D-B9995E75D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7173" y="5396658"/>
            <a:ext cx="7456581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Mean</a:t>
            </a:r>
            <a:r>
              <a:rPr kumimoji="0" lang="en-US" altLang="en-US" sz="1100" b="1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±Standard Deviation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Deviations from sample sizes noted in parentheses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a-e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Alphabetic superscripts indicate differences between means across product types. Each letter indicates a statistically different group.  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 &lt; 0.05, 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&lt; 0.03, 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 &lt; 0.02, 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&lt; 0.003, 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 &lt; 0.001 for comparison between product types of different caloric density via ANOVA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4C606E-98F1-68FB-C4B3-BB325849667B}"/>
              </a:ext>
            </a:extLst>
          </p:cNvPr>
          <p:cNvSpPr txBox="1"/>
          <p:nvPr/>
        </p:nvSpPr>
        <p:spPr>
          <a:xfrm>
            <a:off x="1727173" y="237527"/>
            <a:ext cx="745658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Table 2: Nutritional and Bioactive Components of Donor Milk Products from a Commercial Milk Bank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5423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506</Words>
  <Application>Microsoft Macintosh PowerPoint</Application>
  <PresentationFormat>Widescreen</PresentationFormat>
  <Paragraphs>103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Tanner Tarkleson</dc:creator>
  <cp:lastModifiedBy>Tanner Tarkleson</cp:lastModifiedBy>
  <cp:revision>1</cp:revision>
  <dcterms:created xsi:type="dcterms:W3CDTF">2025-08-05T17:28:58Z</dcterms:created>
  <dcterms:modified xsi:type="dcterms:W3CDTF">2025-08-05T17:32:43Z</dcterms:modified>
</cp:coreProperties>
</file>