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59"/>
  </p:normalViewPr>
  <p:slideViewPr>
    <p:cSldViewPr snapToGrid="0">
      <p:cViewPr>
        <p:scale>
          <a:sx n="102" d="100"/>
          <a:sy n="102" d="100"/>
        </p:scale>
        <p:origin x="97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618A2-948C-696F-86CB-6FF45EC259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410074-7620-D416-4D24-6B9A453445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4EA23-5E4A-A85C-4F68-A4E1683DD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9772-72CA-9B47-B705-558274AF82B5}" type="datetimeFigureOut">
              <a:rPr lang="en-US" smtClean="0"/>
              <a:t>8/5/25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B815F-1CD0-B7FD-02F5-F30A59B26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C80A8-AEBF-E7BF-091C-C0D20D2C9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6A3E-2B9A-F54C-AC7E-D0EBA92B4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961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16EEE-EBA1-8417-A0B5-CBA0DDF9B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841BF7-85A3-A719-CDF1-FAC3B2BB35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08840-23E6-FF8B-EDB0-E2C38CFAA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9772-72CA-9B47-B705-558274AF82B5}" type="datetimeFigureOut">
              <a:rPr lang="en-US" smtClean="0"/>
              <a:t>8/5/25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6E6BC-4142-97BD-3865-E9FC679CF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12071-4F36-01E7-E9F0-E857A39B8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6A3E-2B9A-F54C-AC7E-D0EBA92B4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950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3A8CA3-EA32-C4BB-E729-E11B6E7670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28A3ED-7F02-8ACD-5A0E-D965871223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5E129-EE1F-B283-B567-D92033098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9772-72CA-9B47-B705-558274AF82B5}" type="datetimeFigureOut">
              <a:rPr lang="en-US" smtClean="0"/>
              <a:t>8/5/25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86EA2-5438-BF65-0C46-0F4F70A5A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CABA5-550F-EFF2-2676-A35D6D005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6A3E-2B9A-F54C-AC7E-D0EBA92B4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068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1488F-FAAE-01FE-B4DF-D61CBF644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3995A-7D7C-6121-9DFC-B9CFDFD40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F70C9-61C1-B466-908C-FDCF89B94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9772-72CA-9B47-B705-558274AF82B5}" type="datetimeFigureOut">
              <a:rPr lang="en-US" smtClean="0"/>
              <a:t>8/5/25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69BF5-0368-BC2F-FDAC-300B8D1B6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64C965-9CAB-55E5-1583-B019E5209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6A3E-2B9A-F54C-AC7E-D0EBA92B4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91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C262C-79B0-2B26-28D2-226CB06E6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168073-B185-796B-CE51-69F12A279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3E2A2-8DF0-0A50-5C7E-C3EBEC434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9772-72CA-9B47-B705-558274AF82B5}" type="datetimeFigureOut">
              <a:rPr lang="en-US" smtClean="0"/>
              <a:t>8/5/25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278DB-723A-E665-3EB9-07EA714A8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6962B-9C57-83AE-0F63-7AAA81061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6A3E-2B9A-F54C-AC7E-D0EBA92B4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350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5791E-A0B0-9F65-AEA3-4EFC207AC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D9F22-51CA-5944-6C33-5832F8BD18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CC5A9-7D1C-DE82-FAAA-3335058497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2556A7-1434-8E2C-A36E-4AB779D46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9772-72CA-9B47-B705-558274AF82B5}" type="datetimeFigureOut">
              <a:rPr lang="en-US" smtClean="0"/>
              <a:t>8/5/25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D66052-059B-FB63-717D-B78A4E7F8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95C53A-8F79-56A3-D31E-6FFF7380D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6A3E-2B9A-F54C-AC7E-D0EBA92B4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6031-0E22-09AD-A7D7-065A8C8CB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44F3A-7546-FE22-CA69-0E00C4D47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6A0BF3-384B-0556-71E9-D5332E8437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CC94D8-7973-B35B-5BF9-AC4C9F3B6B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378116-5CDB-9A48-B292-35F9B439E0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C7509E-BA82-36CE-C06C-78F3B0039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9772-72CA-9B47-B705-558274AF82B5}" type="datetimeFigureOut">
              <a:rPr lang="en-US" smtClean="0"/>
              <a:t>8/5/25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569A96-6D91-C404-1C1B-984670580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CDD1D1-6EAE-218E-BB4F-AC6830DB7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6A3E-2B9A-F54C-AC7E-D0EBA92B4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883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D8132-B0AB-8DC1-D8D1-8709E75AE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D1117B-A250-A10C-3FE1-84B7149F9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9772-72CA-9B47-B705-558274AF82B5}" type="datetimeFigureOut">
              <a:rPr lang="en-US" smtClean="0"/>
              <a:t>8/5/25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500CCA-F416-58A6-5982-1F91F5C54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0D3593-E616-63D7-622A-DE7C07641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6A3E-2B9A-F54C-AC7E-D0EBA92B4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510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218870-066E-637F-2651-08327AE82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9772-72CA-9B47-B705-558274AF82B5}" type="datetimeFigureOut">
              <a:rPr lang="en-US" smtClean="0"/>
              <a:t>8/5/25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F5C22F-8973-C445-02A8-9448050FA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5FA81-553F-49A3-2E69-977DA259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6A3E-2B9A-F54C-AC7E-D0EBA92B4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108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D5884-BCF3-2FB8-70D9-0AF293FA4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85877-FEAA-7758-67CE-F367D277E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F96248-35EC-2856-14D8-10BE8D9C44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310500-F906-1794-A5C1-FEC9825A0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9772-72CA-9B47-B705-558274AF82B5}" type="datetimeFigureOut">
              <a:rPr lang="en-US" smtClean="0"/>
              <a:t>8/5/25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4238BA-BB1F-C389-6934-4775D20E3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1F7D62-53C4-85FF-00D2-CBA6CC41A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6A3E-2B9A-F54C-AC7E-D0EBA92B4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436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44A49-0E2C-F6E6-9131-215C661AF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00434A-8EA3-69BB-1B98-32356C844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7FBFD8-7DD5-DCB9-8926-26833E488C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31497-1E88-8390-307C-AF0B3FF11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89772-72CA-9B47-B705-558274AF82B5}" type="datetimeFigureOut">
              <a:rPr lang="en-US" smtClean="0"/>
              <a:t>8/5/25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BA9D34-81C2-9DB6-39BE-EFF85F306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46F9FC-C46D-C351-1329-75B728C17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6A3E-2B9A-F54C-AC7E-D0EBA92B4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810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A3B427-74F1-2479-F3CE-86B819F57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3226B6-F1A9-BADB-BBEE-55BB19FDF3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8240C-3E94-C31C-BFC1-B3EFD711EB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089772-72CA-9B47-B705-558274AF82B5}" type="datetimeFigureOut">
              <a:rPr lang="en-US" smtClean="0"/>
              <a:t>8/5/25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E8BCB-01B2-303A-B71E-ED2CD2463E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357D54-BB74-A3B8-1370-D092843FC2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1C6A3E-2B9A-F54C-AC7E-D0EBA92B4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41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D07AC2E-24BB-5A27-3161-955E3F6511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257458"/>
              </p:ext>
            </p:extLst>
          </p:nvPr>
        </p:nvGraphicFramePr>
        <p:xfrm>
          <a:off x="2371723" y="1517339"/>
          <a:ext cx="7561417" cy="3323972"/>
        </p:xfrm>
        <a:graphic>
          <a:graphicData uri="http://schemas.openxmlformats.org/drawingml/2006/table">
            <a:tbl>
              <a:tblPr firstRow="1" firstCol="1" bandRow="1"/>
              <a:tblGrid>
                <a:gridCol w="1612853">
                  <a:extLst>
                    <a:ext uri="{9D8B030D-6E8A-4147-A177-3AD203B41FA5}">
                      <a16:colId xmlns:a16="http://schemas.microsoft.com/office/drawing/2014/main" val="2250099636"/>
                    </a:ext>
                  </a:extLst>
                </a:gridCol>
                <a:gridCol w="1620304">
                  <a:extLst>
                    <a:ext uri="{9D8B030D-6E8A-4147-A177-3AD203B41FA5}">
                      <a16:colId xmlns:a16="http://schemas.microsoft.com/office/drawing/2014/main" val="2913629795"/>
                    </a:ext>
                  </a:extLst>
                </a:gridCol>
                <a:gridCol w="1620304">
                  <a:extLst>
                    <a:ext uri="{9D8B030D-6E8A-4147-A177-3AD203B41FA5}">
                      <a16:colId xmlns:a16="http://schemas.microsoft.com/office/drawing/2014/main" val="1466585894"/>
                    </a:ext>
                  </a:extLst>
                </a:gridCol>
                <a:gridCol w="1340941">
                  <a:extLst>
                    <a:ext uri="{9D8B030D-6E8A-4147-A177-3AD203B41FA5}">
                      <a16:colId xmlns:a16="http://schemas.microsoft.com/office/drawing/2014/main" val="1920062318"/>
                    </a:ext>
                  </a:extLst>
                </a:gridCol>
                <a:gridCol w="752417">
                  <a:extLst>
                    <a:ext uri="{9D8B030D-6E8A-4147-A177-3AD203B41FA5}">
                      <a16:colId xmlns:a16="http://schemas.microsoft.com/office/drawing/2014/main" val="2480729744"/>
                    </a:ext>
                  </a:extLst>
                </a:gridCol>
                <a:gridCol w="614598">
                  <a:extLst>
                    <a:ext uri="{9D8B030D-6E8A-4147-A177-3AD203B41FA5}">
                      <a16:colId xmlns:a16="http://schemas.microsoft.com/office/drawing/2014/main" val="203527587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Analyte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Measurement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Method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Milk Bank (reference)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  <a:r>
                        <a:rPr lang="en-US" sz="1100" b="1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F-test</a:t>
                      </a:r>
                      <a:r>
                        <a:rPr lang="en-US" sz="110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5759407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Protein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0.78 ± 0.03 g/dL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Miris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Commercial</a:t>
                      </a:r>
                      <a:r>
                        <a:rPr lang="en-US" sz="11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0.433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&lt; 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4121807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0.74 ± 0.14 g/dL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Miris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HMBANA (5)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4322597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Carbs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7.52 ± 0.07 g/dL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Miris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Commercial</a:t>
                      </a:r>
                      <a:r>
                        <a:rPr lang="en-US" sz="11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&lt; 0.0001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2737009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 ± 0.2 g/dL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Miris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HMBANA (5)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211280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5.06 ± 0.29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Miris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Commercial</a:t>
                      </a:r>
                      <a:r>
                        <a:rPr lang="en-US" sz="11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&lt; 0.0001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4113464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2.94 ± 0.63 g/dL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Miris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HMBANA (5)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468781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Calories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24.0 ± 0.78 kcal/oz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Miris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Commercial</a:t>
                      </a:r>
                      <a:r>
                        <a:rPr lang="en-US" sz="11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&lt; 0.0001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292591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17.6 ± 1.7 kcal/oz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Miris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HMBANA (5)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6960049"/>
                  </a:ext>
                </a:extLst>
              </a:tr>
              <a:tr h="190500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Cortisol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7.09 ± 1.05 ng/mL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ELISA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Commercial</a:t>
                      </a:r>
                      <a:r>
                        <a:rPr lang="en-US" sz="11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0.0004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&lt; 0.01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9323873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2.84 ± 3.5 ng/mL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Milliplex MAP Kit assay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Iowa Children’s Hospital NICU (10)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884213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2.89 ± 1.83 ng/mL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Liquid chromatography mass spectrometry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Dutch Human Milk Bank (11)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9397019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IgA Total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 ± 11 µg/mL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ELISA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Commercial</a:t>
                      </a:r>
                      <a:r>
                        <a:rPr lang="en-US" sz="11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&lt; 0.0001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1943197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230 ± 100 µg/mL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ELISA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HMBANA (11)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6514493"/>
                  </a:ext>
                </a:extLst>
              </a:tr>
            </a:tbl>
          </a:graphicData>
        </a:graphic>
      </p:graphicFrame>
      <p:sp>
        <p:nvSpPr>
          <p:cNvPr id="11" name="Rectangle 3">
            <a:extLst>
              <a:ext uri="{FF2B5EF4-FFF2-40B4-BE49-F238E27FC236}">
                <a16:creationId xmlns:a16="http://schemas.microsoft.com/office/drawing/2014/main" id="{6F3ED760-6107-5B84-1768-4A204949F8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1723" y="4841311"/>
            <a:ext cx="7561417" cy="93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Measured in this study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comparison of means</a:t>
            </a:r>
            <a:r>
              <a:rPr kumimoji="0" lang="en-US" altLang="en-US" sz="1100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between measured values in DHM from a commercial milk bank to published values in DHM from a non-profit milk bank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comparison of variance</a:t>
            </a:r>
            <a:r>
              <a:rPr kumimoji="0" lang="en-US" altLang="en-US" sz="1100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between measured values in DHM from a commercial milk bank to published values in DHM from a non-profit milk bank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7B7ACEC-9912-D496-C8DE-19BEF8050CB3}"/>
              </a:ext>
            </a:extLst>
          </p:cNvPr>
          <p:cNvSpPr txBox="1"/>
          <p:nvPr/>
        </p:nvSpPr>
        <p:spPr>
          <a:xfrm>
            <a:off x="2371724" y="1073081"/>
            <a:ext cx="756141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Table 1: Comparison of Macronutrient, Cortisol, and IgA content in donor human milk from a non-profit vs commercial human milk bank.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58509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254</Words>
  <Application>Microsoft Macintosh PowerPoint</Application>
  <PresentationFormat>Widescreen</PresentationFormat>
  <Paragraphs>69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Tanner Tarkleson</dc:creator>
  <cp:lastModifiedBy>Tanner Tarkleson</cp:lastModifiedBy>
  <cp:revision>2</cp:revision>
  <dcterms:created xsi:type="dcterms:W3CDTF">2025-08-05T17:24:02Z</dcterms:created>
  <dcterms:modified xsi:type="dcterms:W3CDTF">2025-08-05T17:27:16Z</dcterms:modified>
</cp:coreProperties>
</file>