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2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7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635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EEEA-4E3C-A00C-595DC1AE78A3}"/>
              </c:ext>
            </c:extLst>
          </c:dPt>
          <c:dPt>
            <c:idx val="1"/>
            <c:invertIfNegative val="0"/>
            <c:bubble3D val="0"/>
            <c:spPr>
              <a:noFill/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EEA-4E3C-A00C-595DC1AE78A3}"/>
              </c:ext>
            </c:extLst>
          </c:dPt>
          <c:dPt>
            <c:idx val="2"/>
            <c:invertIfNegative val="0"/>
            <c:bubble3D val="0"/>
            <c:spPr>
              <a:noFill/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EEEA-4E3C-A00C-595DC1AE78A3}"/>
              </c:ext>
            </c:extLst>
          </c:dPt>
          <c:dPt>
            <c:idx val="3"/>
            <c:invertIfNegative val="0"/>
            <c:bubble3D val="0"/>
            <c:spPr>
              <a:noFill/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EEA-4E3C-A00C-595DC1AE78A3}"/>
              </c:ext>
            </c:extLst>
          </c:dPt>
          <c:dPt>
            <c:idx val="4"/>
            <c:invertIfNegative val="0"/>
            <c:bubble3D val="0"/>
            <c:spPr>
              <a:noFill/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EEEA-4E3C-A00C-595DC1AE78A3}"/>
              </c:ext>
            </c:extLst>
          </c:dPt>
          <c:dPt>
            <c:idx val="5"/>
            <c:invertIfNegative val="0"/>
            <c:bubble3D val="0"/>
            <c:spPr>
              <a:noFill/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EEA-4E3C-A00C-595DC1AE78A3}"/>
              </c:ext>
            </c:extLst>
          </c:dPt>
          <c:dPt>
            <c:idx val="6"/>
            <c:invertIfNegative val="0"/>
            <c:bubble3D val="0"/>
            <c:spPr>
              <a:noFill/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EEA-4E3C-A00C-595DC1AE78A3}"/>
              </c:ext>
            </c:extLst>
          </c:dPt>
          <c:dPt>
            <c:idx val="7"/>
            <c:invertIfNegative val="0"/>
            <c:bubble3D val="0"/>
            <c:spPr>
              <a:noFill/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EEA-4E3C-A00C-595DC1AE78A3}"/>
              </c:ext>
            </c:extLst>
          </c:dPt>
          <c:dPt>
            <c:idx val="8"/>
            <c:invertIfNegative val="0"/>
            <c:bubble3D val="0"/>
            <c:spPr>
              <a:noFill/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EEA-4E3C-A00C-595DC1AE78A3}"/>
              </c:ext>
            </c:extLst>
          </c:dPt>
          <c:dPt>
            <c:idx val="15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EEA-4E3C-A00C-595DC1AE78A3}"/>
              </c:ext>
            </c:extLst>
          </c:dPt>
          <c:dPt>
            <c:idx val="16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EEA-4E3C-A00C-595DC1AE78A3}"/>
              </c:ext>
            </c:extLst>
          </c:dPt>
          <c:dPt>
            <c:idx val="17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EEEA-4E3C-A00C-595DC1AE78A3}"/>
              </c:ext>
            </c:extLst>
          </c:dPt>
          <c:dPt>
            <c:idx val="18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EEA-4E3C-A00C-595DC1AE78A3}"/>
              </c:ext>
            </c:extLst>
          </c:dPt>
          <c:dPt>
            <c:idx val="19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EEEA-4E3C-A00C-595DC1AE78A3}"/>
              </c:ext>
            </c:extLst>
          </c:dPt>
          <c:dPt>
            <c:idx val="20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EEA-4E3C-A00C-595DC1AE78A3}"/>
              </c:ext>
            </c:extLst>
          </c:dPt>
          <c:dPt>
            <c:idx val="21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EEEA-4E3C-A00C-595DC1AE78A3}"/>
              </c:ext>
            </c:extLst>
          </c:dPt>
          <c:dPt>
            <c:idx val="22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EEEA-4E3C-A00C-595DC1AE78A3}"/>
              </c:ext>
            </c:extLst>
          </c:dPt>
          <c:dPt>
            <c:idx val="23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EEEA-4E3C-A00C-595DC1AE78A3}"/>
              </c:ext>
            </c:extLst>
          </c:dPt>
          <c:dPt>
            <c:idx val="24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EEEA-4E3C-A00C-595DC1AE78A3}"/>
              </c:ext>
            </c:extLst>
          </c:dPt>
          <c:dPt>
            <c:idx val="25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EEEA-4E3C-A00C-595DC1AE78A3}"/>
              </c:ext>
            </c:extLst>
          </c:dPt>
          <c:dPt>
            <c:idx val="26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EEEA-4E3C-A00C-595DC1AE78A3}"/>
              </c:ext>
            </c:extLst>
          </c:dPt>
          <c:dPt>
            <c:idx val="27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EEEA-4E3C-A00C-595DC1AE78A3}"/>
              </c:ext>
            </c:extLst>
          </c:dPt>
          <c:cat>
            <c:numRef>
              <c:f>Sheet2!$H$3:$H$30</c:f>
              <c:numCache>
                <c:formatCode>General</c:formatCode>
                <c:ptCount val="28"/>
                <c:pt idx="0">
                  <c:v>-70</c:v>
                </c:pt>
                <c:pt idx="1">
                  <c:v>-60</c:v>
                </c:pt>
                <c:pt idx="2">
                  <c:v>-55</c:v>
                </c:pt>
                <c:pt idx="3">
                  <c:v>-50</c:v>
                </c:pt>
                <c:pt idx="4">
                  <c:v>-45</c:v>
                </c:pt>
                <c:pt idx="5">
                  <c:v>-40</c:v>
                </c:pt>
                <c:pt idx="6">
                  <c:v>-35</c:v>
                </c:pt>
                <c:pt idx="7">
                  <c:v>-30</c:v>
                </c:pt>
                <c:pt idx="8">
                  <c:v>-25</c:v>
                </c:pt>
                <c:pt idx="9">
                  <c:v>-20</c:v>
                </c:pt>
                <c:pt idx="10">
                  <c:v>-15</c:v>
                </c:pt>
                <c:pt idx="11">
                  <c:v>-10</c:v>
                </c:pt>
                <c:pt idx="12">
                  <c:v>-5</c:v>
                </c:pt>
                <c:pt idx="13">
                  <c:v>0</c:v>
                </c:pt>
                <c:pt idx="14">
                  <c:v>5</c:v>
                </c:pt>
                <c:pt idx="15">
                  <c:v>10</c:v>
                </c:pt>
                <c:pt idx="16">
                  <c:v>15</c:v>
                </c:pt>
                <c:pt idx="17">
                  <c:v>20</c:v>
                </c:pt>
                <c:pt idx="18">
                  <c:v>25</c:v>
                </c:pt>
                <c:pt idx="19">
                  <c:v>30</c:v>
                </c:pt>
                <c:pt idx="20">
                  <c:v>40</c:v>
                </c:pt>
                <c:pt idx="21">
                  <c:v>50</c:v>
                </c:pt>
                <c:pt idx="22">
                  <c:v>55</c:v>
                </c:pt>
                <c:pt idx="23">
                  <c:v>60</c:v>
                </c:pt>
                <c:pt idx="24">
                  <c:v>65</c:v>
                </c:pt>
                <c:pt idx="25">
                  <c:v>70</c:v>
                </c:pt>
                <c:pt idx="26">
                  <c:v>80</c:v>
                </c:pt>
                <c:pt idx="27">
                  <c:v>85</c:v>
                </c:pt>
              </c:numCache>
            </c:numRef>
          </c:cat>
          <c:val>
            <c:numRef>
              <c:f>Sheet2!$I$3:$I$30</c:f>
              <c:numCache>
                <c:formatCode>General</c:formatCode>
                <c:ptCount val="28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8</c:v>
                </c:pt>
                <c:pt idx="9">
                  <c:v>6</c:v>
                </c:pt>
                <c:pt idx="10">
                  <c:v>2</c:v>
                </c:pt>
                <c:pt idx="11">
                  <c:v>9</c:v>
                </c:pt>
                <c:pt idx="12">
                  <c:v>11</c:v>
                </c:pt>
                <c:pt idx="13">
                  <c:v>17</c:v>
                </c:pt>
                <c:pt idx="14">
                  <c:v>10</c:v>
                </c:pt>
                <c:pt idx="15">
                  <c:v>6</c:v>
                </c:pt>
                <c:pt idx="16">
                  <c:v>3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EA-4E3C-A00C-595DC1AE78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1"/>
        <c:overlap val="-10"/>
        <c:axId val="2077528760"/>
        <c:axId val="2069813448"/>
      </c:barChart>
      <c:catAx>
        <c:axId val="20775287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dirty="0"/>
                  <a:t>The change of BI score from admission to discharge </a:t>
                </a:r>
                <a:endParaRPr lang="ja-JP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69813448"/>
        <c:crosses val="autoZero"/>
        <c:auto val="1"/>
        <c:lblAlgn val="ctr"/>
        <c:lblOffset val="100"/>
        <c:noMultiLvlLbl val="0"/>
      </c:catAx>
      <c:valAx>
        <c:axId val="206981344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600" dirty="0"/>
                  <a:t>Number of patients</a:t>
                </a:r>
                <a:endParaRPr lang="ja-JP" sz="6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6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2077528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214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614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77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723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9037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7775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0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02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585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708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03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58D03-55CC-4F68-BFD8-1DB4EEE70AF9}" type="datetimeFigureOut">
              <a:rPr kumimoji="1" lang="ja-JP" altLang="en-US" smtClean="0"/>
              <a:t>2021/7/30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A1FDD-085E-4AC0-9436-E8682E4448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00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AC6DFFE-CCB0-48E1-B66E-735A87CBC7C1}"/>
              </a:ext>
            </a:extLst>
          </p:cNvPr>
          <p:cNvSpPr txBox="1"/>
          <p:nvPr/>
        </p:nvSpPr>
        <p:spPr>
          <a:xfrm>
            <a:off x="3890192" y="7962314"/>
            <a:ext cx="2539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ABFC967-C2FB-450A-8009-560329F53F40}"/>
              </a:ext>
            </a:extLst>
          </p:cNvPr>
          <p:cNvGrpSpPr/>
          <p:nvPr/>
        </p:nvGrpSpPr>
        <p:grpSpPr>
          <a:xfrm>
            <a:off x="1662526" y="2418280"/>
            <a:ext cx="3138074" cy="2091925"/>
            <a:chOff x="1215427" y="2372012"/>
            <a:chExt cx="3226674" cy="2105225"/>
          </a:xfrm>
        </p:grpSpPr>
        <p:graphicFrame>
          <p:nvGraphicFramePr>
            <p:cNvPr id="11" name="グラフ 10">
              <a:extLst>
                <a:ext uri="{FF2B5EF4-FFF2-40B4-BE49-F238E27FC236}">
                  <a16:creationId xmlns:a16="http://schemas.microsoft.com/office/drawing/2014/main" id="{810027EC-F090-429D-BECD-B1CD95A3C8C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82500681"/>
                </p:ext>
              </p:extLst>
            </p:nvPr>
          </p:nvGraphicFramePr>
          <p:xfrm>
            <a:off x="1215427" y="2556678"/>
            <a:ext cx="3226674" cy="19205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3" name="直線コネクタ 2">
              <a:extLst>
                <a:ext uri="{FF2B5EF4-FFF2-40B4-BE49-F238E27FC236}">
                  <a16:creationId xmlns:a16="http://schemas.microsoft.com/office/drawing/2014/main" id="{EC187B3B-56D1-4EF3-BE50-15E2DFB1358B}"/>
                </a:ext>
              </a:extLst>
            </p:cNvPr>
            <p:cNvCxnSpPr>
              <a:cxnSpLocks/>
            </p:cNvCxnSpPr>
            <p:nvPr/>
          </p:nvCxnSpPr>
          <p:spPr>
            <a:xfrm>
              <a:off x="1699291" y="3242775"/>
              <a:ext cx="777345" cy="0"/>
            </a:xfrm>
            <a:prstGeom prst="line">
              <a:avLst/>
            </a:prstGeom>
            <a:ln w="63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E87DF9B7-4A16-48B3-9588-661549AE8FE9}"/>
                </a:ext>
              </a:extLst>
            </p:cNvPr>
            <p:cNvCxnSpPr>
              <a:cxnSpLocks/>
            </p:cNvCxnSpPr>
            <p:nvPr/>
          </p:nvCxnSpPr>
          <p:spPr>
            <a:xfrm>
              <a:off x="3121363" y="3242775"/>
              <a:ext cx="1147509" cy="0"/>
            </a:xfrm>
            <a:prstGeom prst="line">
              <a:avLst/>
            </a:prstGeom>
            <a:ln w="63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B3FBCCE-DF6C-4795-A405-45691D5C7B8B}"/>
                </a:ext>
              </a:extLst>
            </p:cNvPr>
            <p:cNvSpPr txBox="1"/>
            <p:nvPr/>
          </p:nvSpPr>
          <p:spPr>
            <a:xfrm>
              <a:off x="3363108" y="3057973"/>
              <a:ext cx="785690" cy="201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Good recovery</a:t>
              </a:r>
              <a:endParaRPr kumimoji="1" lang="ja-JP" altLang="en-US" sz="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A52C460-8DA7-4601-9A35-DD76C13398B3}"/>
                </a:ext>
              </a:extLst>
            </p:cNvPr>
            <p:cNvSpPr txBox="1"/>
            <p:nvPr/>
          </p:nvSpPr>
          <p:spPr>
            <a:xfrm>
              <a:off x="1748664" y="3041448"/>
              <a:ext cx="785691" cy="201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Deterioration</a:t>
              </a:r>
              <a:endParaRPr kumimoji="1" lang="ja-JP" altLang="en-US" sz="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6EC1C72C-FB1C-43D9-9427-1BADA75D91F4}"/>
                </a:ext>
              </a:extLst>
            </p:cNvPr>
            <p:cNvCxnSpPr>
              <a:cxnSpLocks/>
            </p:cNvCxnSpPr>
            <p:nvPr/>
          </p:nvCxnSpPr>
          <p:spPr>
            <a:xfrm>
              <a:off x="2541959" y="2632266"/>
              <a:ext cx="518230" cy="0"/>
            </a:xfrm>
            <a:prstGeom prst="line">
              <a:avLst/>
            </a:prstGeom>
            <a:ln w="63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D38968F-1CC5-4C12-B27C-F2E116BF7DDC}"/>
                </a:ext>
              </a:extLst>
            </p:cNvPr>
            <p:cNvSpPr txBox="1"/>
            <p:nvPr/>
          </p:nvSpPr>
          <p:spPr>
            <a:xfrm>
              <a:off x="2381794" y="2372012"/>
              <a:ext cx="1124195" cy="201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 remarkable change</a:t>
              </a:r>
              <a:endParaRPr kumimoji="1" lang="ja-JP" altLang="en-US" sz="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8469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2105</TotalTime>
  <Words>21</Words>
  <Application>Microsoft Office PowerPoint</Application>
  <PresentationFormat>画面に合わせる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Owner</dc:creator>
  <cp:lastModifiedBy>Owner</cp:lastModifiedBy>
  <cp:revision>72</cp:revision>
  <cp:lastPrinted>2021-02-25T01:39:45Z</cp:lastPrinted>
  <dcterms:created xsi:type="dcterms:W3CDTF">2020-08-09T00:52:35Z</dcterms:created>
  <dcterms:modified xsi:type="dcterms:W3CDTF">2021-07-30T07:29:45Z</dcterms:modified>
</cp:coreProperties>
</file>