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</p:sldIdLst>
  <p:sldSz cx="6858000" cy="9144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2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74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5787529816102"/>
          <c:y val="1.9642834153651201E-2"/>
          <c:w val="0.74175126317679396"/>
          <c:h val="0.931523903262092"/>
        </c:manualLayout>
      </c:layout>
      <c:lineChart>
        <c:grouping val="standard"/>
        <c:varyColors val="0"/>
        <c:ser>
          <c:idx val="0"/>
          <c:order val="0"/>
          <c:spPr>
            <a:ln w="6350">
              <a:solidFill>
                <a:schemeClr val="tx1"/>
              </a:solidFill>
            </a:ln>
          </c:spPr>
          <c:marker>
            <c:symbol val="circle"/>
            <c:size val="2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0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50</c:v>
                </c:pt>
                <c:pt idx="1">
                  <c:v>45</c:v>
                </c:pt>
                <c:pt idx="2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13-4DBB-92FC-B70F07A486DD}"/>
            </c:ext>
          </c:extLst>
        </c:ser>
        <c:ser>
          <c:idx val="1"/>
          <c:order val="1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1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20</c:v>
                </c:pt>
                <c:pt idx="1">
                  <c:v>0</c:v>
                </c:pt>
                <c:pt idx="2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13-4DBB-92FC-B70F07A486DD}"/>
            </c:ext>
          </c:extLst>
        </c:ser>
        <c:ser>
          <c:idx val="2"/>
          <c:order val="2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3"/>
                <c:pt idx="0">
                  <c:v>5</c:v>
                </c:pt>
                <c:pt idx="1">
                  <c:v>30</c:v>
                </c:pt>
                <c:pt idx="2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13-4DBB-92FC-B70F07A486DD}"/>
            </c:ext>
          </c:extLst>
        </c:ser>
        <c:ser>
          <c:idx val="3"/>
          <c:order val="3"/>
          <c:spPr>
            <a:ln w="6350">
              <a:solidFill>
                <a:schemeClr val="tx1"/>
              </a:solidFill>
            </a:ln>
          </c:spPr>
          <c:marker>
            <c:symbol val="circle"/>
            <c:size val="2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1"/>
            <c:marker>
              <c:symbol val="square"/>
              <c:size val="2"/>
            </c:marker>
            <c:bubble3D val="0"/>
            <c:extLst>
              <c:ext xmlns:c16="http://schemas.microsoft.com/office/drawing/2014/chart" uri="{C3380CC4-5D6E-409C-BE32-E72D297353CC}">
                <c16:uniqueId val="{00000003-47CB-4154-BAEE-17359F0162B4}"/>
              </c:ext>
            </c:extLst>
          </c:dPt>
          <c:dPt>
            <c:idx val="2"/>
            <c:marker>
              <c:symbol val="triangle"/>
              <c:size val="2"/>
            </c:marker>
            <c:bubble3D val="0"/>
            <c:extLst>
              <c:ext xmlns:c16="http://schemas.microsoft.com/office/drawing/2014/chart" uri="{C3380CC4-5D6E-409C-BE32-E72D297353CC}">
                <c16:uniqueId val="{00000004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Sheet1!$B$6:$D$6</c:f>
              <c:numCache>
                <c:formatCode>General</c:formatCode>
                <c:ptCount val="3"/>
                <c:pt idx="0">
                  <c:v>35</c:v>
                </c:pt>
                <c:pt idx="1">
                  <c:v>45</c:v>
                </c:pt>
                <c:pt idx="2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213-4DBB-92FC-B70F07A486DD}"/>
            </c:ext>
          </c:extLst>
        </c:ser>
        <c:ser>
          <c:idx val="4"/>
          <c:order val="4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5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Sheet1!$B$7:$D$7</c:f>
              <c:numCache>
                <c:formatCode>General</c:formatCode>
                <c:ptCount val="3"/>
                <c:pt idx="0">
                  <c:v>45</c:v>
                </c:pt>
                <c:pt idx="1">
                  <c:v>35</c:v>
                </c:pt>
                <c:pt idx="2">
                  <c:v>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213-4DBB-92FC-B70F07A486DD}"/>
            </c:ext>
          </c:extLst>
        </c:ser>
        <c:ser>
          <c:idx val="5"/>
          <c:order val="5"/>
          <c:spPr>
            <a:ln w="6350">
              <a:solidFill>
                <a:schemeClr val="tx1"/>
              </a:solidFill>
            </a:ln>
          </c:spPr>
          <c:marker>
            <c:symbol val="circle"/>
            <c:size val="2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6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Sheet1!$B$8:$D$8</c:f>
              <c:numCache>
                <c:formatCode>General</c:formatCode>
                <c:ptCount val="3"/>
                <c:pt idx="0">
                  <c:v>10</c:v>
                </c:pt>
                <c:pt idx="1">
                  <c:v>60</c:v>
                </c:pt>
                <c:pt idx="2">
                  <c:v>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213-4DBB-92FC-B70F07A486DD}"/>
            </c:ext>
          </c:extLst>
        </c:ser>
        <c:ser>
          <c:idx val="6"/>
          <c:order val="6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7-47CB-4154-BAEE-17359F0162B4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8-47CB-4154-BAEE-17359F0162B4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9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Sheet1!$B$9:$D$9</c:f>
              <c:numCache>
                <c:formatCode>General</c:formatCode>
                <c:ptCount val="3"/>
                <c:pt idx="0">
                  <c:v>10</c:v>
                </c:pt>
                <c:pt idx="1">
                  <c:v>35</c:v>
                </c:pt>
                <c:pt idx="2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213-4DBB-92FC-B70F07A486DD}"/>
            </c:ext>
          </c:extLst>
        </c:ser>
        <c:ser>
          <c:idx val="7"/>
          <c:order val="7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A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Sheet1!$B$10:$D$10</c:f>
              <c:numCache>
                <c:formatCode>General</c:formatCode>
                <c:ptCount val="3"/>
                <c:pt idx="0">
                  <c:v>5</c:v>
                </c:pt>
                <c:pt idx="1">
                  <c:v>55</c:v>
                </c:pt>
                <c:pt idx="2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213-4DBB-92FC-B70F07A486DD}"/>
            </c:ext>
          </c:extLst>
        </c:ser>
        <c:ser>
          <c:idx val="8"/>
          <c:order val="8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B-47CB-4154-BAEE-17359F0162B4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C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Sheet1!$B$11:$D$11</c:f>
              <c:numCache>
                <c:formatCode>General</c:formatCode>
                <c:ptCount val="3"/>
                <c:pt idx="0">
                  <c:v>45</c:v>
                </c:pt>
                <c:pt idx="1">
                  <c:v>45</c:v>
                </c:pt>
                <c:pt idx="2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213-4DBB-92FC-B70F07A486DD}"/>
            </c:ext>
          </c:extLst>
        </c:ser>
        <c:ser>
          <c:idx val="9"/>
          <c:order val="9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D-47CB-4154-BAEE-17359F0162B4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E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Sheet1!$B$12:$D$12</c:f>
              <c:numCache>
                <c:formatCode>General</c:formatCode>
                <c:ptCount val="3"/>
                <c:pt idx="0">
                  <c:v>35</c:v>
                </c:pt>
                <c:pt idx="1">
                  <c:v>60</c:v>
                </c:pt>
                <c:pt idx="2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213-4DBB-92FC-B70F07A486DD}"/>
            </c:ext>
          </c:extLst>
        </c:ser>
        <c:ser>
          <c:idx val="10"/>
          <c:order val="10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F-47CB-4154-BAEE-17359F0162B4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0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Sheet1!$B$13:$D$13</c:f>
              <c:numCache>
                <c:formatCode>General</c:formatCode>
                <c:ptCount val="3"/>
                <c:pt idx="0">
                  <c:v>45</c:v>
                </c:pt>
                <c:pt idx="1">
                  <c:v>10</c:v>
                </c:pt>
                <c:pt idx="2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213-4DBB-92FC-B70F07A486DD}"/>
            </c:ext>
          </c:extLst>
        </c:ser>
        <c:ser>
          <c:idx val="11"/>
          <c:order val="11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1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Sheet1!$B$14:$D$14</c:f>
              <c:numCache>
                <c:formatCode>General</c:formatCode>
                <c:ptCount val="3"/>
                <c:pt idx="0">
                  <c:v>35</c:v>
                </c:pt>
                <c:pt idx="1">
                  <c:v>0</c:v>
                </c:pt>
                <c:pt idx="2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213-4DBB-92FC-B70F07A486DD}"/>
            </c:ext>
          </c:extLst>
        </c:ser>
        <c:ser>
          <c:idx val="12"/>
          <c:order val="12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1"/>
            <c:marker>
              <c:symbol val="circle"/>
              <c:size val="2"/>
            </c:marker>
            <c:bubble3D val="0"/>
            <c:extLst>
              <c:ext xmlns:c16="http://schemas.microsoft.com/office/drawing/2014/chart" uri="{C3380CC4-5D6E-409C-BE32-E72D297353CC}">
                <c16:uniqueId val="{00000012-47CB-4154-BAEE-17359F0162B4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3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Sheet1!$B$15:$D$15</c:f>
              <c:numCache>
                <c:formatCode>General</c:formatCode>
                <c:ptCount val="3"/>
                <c:pt idx="0">
                  <c:v>60</c:v>
                </c:pt>
                <c:pt idx="1">
                  <c:v>60</c:v>
                </c:pt>
                <c:pt idx="2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A213-4DBB-92FC-B70F07A486DD}"/>
            </c:ext>
          </c:extLst>
        </c:ser>
        <c:ser>
          <c:idx val="13"/>
          <c:order val="13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14-47CB-4154-BAEE-17359F0162B4}"/>
              </c:ext>
            </c:extLst>
          </c:dPt>
          <c:dPt>
            <c:idx val="2"/>
            <c:marker>
              <c:symbol val="triangle"/>
              <c:size val="3"/>
            </c:marker>
            <c:bubble3D val="0"/>
            <c:extLst>
              <c:ext xmlns:c16="http://schemas.microsoft.com/office/drawing/2014/chart" uri="{C3380CC4-5D6E-409C-BE32-E72D297353CC}">
                <c16:uniqueId val="{00000015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Sheet1!$B$16:$D$16</c:f>
              <c:numCache>
                <c:formatCode>General</c:formatCode>
                <c:ptCount val="3"/>
                <c:pt idx="0">
                  <c:v>65</c:v>
                </c:pt>
                <c:pt idx="1">
                  <c:v>80</c:v>
                </c:pt>
                <c:pt idx="2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A213-4DBB-92FC-B70F07A486DD}"/>
            </c:ext>
          </c:extLst>
        </c:ser>
        <c:ser>
          <c:idx val="14"/>
          <c:order val="14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16-47CB-4154-BAEE-17359F0162B4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7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Sheet1!$B$17:$D$17</c:f>
              <c:numCache>
                <c:formatCode>General</c:formatCode>
                <c:ptCount val="3"/>
                <c:pt idx="0">
                  <c:v>80</c:v>
                </c:pt>
                <c:pt idx="1">
                  <c:v>70</c:v>
                </c:pt>
                <c:pt idx="2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A213-4DBB-92FC-B70F07A486DD}"/>
            </c:ext>
          </c:extLst>
        </c:ser>
        <c:ser>
          <c:idx val="15"/>
          <c:order val="15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Sheet1!$B$18:$D$18</c:f>
              <c:numCache>
                <c:formatCode>General</c:formatCode>
                <c:ptCount val="3"/>
                <c:pt idx="0">
                  <c:v>50</c:v>
                </c:pt>
                <c:pt idx="1">
                  <c:v>30</c:v>
                </c:pt>
                <c:pt idx="2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A213-4DBB-92FC-B70F07A486DD}"/>
            </c:ext>
          </c:extLst>
        </c:ser>
        <c:ser>
          <c:idx val="16"/>
          <c:order val="16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18-47CB-4154-BAEE-17359F0162B4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9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Sheet1!$B$19:$D$19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A213-4DBB-92FC-B70F07A486DD}"/>
            </c:ext>
          </c:extLst>
        </c:ser>
        <c:ser>
          <c:idx val="17"/>
          <c:order val="17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1A-47CB-4154-BAEE-17359F0162B4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B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Sheet1!$B$20:$D$20</c:f>
              <c:numCache>
                <c:formatCode>General</c:formatCode>
                <c:ptCount val="3"/>
                <c:pt idx="0">
                  <c:v>50</c:v>
                </c:pt>
                <c:pt idx="1">
                  <c:v>55</c:v>
                </c:pt>
                <c:pt idx="2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A213-4DBB-92FC-B70F07A486DD}"/>
            </c:ext>
          </c:extLst>
        </c:ser>
        <c:ser>
          <c:idx val="18"/>
          <c:order val="18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C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Sheet1!$B$21:$D$21</c:f>
              <c:numCache>
                <c:formatCode>General</c:formatCode>
                <c:ptCount val="3"/>
                <c:pt idx="0">
                  <c:v>65</c:v>
                </c:pt>
                <c:pt idx="1">
                  <c:v>20</c:v>
                </c:pt>
                <c:pt idx="2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A213-4DBB-92FC-B70F07A486DD}"/>
            </c:ext>
          </c:extLst>
        </c:ser>
        <c:ser>
          <c:idx val="19"/>
          <c:order val="19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D-47CB-4154-BAEE-17359F0162B4}"/>
              </c:ext>
            </c:extLst>
          </c:dPt>
          <c:dPt>
            <c:idx val="1"/>
            <c:marker>
              <c:symbol val="circle"/>
              <c:size val="2"/>
            </c:marker>
            <c:bubble3D val="0"/>
            <c:extLst>
              <c:ext xmlns:c16="http://schemas.microsoft.com/office/drawing/2014/chart" uri="{C3380CC4-5D6E-409C-BE32-E72D297353CC}">
                <c16:uniqueId val="{0000002A-B3D3-44AA-8ED2-02AA00FFA7DB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E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Sheet1!$B$22:$D$22</c:f>
              <c:numCache>
                <c:formatCode>General</c:formatCode>
                <c:ptCount val="3"/>
                <c:pt idx="0">
                  <c:v>50</c:v>
                </c:pt>
                <c:pt idx="1">
                  <c:v>45</c:v>
                </c:pt>
                <c:pt idx="2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A213-4DBB-92FC-B70F07A486DD}"/>
            </c:ext>
          </c:extLst>
        </c:ser>
        <c:ser>
          <c:idx val="20"/>
          <c:order val="20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1F-47CB-4154-BAEE-17359F0162B4}"/>
              </c:ext>
            </c:extLst>
          </c:dPt>
          <c:dPt>
            <c:idx val="2"/>
            <c:marker>
              <c:symbol val="circle"/>
              <c:size val="2"/>
            </c:marker>
            <c:bubble3D val="0"/>
            <c:extLst>
              <c:ext xmlns:c16="http://schemas.microsoft.com/office/drawing/2014/chart" uri="{C3380CC4-5D6E-409C-BE32-E72D297353CC}">
                <c16:uniqueId val="{00000020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Sheet1!$B$23:$D$23</c:f>
              <c:numCache>
                <c:formatCode>General</c:formatCode>
                <c:ptCount val="3"/>
                <c:pt idx="0">
                  <c:v>40</c:v>
                </c:pt>
                <c:pt idx="1">
                  <c:v>20</c:v>
                </c:pt>
                <c:pt idx="2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A213-4DBB-92FC-B70F07A486DD}"/>
            </c:ext>
          </c:extLst>
        </c:ser>
        <c:ser>
          <c:idx val="21"/>
          <c:order val="21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21-47CB-4154-BAEE-17359F0162B4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22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Sheet1!$B$24:$D$24</c:f>
              <c:numCache>
                <c:formatCode>General</c:formatCode>
                <c:ptCount val="3"/>
                <c:pt idx="0">
                  <c:v>75</c:v>
                </c:pt>
                <c:pt idx="1">
                  <c:v>90</c:v>
                </c:pt>
                <c:pt idx="2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A213-4DBB-92FC-B70F07A486DD}"/>
            </c:ext>
          </c:extLst>
        </c:ser>
        <c:ser>
          <c:idx val="22"/>
          <c:order val="22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23-47CB-4154-BAEE-17359F0162B4}"/>
              </c:ext>
            </c:extLst>
          </c:dPt>
          <c:dPt>
            <c:idx val="2"/>
            <c:marker>
              <c:symbol val="circle"/>
              <c:size val="2"/>
            </c:marker>
            <c:bubble3D val="0"/>
            <c:extLst>
              <c:ext xmlns:c16="http://schemas.microsoft.com/office/drawing/2014/chart" uri="{C3380CC4-5D6E-409C-BE32-E72D297353CC}">
                <c16:uniqueId val="{00000024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Sheet1!$B$25:$D$25</c:f>
              <c:numCache>
                <c:formatCode>General</c:formatCode>
                <c:ptCount val="3"/>
                <c:pt idx="0">
                  <c:v>65</c:v>
                </c:pt>
                <c:pt idx="1">
                  <c:v>30</c:v>
                </c:pt>
                <c:pt idx="2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A213-4DBB-92FC-B70F07A486DD}"/>
            </c:ext>
          </c:extLst>
        </c:ser>
        <c:ser>
          <c:idx val="23"/>
          <c:order val="23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25-47CB-4154-BAEE-17359F0162B4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26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Sheet1!$B$26:$D$26</c:f>
              <c:numCache>
                <c:formatCode>General</c:formatCode>
                <c:ptCount val="3"/>
                <c:pt idx="0">
                  <c:v>85</c:v>
                </c:pt>
                <c:pt idx="1">
                  <c:v>70</c:v>
                </c:pt>
                <c:pt idx="2">
                  <c:v>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A213-4DBB-92FC-B70F07A486DD}"/>
            </c:ext>
          </c:extLst>
        </c:ser>
        <c:ser>
          <c:idx val="24"/>
          <c:order val="24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27-47CB-4154-BAEE-17359F0162B4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28-47CB-4154-BAEE-17359F0162B4}"/>
              </c:ext>
            </c:extLst>
          </c:dPt>
          <c:cat>
            <c:strRef>
              <c:f>Sheet1!$B$2:$D$2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Sheet1!$B$27:$D$27</c:f>
              <c:numCache>
                <c:formatCode>General</c:formatCode>
                <c:ptCount val="3"/>
                <c:pt idx="0">
                  <c:v>80</c:v>
                </c:pt>
                <c:pt idx="1">
                  <c:v>65</c:v>
                </c:pt>
                <c:pt idx="2">
                  <c:v>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A213-4DBB-92FC-B70F07A486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8218952"/>
        <c:axId val="2077264264"/>
      </c:lineChart>
      <c:catAx>
        <c:axId val="2068218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77264264"/>
        <c:crosses val="autoZero"/>
        <c:auto val="1"/>
        <c:lblAlgn val="ctr"/>
        <c:lblOffset val="100"/>
        <c:noMultiLvlLbl val="0"/>
      </c:catAx>
      <c:valAx>
        <c:axId val="2077264264"/>
        <c:scaling>
          <c:orientation val="minMax"/>
          <c:max val="100"/>
        </c:scaling>
        <c:delete val="0"/>
        <c:axPos val="l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 dirty="0"/>
                  <a:t>Score of Barthel index</a:t>
                </a:r>
                <a:endParaRPr lang="ja-JP" b="0" dirty="0"/>
              </a:p>
            </c:rich>
          </c:tx>
          <c:layout>
            <c:manualLayout>
              <c:xMode val="edge"/>
              <c:yMode val="edge"/>
              <c:x val="2.6298896274668158E-2"/>
              <c:y val="7.6835810865197668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68218952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900"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576498036211026"/>
          <c:y val="8.4604363145908967E-2"/>
          <c:w val="0.74793612336322157"/>
          <c:h val="0.76886713169173881"/>
        </c:manualLayout>
      </c:layout>
      <c:lineChart>
        <c:grouping val="standard"/>
        <c:varyColors val="0"/>
        <c:ser>
          <c:idx val="0"/>
          <c:order val="0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0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Sheet1!$B$37:$D$37</c:f>
              <c:numCache>
                <c:formatCode>General</c:formatCode>
                <c:ptCount val="3"/>
                <c:pt idx="0">
                  <c:v>85</c:v>
                </c:pt>
                <c:pt idx="1">
                  <c:v>55</c:v>
                </c:pt>
                <c:pt idx="2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AC-487D-B7A7-49E5A2186F11}"/>
            </c:ext>
          </c:extLst>
        </c:ser>
        <c:ser>
          <c:idx val="1"/>
          <c:order val="1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1326-4FCF-AA70-5B0C5A08EF1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2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Sheet1!$B$38:$D$38</c:f>
              <c:numCache>
                <c:formatCode>General</c:formatCode>
                <c:ptCount val="3"/>
                <c:pt idx="0">
                  <c:v>75</c:v>
                </c:pt>
                <c:pt idx="1">
                  <c:v>10</c:v>
                </c:pt>
                <c:pt idx="2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AC-487D-B7A7-49E5A2186F11}"/>
            </c:ext>
          </c:extLst>
        </c:ser>
        <c:ser>
          <c:idx val="2"/>
          <c:order val="2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3-1326-4FCF-AA70-5B0C5A08EF1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4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Sheet1!$B$39:$D$39</c:f>
              <c:numCache>
                <c:formatCode>General</c:formatCode>
                <c:ptCount val="3"/>
                <c:pt idx="0">
                  <c:v>100</c:v>
                </c:pt>
                <c:pt idx="1">
                  <c:v>30</c:v>
                </c:pt>
                <c:pt idx="2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AC-487D-B7A7-49E5A2186F11}"/>
            </c:ext>
          </c:extLst>
        </c:ser>
        <c:ser>
          <c:idx val="3"/>
          <c:order val="3"/>
          <c:spPr>
            <a:ln w="6350">
              <a:solidFill>
                <a:schemeClr val="tx1"/>
              </a:solidFill>
            </a:ln>
          </c:spPr>
          <c:marker>
            <c:symbol val="circle"/>
            <c:size val="2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marker>
              <c:symbol val="triangle"/>
              <c:size val="2"/>
            </c:marker>
            <c:bubble3D val="0"/>
            <c:extLst>
              <c:ext xmlns:c16="http://schemas.microsoft.com/office/drawing/2014/chart" uri="{C3380CC4-5D6E-409C-BE32-E72D297353CC}">
                <c16:uniqueId val="{00000005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Sheet1!$B$40:$D$40</c:f>
              <c:numCache>
                <c:formatCode>General</c:formatCode>
                <c:ptCount val="3"/>
                <c:pt idx="0">
                  <c:v>90</c:v>
                </c:pt>
                <c:pt idx="1">
                  <c:v>35</c:v>
                </c:pt>
                <c:pt idx="2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AC-487D-B7A7-49E5A2186F11}"/>
            </c:ext>
          </c:extLst>
        </c:ser>
        <c:ser>
          <c:idx val="4"/>
          <c:order val="4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6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Sheet1!$B$41:$D$41</c:f>
              <c:numCache>
                <c:formatCode>General</c:formatCode>
                <c:ptCount val="3"/>
                <c:pt idx="0">
                  <c:v>100</c:v>
                </c:pt>
                <c:pt idx="1">
                  <c:v>35</c:v>
                </c:pt>
                <c:pt idx="2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FAC-487D-B7A7-49E5A2186F11}"/>
            </c:ext>
          </c:extLst>
        </c:ser>
        <c:ser>
          <c:idx val="5"/>
          <c:order val="5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7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Sheet1!$B$42:$D$42</c:f>
              <c:numCache>
                <c:formatCode>General</c:formatCode>
                <c:ptCount val="3"/>
                <c:pt idx="0">
                  <c:v>40</c:v>
                </c:pt>
                <c:pt idx="1">
                  <c:v>0</c:v>
                </c:pt>
                <c:pt idx="2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FAC-487D-B7A7-49E5A2186F11}"/>
            </c:ext>
          </c:extLst>
        </c:ser>
        <c:ser>
          <c:idx val="6"/>
          <c:order val="6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8-1326-4FCF-AA70-5B0C5A08EF1D}"/>
              </c:ext>
            </c:extLst>
          </c:dPt>
          <c:dPt>
            <c:idx val="2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Sheet1!$B$43:$D$43</c:f>
              <c:numCache>
                <c:formatCode>General</c:formatCode>
                <c:ptCount val="3"/>
                <c:pt idx="0">
                  <c:v>90</c:v>
                </c:pt>
                <c:pt idx="1">
                  <c:v>0</c:v>
                </c:pt>
                <c:pt idx="2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FAC-487D-B7A7-49E5A2186F11}"/>
            </c:ext>
          </c:extLst>
        </c:ser>
        <c:ser>
          <c:idx val="7"/>
          <c:order val="7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A-1326-4FCF-AA70-5B0C5A08EF1D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B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Sheet1!$B$44:$D$44</c:f>
              <c:numCache>
                <c:formatCode>General</c:formatCode>
                <c:ptCount val="3"/>
                <c:pt idx="0">
                  <c:v>25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FAC-487D-B7A7-49E5A2186F11}"/>
            </c:ext>
          </c:extLst>
        </c:ser>
        <c:ser>
          <c:idx val="8"/>
          <c:order val="8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C-1326-4FCF-AA70-5B0C5A08EF1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D-1326-4FCF-AA70-5B0C5A08EF1D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E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Sheet1!$B$45:$D$45</c:f>
              <c:numCache>
                <c:formatCode>General</c:formatCode>
                <c:ptCount val="3"/>
                <c:pt idx="0">
                  <c:v>25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FAC-487D-B7A7-49E5A2186F11}"/>
            </c:ext>
          </c:extLst>
        </c:ser>
        <c:ser>
          <c:idx val="9"/>
          <c:order val="9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F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Sheet1!$B$46:$D$46</c:f>
              <c:numCache>
                <c:formatCode>General</c:formatCode>
                <c:ptCount val="3"/>
                <c:pt idx="0">
                  <c:v>90</c:v>
                </c:pt>
                <c:pt idx="1">
                  <c:v>60</c:v>
                </c:pt>
                <c:pt idx="2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FAC-487D-B7A7-49E5A2186F11}"/>
            </c:ext>
          </c:extLst>
        </c:ser>
        <c:ser>
          <c:idx val="10"/>
          <c:order val="10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0-1326-4FCF-AA70-5B0C5A08EF1D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1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Sheet1!$B$47:$D$47</c:f>
              <c:numCache>
                <c:formatCode>General</c:formatCode>
                <c:ptCount val="3"/>
                <c:pt idx="0">
                  <c:v>65</c:v>
                </c:pt>
                <c:pt idx="1">
                  <c:v>25</c:v>
                </c:pt>
                <c:pt idx="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FAC-487D-B7A7-49E5A2186F11}"/>
            </c:ext>
          </c:extLst>
        </c:ser>
        <c:ser>
          <c:idx val="11"/>
          <c:order val="11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2-1326-4FCF-AA70-5B0C5A08EF1D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3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Sheet1!$B$48:$D$48</c:f>
              <c:numCache>
                <c:formatCode>General</c:formatCode>
                <c:ptCount val="3"/>
                <c:pt idx="0">
                  <c:v>80</c:v>
                </c:pt>
                <c:pt idx="1">
                  <c:v>60</c:v>
                </c:pt>
                <c:pt idx="2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FAC-487D-B7A7-49E5A2186F11}"/>
            </c:ext>
          </c:extLst>
        </c:ser>
        <c:ser>
          <c:idx val="12"/>
          <c:order val="12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4-1326-4FCF-AA70-5B0C5A08EF1D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5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Sheet1!$B$49:$D$49</c:f>
              <c:numCache>
                <c:formatCode>General</c:formatCode>
                <c:ptCount val="3"/>
                <c:pt idx="0">
                  <c:v>95</c:v>
                </c:pt>
                <c:pt idx="1">
                  <c:v>15</c:v>
                </c:pt>
                <c:pt idx="2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FAC-487D-B7A7-49E5A2186F11}"/>
            </c:ext>
          </c:extLst>
        </c:ser>
        <c:ser>
          <c:idx val="13"/>
          <c:order val="13"/>
          <c:spPr>
            <a:ln w="6350">
              <a:solidFill>
                <a:schemeClr val="tx1"/>
              </a:solidFill>
            </a:ln>
          </c:spPr>
          <c:marker>
            <c:symbol val="circle"/>
            <c:size val="2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6-1326-4FCF-AA70-5B0C5A08EF1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17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Sheet1!$B$50:$D$50</c:f>
              <c:numCache>
                <c:formatCode>General</c:formatCode>
                <c:ptCount val="3"/>
                <c:pt idx="0">
                  <c:v>100</c:v>
                </c:pt>
                <c:pt idx="1">
                  <c:v>55</c:v>
                </c:pt>
                <c:pt idx="2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EFAC-487D-B7A7-49E5A2186F11}"/>
            </c:ext>
          </c:extLst>
        </c:ser>
        <c:ser>
          <c:idx val="14"/>
          <c:order val="14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8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Sheet1!$B$51:$D$51</c:f>
              <c:numCache>
                <c:formatCode>General</c:formatCode>
                <c:ptCount val="3"/>
                <c:pt idx="0">
                  <c:v>65</c:v>
                </c:pt>
                <c:pt idx="1">
                  <c:v>0</c:v>
                </c:pt>
                <c:pt idx="2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FAC-487D-B7A7-49E5A2186F11}"/>
            </c:ext>
          </c:extLst>
        </c:ser>
        <c:ser>
          <c:idx val="16"/>
          <c:order val="15"/>
          <c:spPr>
            <a:ln w="6350">
              <a:solidFill>
                <a:schemeClr val="tx1"/>
              </a:solidFill>
            </a:ln>
          </c:spPr>
          <c:marker>
            <c:symbol val="circle"/>
            <c:size val="2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marker>
              <c:symbol val="circle"/>
              <c:size val="3"/>
            </c:marker>
            <c:bubble3D val="0"/>
            <c:extLst>
              <c:ext xmlns:c16="http://schemas.microsoft.com/office/drawing/2014/chart" uri="{C3380CC4-5D6E-409C-BE32-E72D297353CC}">
                <c16:uniqueId val="{0000002A-DFBB-4917-9489-2415CD8D7E57}"/>
              </c:ext>
            </c:extLst>
          </c:dPt>
          <c:dPt>
            <c:idx val="2"/>
            <c:marker>
              <c:symbol val="triangle"/>
              <c:size val="2"/>
            </c:marker>
            <c:bubble3D val="0"/>
            <c:extLst>
              <c:ext xmlns:c16="http://schemas.microsoft.com/office/drawing/2014/chart" uri="{C3380CC4-5D6E-409C-BE32-E72D297353CC}">
                <c16:uniqueId val="{0000001B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Sheet1!$B$53:$D$53</c:f>
              <c:numCache>
                <c:formatCode>General</c:formatCode>
                <c:ptCount val="3"/>
                <c:pt idx="0">
                  <c:v>45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EFAC-487D-B7A7-49E5A2186F11}"/>
            </c:ext>
          </c:extLst>
        </c:ser>
        <c:ser>
          <c:idx val="17"/>
          <c:order val="16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C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Sheet1!$B$54:$D$54</c:f>
              <c:numCache>
                <c:formatCode>General</c:formatCode>
                <c:ptCount val="3"/>
                <c:pt idx="0">
                  <c:v>50</c:v>
                </c:pt>
                <c:pt idx="1">
                  <c:v>0</c:v>
                </c:pt>
                <c:pt idx="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EFAC-487D-B7A7-49E5A2186F11}"/>
            </c:ext>
          </c:extLst>
        </c:ser>
        <c:ser>
          <c:idx val="18"/>
          <c:order val="17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D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Sheet1!$B$55:$D$55</c:f>
              <c:numCache>
                <c:formatCode>General</c:formatCode>
                <c:ptCount val="3"/>
                <c:pt idx="0">
                  <c:v>85</c:v>
                </c:pt>
                <c:pt idx="1">
                  <c:v>0</c:v>
                </c:pt>
                <c:pt idx="2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EFAC-487D-B7A7-49E5A2186F11}"/>
            </c:ext>
          </c:extLst>
        </c:ser>
        <c:ser>
          <c:idx val="19"/>
          <c:order val="18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E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Sheet1!$B$56:$D$56</c:f>
              <c:numCache>
                <c:formatCode>General</c:formatCode>
                <c:ptCount val="3"/>
                <c:pt idx="0">
                  <c:v>60</c:v>
                </c:pt>
                <c:pt idx="1">
                  <c:v>0</c:v>
                </c:pt>
                <c:pt idx="2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EFAC-487D-B7A7-49E5A2186F11}"/>
            </c:ext>
          </c:extLst>
        </c:ser>
        <c:ser>
          <c:idx val="20"/>
          <c:order val="19"/>
          <c:spPr>
            <a:ln w="6350">
              <a:solidFill>
                <a:schemeClr val="tx1"/>
              </a:solidFill>
            </a:ln>
          </c:spPr>
          <c:marker>
            <c:symbol val="circle"/>
            <c:size val="2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marker>
              <c:symbol val="circle"/>
              <c:size val="3"/>
            </c:marker>
            <c:bubble3D val="0"/>
            <c:extLst>
              <c:ext xmlns:c16="http://schemas.microsoft.com/office/drawing/2014/chart" uri="{C3380CC4-5D6E-409C-BE32-E72D297353CC}">
                <c16:uniqueId val="{0000001F-1326-4FCF-AA70-5B0C5A08EF1D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20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Sheet1!$B$57:$D$57</c:f>
              <c:numCache>
                <c:formatCode>General</c:formatCode>
                <c:ptCount val="3"/>
                <c:pt idx="0">
                  <c:v>30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EFAC-487D-B7A7-49E5A2186F11}"/>
            </c:ext>
          </c:extLst>
        </c:ser>
        <c:ser>
          <c:idx val="21"/>
          <c:order val="20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21-1326-4FCF-AA70-5B0C5A08EF1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22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Sheet1!$B$58:$D$58</c:f>
              <c:numCache>
                <c:formatCode>General</c:formatCode>
                <c:ptCount val="3"/>
                <c:pt idx="0">
                  <c:v>80</c:v>
                </c:pt>
                <c:pt idx="1">
                  <c:v>45</c:v>
                </c:pt>
                <c:pt idx="2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EFAC-487D-B7A7-49E5A2186F11}"/>
            </c:ext>
          </c:extLst>
        </c:ser>
        <c:ser>
          <c:idx val="22"/>
          <c:order val="21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23-1326-4FCF-AA70-5B0C5A08EF1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24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Sheet1!$B$59:$D$59</c:f>
              <c:numCache>
                <c:formatCode>General</c:formatCode>
                <c:ptCount val="3"/>
                <c:pt idx="0">
                  <c:v>75</c:v>
                </c:pt>
                <c:pt idx="1">
                  <c:v>35</c:v>
                </c:pt>
                <c:pt idx="2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EFAC-487D-B7A7-49E5A2186F11}"/>
            </c:ext>
          </c:extLst>
        </c:ser>
        <c:ser>
          <c:idx val="23"/>
          <c:order val="22"/>
          <c:spPr>
            <a:ln w="6350"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25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Sheet1!$B$60:$D$60</c:f>
              <c:numCache>
                <c:formatCode>General</c:formatCode>
                <c:ptCount val="3"/>
                <c:pt idx="0">
                  <c:v>75</c:v>
                </c:pt>
                <c:pt idx="1">
                  <c:v>0</c:v>
                </c:pt>
                <c:pt idx="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EFAC-487D-B7A7-49E5A2186F11}"/>
            </c:ext>
          </c:extLst>
        </c:ser>
        <c:ser>
          <c:idx val="24"/>
          <c:order val="23"/>
          <c:spPr>
            <a:ln w="6350">
              <a:solidFill>
                <a:schemeClr val="tx1"/>
              </a:solidFill>
            </a:ln>
          </c:spPr>
          <c:marker>
            <c:symbol val="circle"/>
            <c:size val="2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1"/>
            <c:marker>
              <c:symbol val="square"/>
              <c:size val="2"/>
            </c:marker>
            <c:bubble3D val="0"/>
            <c:extLst>
              <c:ext xmlns:c16="http://schemas.microsoft.com/office/drawing/2014/chart" uri="{C3380CC4-5D6E-409C-BE32-E72D297353CC}">
                <c16:uniqueId val="{00000026-1326-4FCF-AA70-5B0C5A08EF1D}"/>
              </c:ext>
            </c:extLst>
          </c:dPt>
          <c:dPt>
            <c:idx val="2"/>
            <c:marker>
              <c:symbol val="triangle"/>
              <c:size val="2"/>
            </c:marker>
            <c:bubble3D val="0"/>
            <c:extLst>
              <c:ext xmlns:c16="http://schemas.microsoft.com/office/drawing/2014/chart" uri="{C3380CC4-5D6E-409C-BE32-E72D297353CC}">
                <c16:uniqueId val="{00000027-1326-4FCF-AA70-5B0C5A08EF1D}"/>
              </c:ext>
            </c:extLst>
          </c:dPt>
          <c:cat>
            <c:strRef>
              <c:f>Sheet1!$B$36:$D$36</c:f>
              <c:strCache>
                <c:ptCount val="3"/>
                <c:pt idx="0">
                  <c:v>admission</c:v>
                </c:pt>
                <c:pt idx="1">
                  <c:v>after surgery</c:v>
                </c:pt>
                <c:pt idx="2">
                  <c:v>discharge</c:v>
                </c:pt>
              </c:strCache>
            </c:strRef>
          </c:cat>
          <c:val>
            <c:numRef>
              <c:f>Sheet1!$B$61:$D$61</c:f>
              <c:numCache>
                <c:formatCode>General</c:formatCode>
                <c:ptCount val="3"/>
                <c:pt idx="0">
                  <c:v>90</c:v>
                </c:pt>
                <c:pt idx="1">
                  <c:v>0</c:v>
                </c:pt>
                <c:pt idx="2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EFAC-487D-B7A7-49E5A2186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9870936"/>
        <c:axId val="2030630936"/>
      </c:lineChart>
      <c:catAx>
        <c:axId val="2069870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30630936"/>
        <c:crosses val="autoZero"/>
        <c:auto val="1"/>
        <c:lblAlgn val="ctr"/>
        <c:lblOffset val="100"/>
        <c:noMultiLvlLbl val="0"/>
      </c:catAx>
      <c:valAx>
        <c:axId val="2030630936"/>
        <c:scaling>
          <c:orientation val="minMax"/>
          <c:max val="100"/>
        </c:scaling>
        <c:delete val="0"/>
        <c:axPos val="l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 dirty="0"/>
                  <a:t>Score of Barthel index</a:t>
                </a:r>
                <a:endParaRPr lang="ja-JP" b="0" dirty="0"/>
              </a:p>
            </c:rich>
          </c:tx>
          <c:layout>
            <c:manualLayout>
              <c:xMode val="edge"/>
              <c:yMode val="edge"/>
              <c:x val="7.1306247540949663E-2"/>
              <c:y val="0.1147949510001865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69870936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900"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214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614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774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723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9037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7775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06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7020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4585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7085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03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500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1639144"/>
              </p:ext>
            </p:extLst>
          </p:nvPr>
        </p:nvGraphicFramePr>
        <p:xfrm>
          <a:off x="3276611" y="2419842"/>
          <a:ext cx="2897460" cy="1851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5143053"/>
              </p:ext>
            </p:extLst>
          </p:nvPr>
        </p:nvGraphicFramePr>
        <p:xfrm>
          <a:off x="566881" y="2419842"/>
          <a:ext cx="2897460" cy="1951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019CB6E-1499-476D-AEB3-34C61962B4D1}"/>
              </a:ext>
            </a:extLst>
          </p:cNvPr>
          <p:cNvSpPr txBox="1"/>
          <p:nvPr/>
        </p:nvSpPr>
        <p:spPr>
          <a:xfrm>
            <a:off x="1657799" y="1999940"/>
            <a:ext cx="14756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Deterioration group</a:t>
            </a:r>
            <a:endParaRPr kumimoji="1"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25DEBCF-2F1B-4FC8-A737-8D51D08B510D}"/>
              </a:ext>
            </a:extLst>
          </p:cNvPr>
          <p:cNvSpPr/>
          <p:nvPr/>
        </p:nvSpPr>
        <p:spPr>
          <a:xfrm>
            <a:off x="4204357" y="1999940"/>
            <a:ext cx="128592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Good recovery group</a:t>
            </a:r>
            <a:endParaRPr lang="ja-JP" altLang="en-US" sz="10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68E65C-4BEA-457E-AC8E-A90571300CD7}"/>
              </a:ext>
            </a:extLst>
          </p:cNvPr>
          <p:cNvSpPr txBox="1"/>
          <p:nvPr/>
        </p:nvSpPr>
        <p:spPr>
          <a:xfrm>
            <a:off x="1357689" y="2296732"/>
            <a:ext cx="4599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(80) </a:t>
            </a:r>
            <a:endParaRPr kumimoji="1"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ED45E67-FDED-4104-8614-AC61AF99AF59}"/>
              </a:ext>
            </a:extLst>
          </p:cNvPr>
          <p:cNvSpPr txBox="1"/>
          <p:nvPr/>
        </p:nvSpPr>
        <p:spPr>
          <a:xfrm>
            <a:off x="2111288" y="2861727"/>
            <a:ext cx="45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(0) </a:t>
            </a:r>
            <a:endParaRPr kumimoji="1"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E872FE8-C9B4-40A3-9CEA-D2AAA4044173}"/>
              </a:ext>
            </a:extLst>
          </p:cNvPr>
          <p:cNvSpPr txBox="1"/>
          <p:nvPr/>
        </p:nvSpPr>
        <p:spPr>
          <a:xfrm>
            <a:off x="2823119" y="2615506"/>
            <a:ext cx="45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(20) </a:t>
            </a:r>
            <a:endParaRPr kumimoji="1"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0420706-B488-4B6C-8B6C-CA96AA259F35}"/>
              </a:ext>
            </a:extLst>
          </p:cNvPr>
          <p:cNvSpPr txBox="1"/>
          <p:nvPr/>
        </p:nvSpPr>
        <p:spPr>
          <a:xfrm>
            <a:off x="3987853" y="2429349"/>
            <a:ext cx="4599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(45) </a:t>
            </a:r>
            <a:endParaRPr kumimoji="1"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B68C0F7-2CAA-4913-A497-403FCDC5AF29}"/>
              </a:ext>
            </a:extLst>
          </p:cNvPr>
          <p:cNvSpPr txBox="1"/>
          <p:nvPr/>
        </p:nvSpPr>
        <p:spPr>
          <a:xfrm>
            <a:off x="4693682" y="2376810"/>
            <a:ext cx="4599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(45) </a:t>
            </a:r>
            <a:endParaRPr kumimoji="1"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A958876-8A08-4590-9DB2-8A4F628C3C25}"/>
              </a:ext>
            </a:extLst>
          </p:cNvPr>
          <p:cNvSpPr txBox="1"/>
          <p:nvPr/>
        </p:nvSpPr>
        <p:spPr>
          <a:xfrm>
            <a:off x="5410662" y="2261609"/>
            <a:ext cx="4599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(85) </a:t>
            </a:r>
            <a:endParaRPr kumimoji="1"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70F457B-DE5A-4FA9-9B6C-BA31A0F8EAC9}"/>
              </a:ext>
            </a:extLst>
          </p:cNvPr>
          <p:cNvSpPr txBox="1"/>
          <p:nvPr/>
        </p:nvSpPr>
        <p:spPr>
          <a:xfrm>
            <a:off x="3556124" y="7875817"/>
            <a:ext cx="2582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717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2104</TotalTime>
  <Words>34</Words>
  <Application>Microsoft Office PowerPoint</Application>
  <PresentationFormat>画面に合わせる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ＭＳ 明朝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Owner</dc:creator>
  <cp:lastModifiedBy>Owner</cp:lastModifiedBy>
  <cp:revision>72</cp:revision>
  <cp:lastPrinted>2021-02-25T01:39:45Z</cp:lastPrinted>
  <dcterms:created xsi:type="dcterms:W3CDTF">2020-08-09T00:52:35Z</dcterms:created>
  <dcterms:modified xsi:type="dcterms:W3CDTF">2021-07-30T07:30:33Z</dcterms:modified>
</cp:coreProperties>
</file>