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0" r:id="rId3"/>
    <p:sldId id="261" r:id="rId4"/>
  </p:sldIdLst>
  <p:sldSz cx="7772400" cy="10058400"/>
  <p:notesSz cx="6858000" cy="9144000"/>
  <p:embeddedFontLst>
    <p:embeddedFont>
      <p:font typeface="Bobby Jones" pitchFamily="2" charset="0"/>
      <p:regular r:id="rId5"/>
    </p:embeddedFont>
    <p:embeddedFont>
      <p:font typeface="Cooper Hewitt" pitchFamily="2" charset="77"/>
      <p:regular r:id="rId6"/>
      <p:bold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03" autoAdjust="0"/>
  </p:normalViewPr>
  <p:slideViewPr>
    <p:cSldViewPr>
      <p:cViewPr varScale="1">
        <p:scale>
          <a:sx n="86" d="100"/>
          <a:sy n="86" d="100"/>
        </p:scale>
        <p:origin x="1808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ableStyles" Target="tableStyles.xml"/><Relationship Id="rId5" Type="http://schemas.openxmlformats.org/officeDocument/2006/relationships/font" Target="fonts/font1.fntdata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4">
            <a:extLst>
              <a:ext uri="{FF2B5EF4-FFF2-40B4-BE49-F238E27FC236}">
                <a16:creationId xmlns:a16="http://schemas.microsoft.com/office/drawing/2014/main" id="{5B370FBC-4CAE-4E0B-B241-8C8535FD66E1}"/>
              </a:ext>
            </a:extLst>
          </p:cNvPr>
          <p:cNvSpPr/>
          <p:nvPr/>
        </p:nvSpPr>
        <p:spPr>
          <a:xfrm>
            <a:off x="298623" y="109365"/>
            <a:ext cx="7276363" cy="1453094"/>
          </a:xfrm>
          <a:custGeom>
            <a:avLst/>
            <a:gdLst/>
            <a:ahLst/>
            <a:cxnLst/>
            <a:rect l="l" t="t" r="r" b="b"/>
            <a:pathLst>
              <a:path w="2672992" h="1690828">
                <a:moveTo>
                  <a:pt x="2548532" y="1690828"/>
                </a:moveTo>
                <a:lnTo>
                  <a:pt x="124460" y="1690828"/>
                </a:lnTo>
                <a:cubicBezTo>
                  <a:pt x="55880" y="1690828"/>
                  <a:pt x="0" y="1634948"/>
                  <a:pt x="0" y="1566368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548532" y="0"/>
                </a:lnTo>
                <a:cubicBezTo>
                  <a:pt x="2617112" y="0"/>
                  <a:pt x="2672992" y="55880"/>
                  <a:pt x="2672992" y="124460"/>
                </a:cubicBezTo>
                <a:lnTo>
                  <a:pt x="2672992" y="1566368"/>
                </a:lnTo>
                <a:cubicBezTo>
                  <a:pt x="2672992" y="1634948"/>
                  <a:pt x="2617112" y="1690828"/>
                  <a:pt x="2548532" y="1690828"/>
                </a:cubicBezTo>
                <a:close/>
              </a:path>
            </a:pathLst>
          </a:custGeom>
          <a:solidFill>
            <a:srgbClr val="FDF4DA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189181" y="2243360"/>
            <a:ext cx="2297164" cy="1453094"/>
            <a:chOff x="0" y="0"/>
            <a:chExt cx="2672992" cy="169082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672992" cy="1690828"/>
            </a:xfrm>
            <a:custGeom>
              <a:avLst/>
              <a:gdLst/>
              <a:ahLst/>
              <a:cxnLst/>
              <a:rect l="l" t="t" r="r" b="b"/>
              <a:pathLst>
                <a:path w="2672992" h="1690828">
                  <a:moveTo>
                    <a:pt x="2548532" y="1690828"/>
                  </a:moveTo>
                  <a:lnTo>
                    <a:pt x="124460" y="1690828"/>
                  </a:lnTo>
                  <a:cubicBezTo>
                    <a:pt x="55880" y="1690828"/>
                    <a:pt x="0" y="1634948"/>
                    <a:pt x="0" y="156636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48532" y="0"/>
                  </a:lnTo>
                  <a:cubicBezTo>
                    <a:pt x="2617112" y="0"/>
                    <a:pt x="2672992" y="55880"/>
                    <a:pt x="2672992" y="124460"/>
                  </a:cubicBezTo>
                  <a:lnTo>
                    <a:pt x="2672992" y="1566368"/>
                  </a:lnTo>
                  <a:cubicBezTo>
                    <a:pt x="2672992" y="1634948"/>
                    <a:pt x="2617112" y="1690828"/>
                    <a:pt x="2548532" y="1690828"/>
                  </a:cubicBezTo>
                  <a:close/>
                </a:path>
              </a:pathLst>
            </a:custGeom>
            <a:solidFill>
              <a:srgbClr val="FDF4D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695586" y="2625222"/>
            <a:ext cx="2865650" cy="1231776"/>
            <a:chOff x="0" y="0"/>
            <a:chExt cx="3334486" cy="143330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334486" cy="1433301"/>
            </a:xfrm>
            <a:custGeom>
              <a:avLst/>
              <a:gdLst/>
              <a:ahLst/>
              <a:cxnLst/>
              <a:rect l="l" t="t" r="r" b="b"/>
              <a:pathLst>
                <a:path w="3334486" h="1433301">
                  <a:moveTo>
                    <a:pt x="3210025" y="1433301"/>
                  </a:moveTo>
                  <a:lnTo>
                    <a:pt x="124460" y="1433301"/>
                  </a:lnTo>
                  <a:cubicBezTo>
                    <a:pt x="55880" y="1433301"/>
                    <a:pt x="0" y="1377421"/>
                    <a:pt x="0" y="130884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10026" y="0"/>
                  </a:lnTo>
                  <a:cubicBezTo>
                    <a:pt x="3278606" y="0"/>
                    <a:pt x="3334486" y="55880"/>
                    <a:pt x="3334486" y="124460"/>
                  </a:cubicBezTo>
                  <a:lnTo>
                    <a:pt x="3334486" y="1308841"/>
                  </a:lnTo>
                  <a:cubicBezTo>
                    <a:pt x="3334486" y="1377421"/>
                    <a:pt x="3278606" y="1433301"/>
                    <a:pt x="3210026" y="1433301"/>
                  </a:cubicBezTo>
                  <a:close/>
                </a:path>
              </a:pathLst>
            </a:custGeom>
            <a:solidFill>
              <a:srgbClr val="FDF4D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68680" y="4497553"/>
            <a:ext cx="2617665" cy="2962977"/>
            <a:chOff x="0" y="0"/>
            <a:chExt cx="3045929" cy="344773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045929" cy="3447736"/>
            </a:xfrm>
            <a:custGeom>
              <a:avLst/>
              <a:gdLst/>
              <a:ahLst/>
              <a:cxnLst/>
              <a:rect l="l" t="t" r="r" b="b"/>
              <a:pathLst>
                <a:path w="3045929" h="3447736">
                  <a:moveTo>
                    <a:pt x="2921469" y="3447735"/>
                  </a:moveTo>
                  <a:lnTo>
                    <a:pt x="124460" y="3447735"/>
                  </a:lnTo>
                  <a:cubicBezTo>
                    <a:pt x="55880" y="3447735"/>
                    <a:pt x="0" y="3391855"/>
                    <a:pt x="0" y="33232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21469" y="0"/>
                  </a:lnTo>
                  <a:cubicBezTo>
                    <a:pt x="2990049" y="0"/>
                    <a:pt x="3045929" y="55880"/>
                    <a:pt x="3045929" y="124460"/>
                  </a:cubicBezTo>
                  <a:lnTo>
                    <a:pt x="3045929" y="3323275"/>
                  </a:lnTo>
                  <a:cubicBezTo>
                    <a:pt x="3045929" y="3391855"/>
                    <a:pt x="2990049" y="3447736"/>
                    <a:pt x="2921469" y="3447736"/>
                  </a:cubicBezTo>
                  <a:close/>
                </a:path>
              </a:pathLst>
            </a:custGeom>
            <a:solidFill>
              <a:srgbClr val="FDF4D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695586" y="4772357"/>
            <a:ext cx="3208134" cy="3048750"/>
            <a:chOff x="0" y="0"/>
            <a:chExt cx="3733002" cy="354754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733002" cy="3547542"/>
            </a:xfrm>
            <a:custGeom>
              <a:avLst/>
              <a:gdLst/>
              <a:ahLst/>
              <a:cxnLst/>
              <a:rect l="l" t="t" r="r" b="b"/>
              <a:pathLst>
                <a:path w="3733002" h="3547542">
                  <a:moveTo>
                    <a:pt x="3608542" y="3547542"/>
                  </a:moveTo>
                  <a:lnTo>
                    <a:pt x="124460" y="3547542"/>
                  </a:lnTo>
                  <a:cubicBezTo>
                    <a:pt x="55880" y="3547542"/>
                    <a:pt x="0" y="3491662"/>
                    <a:pt x="0" y="342308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608542" y="0"/>
                  </a:lnTo>
                  <a:cubicBezTo>
                    <a:pt x="3677122" y="0"/>
                    <a:pt x="3733002" y="55880"/>
                    <a:pt x="3733002" y="124460"/>
                  </a:cubicBezTo>
                  <a:lnTo>
                    <a:pt x="3733002" y="3423083"/>
                  </a:lnTo>
                  <a:cubicBezTo>
                    <a:pt x="3733002" y="3491662"/>
                    <a:pt x="3677122" y="3547542"/>
                    <a:pt x="3608542" y="3547542"/>
                  </a:cubicBezTo>
                  <a:close/>
                </a:path>
              </a:pathLst>
            </a:custGeom>
            <a:solidFill>
              <a:srgbClr val="FDF4D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97782" y="8157362"/>
            <a:ext cx="5702924" cy="1235358"/>
            <a:chOff x="0" y="0"/>
            <a:chExt cx="6635952" cy="143747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635952" cy="1437470"/>
            </a:xfrm>
            <a:custGeom>
              <a:avLst/>
              <a:gdLst/>
              <a:ahLst/>
              <a:cxnLst/>
              <a:rect l="l" t="t" r="r" b="b"/>
              <a:pathLst>
                <a:path w="6635952" h="1437470">
                  <a:moveTo>
                    <a:pt x="6511492" y="1437470"/>
                  </a:moveTo>
                  <a:lnTo>
                    <a:pt x="124460" y="1437470"/>
                  </a:lnTo>
                  <a:cubicBezTo>
                    <a:pt x="55880" y="1437470"/>
                    <a:pt x="0" y="1381590"/>
                    <a:pt x="0" y="131301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511492" y="0"/>
                  </a:lnTo>
                  <a:cubicBezTo>
                    <a:pt x="6580073" y="0"/>
                    <a:pt x="6635952" y="55880"/>
                    <a:pt x="6635952" y="124460"/>
                  </a:cubicBezTo>
                  <a:lnTo>
                    <a:pt x="6635952" y="1313010"/>
                  </a:lnTo>
                  <a:cubicBezTo>
                    <a:pt x="6635952" y="1381590"/>
                    <a:pt x="6580073" y="1437470"/>
                    <a:pt x="6511492" y="1437470"/>
                  </a:cubicBezTo>
                  <a:close/>
                </a:path>
              </a:pathLst>
            </a:custGeom>
            <a:solidFill>
              <a:srgbClr val="FDF4DA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337763" y="8652948"/>
            <a:ext cx="3752656" cy="473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04"/>
              </a:lnSpc>
            </a:pPr>
            <a:r>
              <a:rPr lang="en-US" sz="1374">
                <a:solidFill>
                  <a:srgbClr val="5E8DD1"/>
                </a:solidFill>
                <a:latin typeface="Cooper Hewitt"/>
                <a:ea typeface="Cooper Hewitt"/>
                <a:cs typeface="Cooper Hewitt"/>
                <a:sym typeface="Cooper Hewitt"/>
              </a:rPr>
              <a:t>Gender-specific dietary strategies are needed</a:t>
            </a:r>
          </a:p>
          <a:p>
            <a:pPr marL="0" lvl="0" indent="0" algn="l">
              <a:lnSpc>
                <a:spcPts val="1704"/>
              </a:lnSpc>
              <a:spcBef>
                <a:spcPct val="0"/>
              </a:spcBef>
            </a:pPr>
            <a:r>
              <a:rPr lang="en-US" sz="1374">
                <a:solidFill>
                  <a:srgbClr val="5E8DD1"/>
                </a:solidFill>
                <a:latin typeface="Cooper Hewitt"/>
                <a:ea typeface="Cooper Hewitt"/>
                <a:cs typeface="Cooper Hewitt"/>
                <a:sym typeface="Cooper Hewitt"/>
              </a:rPr>
              <a:t>Address metabolic and physiological differences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285494" y="8319604"/>
            <a:ext cx="3691342" cy="285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6"/>
              </a:lnSpc>
            </a:pPr>
            <a:r>
              <a:rPr lang="en-US" sz="2006">
                <a:solidFill>
                  <a:srgbClr val="5E8DD1"/>
                </a:solidFill>
                <a:latin typeface="Bobby Jones"/>
                <a:ea typeface="Bobby Jones"/>
                <a:cs typeface="Bobby Jones"/>
                <a:sym typeface="Bobby Jones"/>
              </a:rPr>
              <a:t>Conclusion</a:t>
            </a:r>
          </a:p>
        </p:txBody>
      </p:sp>
      <p:sp>
        <p:nvSpPr>
          <p:cNvPr id="15" name="Freeform 15"/>
          <p:cNvSpPr/>
          <p:nvPr/>
        </p:nvSpPr>
        <p:spPr>
          <a:xfrm>
            <a:off x="669122" y="7995899"/>
            <a:ext cx="1528806" cy="1342570"/>
          </a:xfrm>
          <a:custGeom>
            <a:avLst/>
            <a:gdLst/>
            <a:ahLst/>
            <a:cxnLst/>
            <a:rect l="l" t="t" r="r" b="b"/>
            <a:pathLst>
              <a:path w="1528806" h="1342570">
                <a:moveTo>
                  <a:pt x="0" y="0"/>
                </a:moveTo>
                <a:lnTo>
                  <a:pt x="1528806" y="0"/>
                </a:lnTo>
                <a:lnTo>
                  <a:pt x="1528806" y="1342570"/>
                </a:lnTo>
                <a:lnTo>
                  <a:pt x="0" y="13425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755129" y="6845712"/>
            <a:ext cx="677108" cy="664412"/>
          </a:xfrm>
          <a:custGeom>
            <a:avLst/>
            <a:gdLst/>
            <a:ahLst/>
            <a:cxnLst/>
            <a:rect l="l" t="t" r="r" b="b"/>
            <a:pathLst>
              <a:path w="677108" h="664412">
                <a:moveTo>
                  <a:pt x="0" y="0"/>
                </a:moveTo>
                <a:lnTo>
                  <a:pt x="677108" y="0"/>
                </a:lnTo>
                <a:lnTo>
                  <a:pt x="677108" y="664412"/>
                </a:lnTo>
                <a:lnTo>
                  <a:pt x="0" y="6644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951322" y="6854963"/>
            <a:ext cx="746460" cy="605566"/>
          </a:xfrm>
          <a:custGeom>
            <a:avLst/>
            <a:gdLst/>
            <a:ahLst/>
            <a:cxnLst/>
            <a:rect l="l" t="t" r="r" b="b"/>
            <a:pathLst>
              <a:path w="746460" h="605566">
                <a:moveTo>
                  <a:pt x="0" y="0"/>
                </a:moveTo>
                <a:lnTo>
                  <a:pt x="746460" y="0"/>
                </a:lnTo>
                <a:lnTo>
                  <a:pt x="746460" y="605566"/>
                </a:lnTo>
                <a:lnTo>
                  <a:pt x="0" y="6055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868680" y="4181611"/>
            <a:ext cx="752459" cy="746815"/>
          </a:xfrm>
          <a:custGeom>
            <a:avLst/>
            <a:gdLst/>
            <a:ahLst/>
            <a:cxnLst/>
            <a:rect l="l" t="t" r="r" b="b"/>
            <a:pathLst>
              <a:path w="752459" h="746815">
                <a:moveTo>
                  <a:pt x="0" y="0"/>
                </a:moveTo>
                <a:lnTo>
                  <a:pt x="752459" y="0"/>
                </a:lnTo>
                <a:lnTo>
                  <a:pt x="752459" y="746815"/>
                </a:lnTo>
                <a:lnTo>
                  <a:pt x="0" y="7468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3695586" y="6994204"/>
            <a:ext cx="717872" cy="810011"/>
          </a:xfrm>
          <a:custGeom>
            <a:avLst/>
            <a:gdLst/>
            <a:ahLst/>
            <a:cxnLst/>
            <a:rect l="l" t="t" r="r" b="b"/>
            <a:pathLst>
              <a:path w="717872" h="810011">
                <a:moveTo>
                  <a:pt x="0" y="0"/>
                </a:moveTo>
                <a:lnTo>
                  <a:pt x="717872" y="0"/>
                </a:lnTo>
                <a:lnTo>
                  <a:pt x="717872" y="810011"/>
                </a:lnTo>
                <a:lnTo>
                  <a:pt x="0" y="81001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6241059" y="6978198"/>
            <a:ext cx="851128" cy="897104"/>
          </a:xfrm>
          <a:custGeom>
            <a:avLst/>
            <a:gdLst/>
            <a:ahLst/>
            <a:cxnLst/>
            <a:rect l="l" t="t" r="r" b="b"/>
            <a:pathLst>
              <a:path w="851128" h="897104">
                <a:moveTo>
                  <a:pt x="0" y="0"/>
                </a:moveTo>
                <a:lnTo>
                  <a:pt x="851128" y="0"/>
                </a:lnTo>
                <a:lnTo>
                  <a:pt x="851128" y="897104"/>
                </a:lnTo>
                <a:lnTo>
                  <a:pt x="0" y="89710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4451827" y="7019009"/>
            <a:ext cx="943133" cy="760401"/>
          </a:xfrm>
          <a:custGeom>
            <a:avLst/>
            <a:gdLst/>
            <a:ahLst/>
            <a:cxnLst/>
            <a:rect l="l" t="t" r="r" b="b"/>
            <a:pathLst>
              <a:path w="943133" h="760401">
                <a:moveTo>
                  <a:pt x="0" y="0"/>
                </a:moveTo>
                <a:lnTo>
                  <a:pt x="943133" y="0"/>
                </a:lnTo>
                <a:lnTo>
                  <a:pt x="943133" y="760401"/>
                </a:lnTo>
                <a:lnTo>
                  <a:pt x="0" y="76040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97413" y="1360089"/>
            <a:ext cx="1507817" cy="1006540"/>
          </a:xfrm>
          <a:custGeom>
            <a:avLst/>
            <a:gdLst/>
            <a:ahLst/>
            <a:cxnLst/>
            <a:rect l="l" t="t" r="r" b="b"/>
            <a:pathLst>
              <a:path w="1507817" h="1006540">
                <a:moveTo>
                  <a:pt x="0" y="0"/>
                </a:moveTo>
                <a:lnTo>
                  <a:pt x="1507817" y="0"/>
                </a:lnTo>
                <a:lnTo>
                  <a:pt x="1507817" y="1006539"/>
                </a:lnTo>
                <a:lnTo>
                  <a:pt x="0" y="100653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r="-3696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5796970" y="2879927"/>
            <a:ext cx="1051082" cy="1201237"/>
          </a:xfrm>
          <a:custGeom>
            <a:avLst/>
            <a:gdLst/>
            <a:ahLst/>
            <a:cxnLst/>
            <a:rect l="l" t="t" r="r" b="b"/>
            <a:pathLst>
              <a:path w="1051082" h="1201237">
                <a:moveTo>
                  <a:pt x="0" y="0"/>
                </a:moveTo>
                <a:lnTo>
                  <a:pt x="1051082" y="0"/>
                </a:lnTo>
                <a:lnTo>
                  <a:pt x="1051082" y="1201237"/>
                </a:lnTo>
                <a:lnTo>
                  <a:pt x="0" y="1201237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6025307" y="4323692"/>
            <a:ext cx="878413" cy="790572"/>
          </a:xfrm>
          <a:custGeom>
            <a:avLst/>
            <a:gdLst/>
            <a:ahLst/>
            <a:cxnLst/>
            <a:rect l="l" t="t" r="r" b="b"/>
            <a:pathLst>
              <a:path w="878413" h="790572">
                <a:moveTo>
                  <a:pt x="0" y="0"/>
                </a:moveTo>
                <a:lnTo>
                  <a:pt x="878413" y="0"/>
                </a:lnTo>
                <a:lnTo>
                  <a:pt x="878413" y="790572"/>
                </a:lnTo>
                <a:lnTo>
                  <a:pt x="0" y="79057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TextBox 25"/>
          <p:cNvSpPr txBox="1"/>
          <p:nvPr/>
        </p:nvSpPr>
        <p:spPr>
          <a:xfrm>
            <a:off x="868680" y="485052"/>
            <a:ext cx="6035040" cy="1010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5"/>
              </a:lnSpc>
            </a:pPr>
            <a:r>
              <a:rPr lang="en-US" sz="1925" dirty="0">
                <a:solidFill>
                  <a:srgbClr val="5E8DD1"/>
                </a:solidFill>
                <a:latin typeface="Bobby Jones"/>
                <a:ea typeface="Bobby Jones"/>
                <a:cs typeface="Bobby Jones"/>
                <a:sym typeface="Bobby Jones"/>
              </a:rPr>
              <a:t>Gender Disparities in Dietary Habits and Physical Activity Among University Boarders: A Comparative Analysis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405441" y="2721238"/>
            <a:ext cx="2039093" cy="948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4"/>
              </a:lnSpc>
            </a:pPr>
            <a:r>
              <a:rPr lang="en-US" sz="1447" dirty="0">
                <a:solidFill>
                  <a:srgbClr val="5E8DD1"/>
                </a:solidFill>
                <a:latin typeface="Cooper Hewitt"/>
                <a:ea typeface="Cooper Hewitt"/>
                <a:cs typeface="Cooper Hewitt"/>
                <a:sym typeface="Cooper Hewitt"/>
              </a:rPr>
              <a:t>University students' eating habits impact health; gender influences dietary choices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490529" y="2328528"/>
            <a:ext cx="1954005" cy="348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3"/>
              </a:lnSpc>
            </a:pPr>
            <a:r>
              <a:rPr lang="en-US" sz="2052">
                <a:solidFill>
                  <a:srgbClr val="5E8DD1"/>
                </a:solidFill>
                <a:latin typeface="Bobby Jones"/>
                <a:ea typeface="Bobby Jones"/>
                <a:cs typeface="Bobby Jones"/>
                <a:sym typeface="Bobby Jones"/>
              </a:rPr>
              <a:t>Introduction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802590" y="3016279"/>
            <a:ext cx="2072416" cy="682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04"/>
              </a:lnSpc>
            </a:pPr>
            <a:r>
              <a:rPr lang="en-US" sz="1374">
                <a:solidFill>
                  <a:srgbClr val="5E8DD1"/>
                </a:solidFill>
                <a:latin typeface="Cooper Hewitt"/>
                <a:ea typeface="Cooper Hewitt"/>
                <a:cs typeface="Cooper Hewitt"/>
                <a:sym typeface="Cooper Hewitt"/>
              </a:rPr>
              <a:t>Gender-based analysis of diet, nutrition, and activity in university boarders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879981" y="2686717"/>
            <a:ext cx="2559183" cy="348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3"/>
              </a:lnSpc>
            </a:pPr>
            <a:r>
              <a:rPr lang="en-US" sz="2052">
                <a:solidFill>
                  <a:srgbClr val="5E8DD1"/>
                </a:solidFill>
                <a:latin typeface="Bobby Jones"/>
                <a:ea typeface="Bobby Jones"/>
                <a:cs typeface="Bobby Jones"/>
                <a:sym typeface="Bobby Jones"/>
              </a:rPr>
              <a:t>Objective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083181" y="5316923"/>
            <a:ext cx="2583443" cy="1324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05"/>
              </a:lnSpc>
            </a:pPr>
            <a:r>
              <a:rPr lang="en-US" sz="1375">
                <a:solidFill>
                  <a:srgbClr val="5E8DD1"/>
                </a:solidFill>
                <a:latin typeface="Cooper Hewitt"/>
                <a:ea typeface="Cooper Hewitt"/>
                <a:cs typeface="Cooper Hewitt"/>
                <a:sym typeface="Cooper Hewitt"/>
              </a:rPr>
              <a:t>Gender-based dietary analysis</a:t>
            </a:r>
          </a:p>
          <a:p>
            <a:pPr algn="l">
              <a:lnSpc>
                <a:spcPts val="1705"/>
              </a:lnSpc>
            </a:pPr>
            <a:r>
              <a:rPr lang="en-US" sz="1375">
                <a:solidFill>
                  <a:srgbClr val="5E8DD1"/>
                </a:solidFill>
                <a:latin typeface="Cooper Hewitt"/>
                <a:ea typeface="Cooper Hewitt"/>
                <a:cs typeface="Cooper Hewitt"/>
                <a:sym typeface="Cooper Hewitt"/>
              </a:rPr>
              <a:t>Higher male BMI (23.2 vs 21.2)</a:t>
            </a:r>
          </a:p>
          <a:p>
            <a:pPr algn="l">
              <a:lnSpc>
                <a:spcPts val="1705"/>
              </a:lnSpc>
            </a:pPr>
            <a:r>
              <a:rPr lang="en-US" sz="1375">
                <a:solidFill>
                  <a:srgbClr val="5E8DD1"/>
                </a:solidFill>
                <a:latin typeface="Cooper Hewitt"/>
                <a:ea typeface="Cooper Hewitt"/>
                <a:cs typeface="Cooper Hewitt"/>
                <a:sym typeface="Cooper Hewitt"/>
              </a:rPr>
              <a:t>Female fast-food preference</a:t>
            </a:r>
          </a:p>
          <a:p>
            <a:pPr algn="l">
              <a:lnSpc>
                <a:spcPts val="1705"/>
              </a:lnSpc>
            </a:pPr>
            <a:r>
              <a:rPr lang="en-US" sz="1375">
                <a:solidFill>
                  <a:srgbClr val="5E8DD1"/>
                </a:solidFill>
                <a:latin typeface="Cooper Hewitt"/>
                <a:ea typeface="Cooper Hewitt"/>
                <a:cs typeface="Cooper Hewitt"/>
                <a:sym typeface="Cooper Hewitt"/>
              </a:rPr>
              <a:t>Activity level disparities (indoor/outdoor)</a:t>
            </a:r>
          </a:p>
          <a:p>
            <a:pPr marL="0" lvl="0" indent="0" algn="l">
              <a:lnSpc>
                <a:spcPts val="1705"/>
              </a:lnSpc>
              <a:spcBef>
                <a:spcPct val="0"/>
              </a:spcBef>
            </a:pPr>
            <a:r>
              <a:rPr lang="en-US" sz="1375">
                <a:solidFill>
                  <a:srgbClr val="5E8DD1"/>
                </a:solidFill>
                <a:latin typeface="Cooper Hewitt"/>
                <a:ea typeface="Cooper Hewitt"/>
                <a:cs typeface="Cooper Hewitt"/>
                <a:sym typeface="Cooper Hewitt"/>
              </a:rPr>
              <a:t>Macronutrient intake differences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764410" y="5048250"/>
            <a:ext cx="2941827" cy="285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52"/>
              </a:lnSpc>
            </a:pPr>
            <a:r>
              <a:rPr lang="en-US" sz="2011">
                <a:solidFill>
                  <a:srgbClr val="5E8DD1"/>
                </a:solidFill>
                <a:latin typeface="Bobby Jones"/>
                <a:ea typeface="Bobby Jones"/>
                <a:cs typeface="Bobby Jones"/>
                <a:sym typeface="Bobby Jones"/>
              </a:rPr>
              <a:t>Results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116376" y="5133969"/>
            <a:ext cx="2161525" cy="1538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04"/>
              </a:lnSpc>
            </a:pPr>
            <a:r>
              <a:rPr lang="en-US" sz="1374">
                <a:solidFill>
                  <a:srgbClr val="5E8DD1"/>
                </a:solidFill>
                <a:latin typeface="Cooper Hewitt"/>
                <a:ea typeface="Cooper Hewitt"/>
                <a:cs typeface="Cooper Hewitt"/>
                <a:sym typeface="Cooper Hewitt"/>
              </a:rPr>
              <a:t>Cross-sectional study</a:t>
            </a:r>
          </a:p>
          <a:p>
            <a:pPr algn="l">
              <a:lnSpc>
                <a:spcPts val="1704"/>
              </a:lnSpc>
            </a:pPr>
            <a:r>
              <a:rPr lang="en-US" sz="1374">
                <a:solidFill>
                  <a:srgbClr val="5E8DD1"/>
                </a:solidFill>
                <a:latin typeface="Cooper Hewitt"/>
                <a:ea typeface="Cooper Hewitt"/>
                <a:cs typeface="Cooper Hewitt"/>
                <a:sym typeface="Cooper Hewitt"/>
              </a:rPr>
              <a:t>222 university boarders analyzed</a:t>
            </a:r>
          </a:p>
          <a:p>
            <a:pPr algn="l">
              <a:lnSpc>
                <a:spcPts val="1704"/>
              </a:lnSpc>
            </a:pPr>
            <a:r>
              <a:rPr lang="en-US" sz="1374">
                <a:solidFill>
                  <a:srgbClr val="5E8DD1"/>
                </a:solidFill>
                <a:latin typeface="Cooper Hewitt"/>
                <a:ea typeface="Cooper Hewitt"/>
                <a:cs typeface="Cooper Hewitt"/>
                <a:sym typeface="Cooper Hewitt"/>
              </a:rPr>
              <a:t>Assessed diet, health, and activity</a:t>
            </a:r>
          </a:p>
          <a:p>
            <a:pPr marL="0" lvl="0" indent="0" algn="l">
              <a:lnSpc>
                <a:spcPts val="1704"/>
              </a:lnSpc>
              <a:spcBef>
                <a:spcPct val="0"/>
              </a:spcBef>
            </a:pPr>
            <a:r>
              <a:rPr lang="en-US" sz="1374">
                <a:solidFill>
                  <a:srgbClr val="5E8DD1"/>
                </a:solidFill>
                <a:latin typeface="Cooper Hewitt"/>
                <a:ea typeface="Cooper Hewitt"/>
                <a:cs typeface="Cooper Hewitt"/>
                <a:sym typeface="Cooper Hewitt"/>
              </a:rPr>
              <a:t>Gender-based comparisons conducted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951322" y="4828526"/>
            <a:ext cx="2493212" cy="285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52"/>
              </a:lnSpc>
            </a:pPr>
            <a:r>
              <a:rPr lang="en-US" sz="2011">
                <a:solidFill>
                  <a:srgbClr val="5E8DD1"/>
                </a:solidFill>
                <a:latin typeface="Bobby Jones"/>
                <a:ea typeface="Bobby Jones"/>
                <a:cs typeface="Bobby Jones"/>
                <a:sym typeface="Bobby Jones"/>
              </a:rPr>
              <a:t>Methods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97412" y="9440346"/>
            <a:ext cx="7574987" cy="505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972"/>
              </a:lnSpc>
              <a:spcBef>
                <a:spcPct val="0"/>
              </a:spcBef>
            </a:pPr>
            <a:r>
              <a:rPr lang="en-US" sz="1590" dirty="0">
                <a:solidFill>
                  <a:srgbClr val="5E8DD1"/>
                </a:solidFill>
                <a:latin typeface="Cooper Hewitt"/>
                <a:ea typeface="Cooper Hewitt"/>
                <a:cs typeface="Cooper Hewitt"/>
                <a:sym typeface="Cooper Hewitt"/>
              </a:rPr>
              <a:t>Caption: Gender Disparities in Dietary Habits and Physical Activity Among University Boarders: A Comparative Analysis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66C273B-5E4B-02CE-2A01-2A2B4994E1E3}"/>
              </a:ext>
            </a:extLst>
          </p:cNvPr>
          <p:cNvGrpSpPr/>
          <p:nvPr/>
        </p:nvGrpSpPr>
        <p:grpSpPr>
          <a:xfrm>
            <a:off x="-76200" y="0"/>
            <a:ext cx="7772400" cy="10058400"/>
            <a:chOff x="3446318" y="0"/>
            <a:chExt cx="7840247" cy="100584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703F3E9-4B6F-2383-1BAB-9774E89C3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8" y="0"/>
              <a:ext cx="7772401" cy="100584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6E1B333-03BA-CB84-6CEC-63EB77952950}"/>
                </a:ext>
              </a:extLst>
            </p:cNvPr>
            <p:cNvSpPr/>
            <p:nvPr/>
          </p:nvSpPr>
          <p:spPr>
            <a:xfrm>
              <a:off x="6826623" y="1048871"/>
              <a:ext cx="421341" cy="3406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48" dirty="0">
                  <a:solidFill>
                    <a:schemeClr val="tx1"/>
                  </a:solidFill>
                </a:rPr>
                <a:t>A</a:t>
              </a:r>
              <a:endParaRPr lang="en-US" sz="1148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43EB138-17DB-E100-15FF-8714BF05CB93}"/>
                </a:ext>
              </a:extLst>
            </p:cNvPr>
            <p:cNvSpPr/>
            <p:nvPr/>
          </p:nvSpPr>
          <p:spPr>
            <a:xfrm>
              <a:off x="10865223" y="1048871"/>
              <a:ext cx="421341" cy="3406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48" dirty="0">
                  <a:solidFill>
                    <a:schemeClr val="tx1"/>
                  </a:solidFill>
                </a:rPr>
                <a:t>B</a:t>
              </a:r>
              <a:endParaRPr lang="en-US" sz="1148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4C1157D-B894-4CA3-36B2-40D7FB07BD23}"/>
                </a:ext>
              </a:extLst>
            </p:cNvPr>
            <p:cNvSpPr/>
            <p:nvPr/>
          </p:nvSpPr>
          <p:spPr>
            <a:xfrm>
              <a:off x="6826623" y="3989295"/>
              <a:ext cx="421341" cy="3406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48" dirty="0">
                  <a:solidFill>
                    <a:schemeClr val="tx1"/>
                  </a:solidFill>
                </a:rPr>
                <a:t>C</a:t>
              </a:r>
              <a:endParaRPr lang="en-US" sz="1148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5975B2B-AFBE-FEA7-89E5-916DB56C5600}"/>
                </a:ext>
              </a:extLst>
            </p:cNvPr>
            <p:cNvSpPr/>
            <p:nvPr/>
          </p:nvSpPr>
          <p:spPr>
            <a:xfrm>
              <a:off x="6826622" y="7023847"/>
              <a:ext cx="421341" cy="3406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48" dirty="0">
                  <a:solidFill>
                    <a:schemeClr val="tx1"/>
                  </a:solidFill>
                </a:rPr>
                <a:t>E</a:t>
              </a:r>
              <a:endParaRPr lang="en-US" sz="1148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AE0FE7B-0958-C8B4-1BA6-D7F0C08FCB31}"/>
                </a:ext>
              </a:extLst>
            </p:cNvPr>
            <p:cNvSpPr/>
            <p:nvPr/>
          </p:nvSpPr>
          <p:spPr>
            <a:xfrm>
              <a:off x="10865224" y="3989295"/>
              <a:ext cx="421341" cy="3406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48" dirty="0">
                  <a:solidFill>
                    <a:schemeClr val="tx1"/>
                  </a:solidFill>
                </a:rPr>
                <a:t>D</a:t>
              </a:r>
              <a:endParaRPr lang="en-US" sz="1148" dirty="0"/>
            </a:p>
          </p:txBody>
        </p:sp>
      </p:grpSp>
    </p:spTree>
    <p:extLst>
      <p:ext uri="{BB962C8B-B14F-4D97-AF65-F5344CB8AC3E}">
        <p14:creationId xmlns:p14="http://schemas.microsoft.com/office/powerpoint/2010/main" val="1041634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028A86F4-AD2B-4B6D-AA13-AFF72D9A3DBC}"/>
              </a:ext>
            </a:extLst>
          </p:cNvPr>
          <p:cNvGrpSpPr/>
          <p:nvPr/>
        </p:nvGrpSpPr>
        <p:grpSpPr>
          <a:xfrm>
            <a:off x="152400" y="0"/>
            <a:ext cx="7772400" cy="10058400"/>
            <a:chOff x="2223248" y="0"/>
            <a:chExt cx="8658612" cy="10058400"/>
          </a:xfrm>
        </p:grpSpPr>
        <p:pic>
          <p:nvPicPr>
            <p:cNvPr id="33" name="Content Placeholder 4">
              <a:extLst>
                <a:ext uri="{FF2B5EF4-FFF2-40B4-BE49-F238E27FC236}">
                  <a16:creationId xmlns:a16="http://schemas.microsoft.com/office/drawing/2014/main" id="{731496C7-2E84-47A6-9BB5-CF6EE0B38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3248" y="0"/>
              <a:ext cx="7772400" cy="10058400"/>
            </a:xfrm>
            <a:prstGeom prst="rect">
              <a:avLst/>
            </a:prstGeom>
          </p:spPr>
        </p:pic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2FB6BD34-3644-C009-5BCC-38152D84EC06}"/>
                </a:ext>
              </a:extLst>
            </p:cNvPr>
            <p:cNvGrpSpPr/>
            <p:nvPr/>
          </p:nvGrpSpPr>
          <p:grpSpPr>
            <a:xfrm>
              <a:off x="5508811" y="537883"/>
              <a:ext cx="5373049" cy="5432611"/>
              <a:chOff x="5508811" y="537883"/>
              <a:chExt cx="5373049" cy="5432611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64A8A5A-E5DB-A6F3-1821-1DE006F64E66}"/>
                  </a:ext>
                </a:extLst>
              </p:cNvPr>
              <p:cNvSpPr/>
              <p:nvPr/>
            </p:nvSpPr>
            <p:spPr>
              <a:xfrm>
                <a:off x="5508811" y="537883"/>
                <a:ext cx="421341" cy="34065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48" dirty="0">
                    <a:solidFill>
                      <a:schemeClr val="tx1"/>
                    </a:solidFill>
                  </a:rPr>
                  <a:t>A</a:t>
                </a:r>
                <a:endParaRPr lang="en-US" sz="1148" dirty="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B64C006-AF4B-1D16-098E-9D307B083D6A}"/>
                  </a:ext>
                </a:extLst>
              </p:cNvPr>
              <p:cNvSpPr/>
              <p:nvPr/>
            </p:nvSpPr>
            <p:spPr>
              <a:xfrm>
                <a:off x="9574307" y="537883"/>
                <a:ext cx="421341" cy="34065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48" dirty="0">
                    <a:solidFill>
                      <a:schemeClr val="tx1"/>
                    </a:solidFill>
                  </a:rPr>
                  <a:t>B</a:t>
                </a:r>
                <a:endParaRPr lang="en-US" sz="1148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7AA82D7-F7C1-194F-1B8F-676496AFE587}"/>
                  </a:ext>
                </a:extLst>
              </p:cNvPr>
              <p:cNvSpPr/>
              <p:nvPr/>
            </p:nvSpPr>
            <p:spPr>
              <a:xfrm>
                <a:off x="5508811" y="5629836"/>
                <a:ext cx="421341" cy="34065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48" dirty="0">
                    <a:solidFill>
                      <a:schemeClr val="tx1"/>
                    </a:solidFill>
                  </a:rPr>
                  <a:t>C</a:t>
                </a:r>
                <a:endParaRPr lang="en-US" sz="1148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956A1DB-9D37-E7F2-14D3-6E4826097280}"/>
                  </a:ext>
                </a:extLst>
              </p:cNvPr>
              <p:cNvSpPr txBox="1"/>
              <p:nvPr/>
            </p:nvSpPr>
            <p:spPr>
              <a:xfrm>
                <a:off x="10564009" y="2043953"/>
                <a:ext cx="317851" cy="421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1148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59990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120</Words>
  <Application>Microsoft Macintosh PowerPoint</Application>
  <PresentationFormat>Custom</PresentationFormat>
  <Paragraphs>28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Cooper Hewitt</vt:lpstr>
      <vt:lpstr>Calibri</vt:lpstr>
      <vt:lpstr>Bobby Jones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Method Educational Poster (8.5 x 11 in)</dc:title>
  <cp:lastModifiedBy>Abid, Muhammad</cp:lastModifiedBy>
  <cp:revision>7</cp:revision>
  <dcterms:created xsi:type="dcterms:W3CDTF">2006-08-16T00:00:00Z</dcterms:created>
  <dcterms:modified xsi:type="dcterms:W3CDTF">2025-03-19T21:46:54Z</dcterms:modified>
  <dc:identifier>DAGeEHIyzlU</dc:identifier>
</cp:coreProperties>
</file>