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138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0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966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23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79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5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41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6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1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3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30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01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8980B-F14C-48A4-9B49-86C4569B5CEF}" type="datetimeFigureOut">
              <a:rPr lang="zh-CN" altLang="en-US" smtClean="0"/>
              <a:t>2021/7/18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9EB18-8C79-44A9-97D4-6AD67B131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13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132FCA-44A5-4DBF-A0C4-05B25B1EB224}"/>
              </a:ext>
            </a:extLst>
          </p:cNvPr>
          <p:cNvSpPr/>
          <p:nvPr/>
        </p:nvSpPr>
        <p:spPr>
          <a:xfrm>
            <a:off x="478971" y="554874"/>
            <a:ext cx="2639649" cy="6738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diagnosed with AP from 07/01/2009 to 06/30/2013 </a:t>
            </a:r>
          </a:p>
          <a:p>
            <a:pPr algn="ctr"/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4917</a:t>
            </a:r>
            <a:endParaRPr lang="zh-CN" alt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F5E56C43-A3FF-4EE2-BC9B-8467A436865D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>
            <a:off x="1798796" y="1228733"/>
            <a:ext cx="8233" cy="10230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814D1F51-C038-40E7-A975-411AD082B3EC}"/>
              </a:ext>
            </a:extLst>
          </p:cNvPr>
          <p:cNvCxnSpPr>
            <a:cxnSpLocks/>
          </p:cNvCxnSpPr>
          <p:nvPr/>
        </p:nvCxnSpPr>
        <p:spPr>
          <a:xfrm>
            <a:off x="1819010" y="1733192"/>
            <a:ext cx="1067259" cy="60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434946F8-8B3F-433B-9A66-C023A7A04336}"/>
              </a:ext>
            </a:extLst>
          </p:cNvPr>
          <p:cNvSpPr/>
          <p:nvPr/>
        </p:nvSpPr>
        <p:spPr>
          <a:xfrm>
            <a:off x="2886268" y="1448478"/>
            <a:ext cx="2475724" cy="5678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 of abdominal pain before admission exceeding 48 h </a:t>
            </a:r>
            <a:b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2531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19BD28F-11AA-4C35-A892-25A7559F9716}"/>
              </a:ext>
            </a:extLst>
          </p:cNvPr>
          <p:cNvSpPr/>
          <p:nvPr/>
        </p:nvSpPr>
        <p:spPr>
          <a:xfrm>
            <a:off x="2886269" y="2935989"/>
            <a:ext cx="3902392" cy="11645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excluded </a:t>
            </a:r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1570</a:t>
            </a:r>
          </a:p>
          <a:p>
            <a:pPr algn="just"/>
            <a:r>
              <a:rPr lang="en-US" altLang="zh-CN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&lt; 18 or &gt; 80 years: 88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Advanced co-morbidities or malignancy: 91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Etiology chronic pancreatitis, trauma or pregnancy: 62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Incomplete data: 168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Transferred from other hospitals: 1161</a:t>
            </a:r>
            <a:endParaRPr lang="zh-CN" altLang="en-US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439838-44B2-46E4-A663-9B4CE2B55C17}"/>
              </a:ext>
            </a:extLst>
          </p:cNvPr>
          <p:cNvSpPr/>
          <p:nvPr/>
        </p:nvSpPr>
        <p:spPr>
          <a:xfrm>
            <a:off x="478971" y="2251784"/>
            <a:ext cx="2656115" cy="475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screened for eligibility </a:t>
            </a:r>
          </a:p>
          <a:p>
            <a:pPr algn="ctr"/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2386</a:t>
            </a:r>
            <a:endParaRPr lang="zh-CN" alt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00B33E5-18EB-4993-836C-D30B1C361DC8}"/>
              </a:ext>
            </a:extLst>
          </p:cNvPr>
          <p:cNvSpPr/>
          <p:nvPr/>
        </p:nvSpPr>
        <p:spPr>
          <a:xfrm>
            <a:off x="478971" y="4309871"/>
            <a:ext cx="2639649" cy="4751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included in the study</a:t>
            </a:r>
          </a:p>
          <a:p>
            <a:pPr algn="ctr"/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816</a:t>
            </a:r>
            <a:endParaRPr lang="zh-CN" alt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12557533-AEBE-4046-B67C-83EE98C5E9B9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1798796" y="2726984"/>
            <a:ext cx="8233" cy="158288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A80269CF-61F8-467F-8048-C626484088E0}"/>
              </a:ext>
            </a:extLst>
          </p:cNvPr>
          <p:cNvCxnSpPr>
            <a:cxnSpLocks/>
          </p:cNvCxnSpPr>
          <p:nvPr/>
        </p:nvCxnSpPr>
        <p:spPr>
          <a:xfrm>
            <a:off x="1819027" y="3518427"/>
            <a:ext cx="106724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A54ED822-30ED-472B-898B-7961D55D3AA3}"/>
              </a:ext>
            </a:extLst>
          </p:cNvPr>
          <p:cNvSpPr txBox="1"/>
          <p:nvPr/>
        </p:nvSpPr>
        <p:spPr>
          <a:xfrm>
            <a:off x="5831633" y="0"/>
            <a:ext cx="102636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Fig S1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23C2902-2348-4882-AFF6-92513C1B3E99}"/>
              </a:ext>
            </a:extLst>
          </p:cNvPr>
          <p:cNvSpPr/>
          <p:nvPr/>
        </p:nvSpPr>
        <p:spPr>
          <a:xfrm>
            <a:off x="491296" y="5274079"/>
            <a:ext cx="2627324" cy="6149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diagnosed with AP from 01/01/2016 to 08/31/2017 </a:t>
            </a:r>
          </a:p>
          <a:p>
            <a:pPr algn="ctr"/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4788</a:t>
            </a:r>
            <a:endParaRPr lang="zh-CN" alt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00B3389-A418-4492-AD49-E300B9F86D64}"/>
              </a:ext>
            </a:extLst>
          </p:cNvPr>
          <p:cNvSpPr/>
          <p:nvPr/>
        </p:nvSpPr>
        <p:spPr>
          <a:xfrm>
            <a:off x="491296" y="8969322"/>
            <a:ext cx="2627324" cy="41504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included in the study</a:t>
            </a:r>
          </a:p>
          <a:p>
            <a:pPr algn="ctr"/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398</a:t>
            </a:r>
            <a:endParaRPr lang="zh-CN" alt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E0A3E77-8178-4427-99E2-DE9E5A22D01A}"/>
              </a:ext>
            </a:extLst>
          </p:cNvPr>
          <p:cNvSpPr txBox="1"/>
          <p:nvPr/>
        </p:nvSpPr>
        <p:spPr>
          <a:xfrm>
            <a:off x="0" y="451172"/>
            <a:ext cx="4292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6724F85-281B-4BCE-A043-CADE8C84B896}"/>
              </a:ext>
            </a:extLst>
          </p:cNvPr>
          <p:cNvSpPr txBox="1"/>
          <p:nvPr/>
        </p:nvSpPr>
        <p:spPr>
          <a:xfrm>
            <a:off x="0" y="5173455"/>
            <a:ext cx="4292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BB76817F-C927-4D29-B38C-8A7D9A95A62F}"/>
              </a:ext>
            </a:extLst>
          </p:cNvPr>
          <p:cNvCxnSpPr>
            <a:cxnSpLocks/>
            <a:endCxn id="95" idx="0"/>
          </p:cNvCxnSpPr>
          <p:nvPr/>
        </p:nvCxnSpPr>
        <p:spPr>
          <a:xfrm>
            <a:off x="1811121" y="5888185"/>
            <a:ext cx="8233" cy="10230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57AB4046-CA2A-465A-B083-1FE6B33E8DA3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1831335" y="6392644"/>
            <a:ext cx="1054934" cy="1159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>
            <a:extLst>
              <a:ext uri="{FF2B5EF4-FFF2-40B4-BE49-F238E27FC236}">
                <a16:creationId xmlns:a16="http://schemas.microsoft.com/office/drawing/2014/main" id="{D63CE197-6F59-4791-BE29-96F520D01727}"/>
              </a:ext>
            </a:extLst>
          </p:cNvPr>
          <p:cNvSpPr/>
          <p:nvPr/>
        </p:nvSpPr>
        <p:spPr>
          <a:xfrm>
            <a:off x="2886269" y="6082675"/>
            <a:ext cx="3547828" cy="6431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excluded </a:t>
            </a:r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2062</a:t>
            </a:r>
          </a:p>
          <a:p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 onset to admission &gt;48 h: 1221</a:t>
            </a:r>
          </a:p>
          <a:p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AP was not the primary admitting diagnosis: 841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2062F194-3A9E-44B4-ACD3-2CE43E6C471F}"/>
              </a:ext>
            </a:extLst>
          </p:cNvPr>
          <p:cNvSpPr/>
          <p:nvPr/>
        </p:nvSpPr>
        <p:spPr>
          <a:xfrm>
            <a:off x="2886268" y="7530460"/>
            <a:ext cx="3547827" cy="13025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excluded </a:t>
            </a:r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2328</a:t>
            </a:r>
          </a:p>
          <a:p>
            <a:pPr algn="just"/>
            <a:r>
              <a:rPr lang="en-US" altLang="zh-CN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&lt; 18 or &gt; 80 years: 785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Advanced co-morbidities: 241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Trauma, chronic pancreatitis, pancreatic cancer as etiologies or pregnancy: 611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Incomplete data: 68  </a:t>
            </a:r>
          </a:p>
          <a:p>
            <a:pPr algn="just"/>
            <a:r>
              <a:rPr lang="en-US" altLang="zh-CN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Transferred from other hospitals: 623</a:t>
            </a: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9321F596-F028-435E-900F-8566F698C2A3}"/>
              </a:ext>
            </a:extLst>
          </p:cNvPr>
          <p:cNvSpPr/>
          <p:nvPr/>
        </p:nvSpPr>
        <p:spPr>
          <a:xfrm>
            <a:off x="491296" y="6911236"/>
            <a:ext cx="2656115" cy="475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screened for eligibility </a:t>
            </a:r>
          </a:p>
          <a:p>
            <a:pPr algn="ctr"/>
            <a:r>
              <a:rPr lang="en-US" altLang="zh-CN" sz="13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2726</a:t>
            </a:r>
            <a:endParaRPr lang="zh-CN" altLang="en-US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直接箭头连接符 95">
            <a:extLst>
              <a:ext uri="{FF2B5EF4-FFF2-40B4-BE49-F238E27FC236}">
                <a16:creationId xmlns:a16="http://schemas.microsoft.com/office/drawing/2014/main" id="{6C940790-732E-44E2-A9F7-8161CC40003D}"/>
              </a:ext>
            </a:extLst>
          </p:cNvPr>
          <p:cNvCxnSpPr>
            <a:cxnSpLocks/>
            <a:stCxn id="95" idx="2"/>
          </p:cNvCxnSpPr>
          <p:nvPr/>
        </p:nvCxnSpPr>
        <p:spPr>
          <a:xfrm flipH="1">
            <a:off x="1811121" y="7386436"/>
            <a:ext cx="8233" cy="158288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id="{38AB3754-2F28-4CA2-971D-26FC886E9EEE}"/>
              </a:ext>
            </a:extLst>
          </p:cNvPr>
          <p:cNvCxnSpPr>
            <a:cxnSpLocks/>
            <a:endCxn id="94" idx="1"/>
          </p:cNvCxnSpPr>
          <p:nvPr/>
        </p:nvCxnSpPr>
        <p:spPr>
          <a:xfrm>
            <a:off x="1819010" y="8181718"/>
            <a:ext cx="106725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991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813</TotalTime>
  <Words>183</Words>
  <Application>Microsoft Office PowerPoint</Application>
  <PresentationFormat>A4 纸张(210x297 毫米)</PresentationFormat>
  <Paragraphs>31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Report</dc:title>
  <dc:creator>StoNe</dc:creator>
  <cp:lastModifiedBy>StoNe</cp:lastModifiedBy>
  <cp:revision>167</cp:revision>
  <dcterms:created xsi:type="dcterms:W3CDTF">2018-10-29T05:45:59Z</dcterms:created>
  <dcterms:modified xsi:type="dcterms:W3CDTF">2021-07-18T12:50:45Z</dcterms:modified>
</cp:coreProperties>
</file>