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8A8501-35CB-214B-AF67-2E817FC58A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6A1ED-8D60-2240-83AA-03EA838DAF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E32028-35A5-1A47-86DD-EEB77E98E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D5F61-4F22-C342-B38F-DA292A9E0D6F}" type="datetimeFigureOut">
              <a:rPr lang="es-ES_tradnl" smtClean="0"/>
              <a:t>28/7/21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01E022-C5E4-B242-A43B-41866FD46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290E0C-FBFE-704A-9180-07587C2B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5C9C-EEB9-7A43-84FF-8D168F57903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17801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394AD4-EF70-C64B-899C-0F9275089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B94ABF5-537D-0C4E-B524-A1D28A06D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81AD9F-859C-CA42-92A9-119A6E823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D5F61-4F22-C342-B38F-DA292A9E0D6F}" type="datetimeFigureOut">
              <a:rPr lang="es-ES_tradnl" smtClean="0"/>
              <a:t>28/7/21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9BE289-ECB2-2B4F-A857-5C471ECE2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786674-3AC1-2649-B2A4-A91CFB7D6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5C9C-EEB9-7A43-84FF-8D168F57903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3572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FDE4DF6-B324-9A48-84E2-2231B1BD92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A6E1B54-49D6-6A4E-A59B-2B6F68B40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DE66FD-D1F0-7F4C-9B74-859F4999D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D5F61-4F22-C342-B38F-DA292A9E0D6F}" type="datetimeFigureOut">
              <a:rPr lang="es-ES_tradnl" smtClean="0"/>
              <a:t>28/7/21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A2A870-75E0-AC46-9973-410B4851B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20B2DB-BB92-444B-9C19-918440E02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5C9C-EEB9-7A43-84FF-8D168F57903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595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1964C4-A011-D748-9088-B001E0268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D8C3BB-5651-5F44-9549-80D6E181B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FEEFF2-148F-5B41-92F6-D41C0B459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D5F61-4F22-C342-B38F-DA292A9E0D6F}" type="datetimeFigureOut">
              <a:rPr lang="es-ES_tradnl" smtClean="0"/>
              <a:t>28/7/21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6934D8-7BB1-8441-B8AF-41636B879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FFECD1-9E52-A041-A1AE-C374F6C3A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5C9C-EEB9-7A43-84FF-8D168F57903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35731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C31BA4-E567-C44D-9FAB-7C46627D7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320D20C-EA29-B24B-AAB3-395B30785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256957-7BD9-B147-9331-BE5BC986C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D5F61-4F22-C342-B38F-DA292A9E0D6F}" type="datetimeFigureOut">
              <a:rPr lang="es-ES_tradnl" smtClean="0"/>
              <a:t>28/7/21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C8EA59-DC55-6048-B315-F459A2D5C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C2BBBC-AF60-A846-875A-193A1ABA9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5C9C-EEB9-7A43-84FF-8D168F57903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292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2B4FE0-644D-2C48-B0DB-3CEFAE588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FDCB8C-E752-F14B-98D1-CF0469C0F8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E8242C1-E21B-4D48-9625-84B5C9B4C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406211-5BAF-0D4C-9C80-A8ACB90D8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D5F61-4F22-C342-B38F-DA292A9E0D6F}" type="datetimeFigureOut">
              <a:rPr lang="es-ES_tradnl" smtClean="0"/>
              <a:t>28/7/21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7F8BF6A-BB54-C344-8B19-A0E10F068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C2D9886-820E-BE42-A66C-409BD0710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5C9C-EEB9-7A43-84FF-8D168F57903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66863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D0E03-3C5A-AE4E-9271-AE390F40E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E45F17-B735-AF44-BB99-D9FCDE6E6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2558F97-AD93-6B4F-92C0-5023FEDB3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B0B517-3283-FE47-8C02-13D657D7B8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95DD95-0F5F-6547-B28C-2E74B0D87C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363CCA6-D525-2F4B-8E83-171FCF07E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D5F61-4F22-C342-B38F-DA292A9E0D6F}" type="datetimeFigureOut">
              <a:rPr lang="es-ES_tradnl" smtClean="0"/>
              <a:t>28/7/21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77AFB12-8FDF-E646-AF16-A4A4A5A3D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47107B4-B9E8-4249-8101-49C11E220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5C9C-EEB9-7A43-84FF-8D168F57903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93908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FE226E-33EE-C446-A72C-A5DB8722D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F29DFC2-1B60-E047-B8EE-6F1A0C644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D5F61-4F22-C342-B38F-DA292A9E0D6F}" type="datetimeFigureOut">
              <a:rPr lang="es-ES_tradnl" smtClean="0"/>
              <a:t>28/7/21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3990BC5-D6A3-CB42-95D0-9493BA013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BF88822-B300-424C-8EB1-3E31C5912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5C9C-EEB9-7A43-84FF-8D168F57903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73858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209C30B-ADAE-D940-A63F-B41993E15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D5F61-4F22-C342-B38F-DA292A9E0D6F}" type="datetimeFigureOut">
              <a:rPr lang="es-ES_tradnl" smtClean="0"/>
              <a:t>28/7/21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F2F5088-5BDB-914E-A2AC-EC3831AE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7E75DC7-EB56-0C47-ABAB-3FD696CFD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5C9C-EEB9-7A43-84FF-8D168F57903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29621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90B07B-72E9-D34E-A483-EE2E5F977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88D731-78A5-EB45-A451-FED433251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EC1875-EC57-4A45-ABAD-083D25AC7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15E8032-920C-CC45-83B5-C1A31ECFD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D5F61-4F22-C342-B38F-DA292A9E0D6F}" type="datetimeFigureOut">
              <a:rPr lang="es-ES_tradnl" smtClean="0"/>
              <a:t>28/7/21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D9080-E9ED-C048-B4FF-82C503A74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A5B43D-8C75-B747-83CB-A22F67DFB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5C9C-EEB9-7A43-84FF-8D168F57903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81010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DBE091-053D-1241-86CA-07BCFA394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4E07065-1877-524C-A923-B298F84D22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969EF45-7F7F-4C41-B445-7FA0F8569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5F733A-30F0-9A40-B2BF-CB8F666E9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D5F61-4F22-C342-B38F-DA292A9E0D6F}" type="datetimeFigureOut">
              <a:rPr lang="es-ES_tradnl" smtClean="0"/>
              <a:t>28/7/21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896A07-BFD6-0748-A683-BC0E80B97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6E4FDC-BDBC-D74C-A841-2B3322F96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5C9C-EEB9-7A43-84FF-8D168F57903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6159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A66320F-0781-CE4D-AC95-F9860DEC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333B50-82FB-034E-8CB7-E428F0386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7984CE-762A-CB4B-8D17-E3A14C87C4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D5F61-4F22-C342-B38F-DA292A9E0D6F}" type="datetimeFigureOut">
              <a:rPr lang="es-ES_tradnl" smtClean="0"/>
              <a:t>28/7/21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9744B7-924C-134C-9F5B-974275EB5E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225B9C-E30A-9540-AE43-BE25A74EBB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15C9C-EEB9-7A43-84FF-8D168F57903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9730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E5681A5-987D-B145-AD71-42775FE49160}"/>
              </a:ext>
            </a:extLst>
          </p:cNvPr>
          <p:cNvSpPr/>
          <p:nvPr/>
        </p:nvSpPr>
        <p:spPr>
          <a:xfrm>
            <a:off x="778565" y="5623137"/>
            <a:ext cx="10634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BM = brain metastases, Logit = Logistic regression analysis, NSCLC = non-small cell lung cancer, TD = training dataset, TOU = Thoracic oncology unit, VD = validation dataset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06D6291-AF00-1242-AC50-C7261C4C9DAC}"/>
              </a:ext>
            </a:extLst>
          </p:cNvPr>
          <p:cNvSpPr txBox="1"/>
          <p:nvPr/>
        </p:nvSpPr>
        <p:spPr>
          <a:xfrm>
            <a:off x="4151586" y="651641"/>
            <a:ext cx="263809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Confirmed NSCLC seen at the TOU Jan/2010 – July/2020 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 = 1394 patients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F4435D-30C0-F140-AEAA-D03E96EDFEAD}"/>
              </a:ext>
            </a:extLst>
          </p:cNvPr>
          <p:cNvSpPr txBox="1"/>
          <p:nvPr/>
        </p:nvSpPr>
        <p:spPr>
          <a:xfrm>
            <a:off x="4855779" y="2222937"/>
            <a:ext cx="124022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n = 1372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45E44515-05C8-864E-A9F6-3C54192D4EF4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5470635" y="1297972"/>
            <a:ext cx="5255" cy="9249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C99742D-415F-5147-A6B3-66BD4AB07317}"/>
              </a:ext>
            </a:extLst>
          </p:cNvPr>
          <p:cNvSpPr txBox="1"/>
          <p:nvPr/>
        </p:nvSpPr>
        <p:spPr>
          <a:xfrm>
            <a:off x="5943600" y="1504135"/>
            <a:ext cx="263809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22 pts excluded for having a second synchronic malignancy</a:t>
            </a:r>
          </a:p>
        </p:txBody>
      </p:sp>
      <p:cxnSp>
        <p:nvCxnSpPr>
          <p:cNvPr id="10" name="Conector angular 9">
            <a:extLst>
              <a:ext uri="{FF2B5EF4-FFF2-40B4-BE49-F238E27FC236}">
                <a16:creationId xmlns:a16="http://schemas.microsoft.com/office/drawing/2014/main" id="{8CB076D6-65D9-664B-9EC8-17042A7CF94D}"/>
              </a:ext>
            </a:extLst>
          </p:cNvPr>
          <p:cNvCxnSpPr>
            <a:stCxn id="3" idx="2"/>
            <a:endCxn id="7" idx="1"/>
          </p:cNvCxnSpPr>
          <p:nvPr/>
        </p:nvCxnSpPr>
        <p:spPr>
          <a:xfrm rot="16200000" flipH="1">
            <a:off x="5488619" y="1279987"/>
            <a:ext cx="436996" cy="47296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5E9B3AF-F582-5C42-8A60-8F0BDE4125E7}"/>
              </a:ext>
            </a:extLst>
          </p:cNvPr>
          <p:cNvSpPr txBox="1"/>
          <p:nvPr/>
        </p:nvSpPr>
        <p:spPr>
          <a:xfrm>
            <a:off x="3615557" y="2849405"/>
            <a:ext cx="124022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Initial  TD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 = 686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EB547E0-88E4-2A42-9099-0DAEAEF07060}"/>
              </a:ext>
            </a:extLst>
          </p:cNvPr>
          <p:cNvSpPr txBox="1"/>
          <p:nvPr/>
        </p:nvSpPr>
        <p:spPr>
          <a:xfrm>
            <a:off x="6169572" y="2849405"/>
            <a:ext cx="124022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Initial VD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 = 686</a:t>
            </a:r>
          </a:p>
        </p:txBody>
      </p:sp>
      <p:cxnSp>
        <p:nvCxnSpPr>
          <p:cNvPr id="17" name="Conector angular 16">
            <a:extLst>
              <a:ext uri="{FF2B5EF4-FFF2-40B4-BE49-F238E27FC236}">
                <a16:creationId xmlns:a16="http://schemas.microsoft.com/office/drawing/2014/main" id="{5EE5340A-7697-E648-9059-F104B28C124D}"/>
              </a:ext>
            </a:extLst>
          </p:cNvPr>
          <p:cNvCxnSpPr>
            <a:stCxn id="4" idx="2"/>
            <a:endCxn id="14" idx="3"/>
          </p:cNvCxnSpPr>
          <p:nvPr/>
        </p:nvCxnSpPr>
        <p:spPr>
          <a:xfrm rot="5400000">
            <a:off x="4875684" y="2480032"/>
            <a:ext cx="580302" cy="62011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 angular 17">
            <a:extLst>
              <a:ext uri="{FF2B5EF4-FFF2-40B4-BE49-F238E27FC236}">
                <a16:creationId xmlns:a16="http://schemas.microsoft.com/office/drawing/2014/main" id="{5EDAFC2E-7DD2-704C-BE0F-57D467BBD225}"/>
              </a:ext>
            </a:extLst>
          </p:cNvPr>
          <p:cNvCxnSpPr>
            <a:cxnSpLocks/>
            <a:stCxn id="4" idx="2"/>
            <a:endCxn id="15" idx="1"/>
          </p:cNvCxnSpPr>
          <p:nvPr/>
        </p:nvCxnSpPr>
        <p:spPr>
          <a:xfrm rot="16200000" flipH="1">
            <a:off x="5532580" y="2443246"/>
            <a:ext cx="580302" cy="69368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60977DA-61AF-BB49-8F56-BF1EE167F776}"/>
              </a:ext>
            </a:extLst>
          </p:cNvPr>
          <p:cNvSpPr txBox="1"/>
          <p:nvPr/>
        </p:nvSpPr>
        <p:spPr>
          <a:xfrm>
            <a:off x="1487211" y="2660550"/>
            <a:ext cx="162910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Associations with BM (Logit)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Identification of risk variables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CF1DC3B1-965E-E546-9F08-2F2A188061B4}"/>
              </a:ext>
            </a:extLst>
          </p:cNvPr>
          <p:cNvSpPr txBox="1"/>
          <p:nvPr/>
        </p:nvSpPr>
        <p:spPr>
          <a:xfrm>
            <a:off x="4416972" y="3571939"/>
            <a:ext cx="2201916" cy="646331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Pts who had all risk variables reported + initially treated at the TOU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26F855F-90FC-4141-82A5-CF69EFAD43F4}"/>
              </a:ext>
            </a:extLst>
          </p:cNvPr>
          <p:cNvSpPr txBox="1"/>
          <p:nvPr/>
        </p:nvSpPr>
        <p:spPr>
          <a:xfrm>
            <a:off x="3626067" y="4464911"/>
            <a:ext cx="124022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Final TD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 = 277</a:t>
            </a:r>
          </a:p>
        </p:txBody>
      </p: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06FA7CD8-F472-9041-BBF0-598459BB5A98}"/>
              </a:ext>
            </a:extLst>
          </p:cNvPr>
          <p:cNvCxnSpPr>
            <a:stCxn id="14" idx="1"/>
            <a:endCxn id="21" idx="3"/>
          </p:cNvCxnSpPr>
          <p:nvPr/>
        </p:nvCxnSpPr>
        <p:spPr>
          <a:xfrm flipH="1" flipV="1">
            <a:off x="3116316" y="3076049"/>
            <a:ext cx="499241" cy="4189"/>
          </a:xfrm>
          <a:prstGeom prst="straightConnector1">
            <a:avLst/>
          </a:prstGeom>
          <a:ln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32C4350-759A-234D-9FF5-5091A68CFF70}"/>
              </a:ext>
            </a:extLst>
          </p:cNvPr>
          <p:cNvSpPr txBox="1"/>
          <p:nvPr/>
        </p:nvSpPr>
        <p:spPr>
          <a:xfrm>
            <a:off x="6169572" y="4464910"/>
            <a:ext cx="124022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Final VD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 = 293</a:t>
            </a:r>
          </a:p>
        </p:txBody>
      </p: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317E26FB-A245-FE4C-BD2A-C169FBC65789}"/>
              </a:ext>
            </a:extLst>
          </p:cNvPr>
          <p:cNvCxnSpPr>
            <a:stCxn id="14" idx="2"/>
            <a:endCxn id="29" idx="0"/>
          </p:cNvCxnSpPr>
          <p:nvPr/>
        </p:nvCxnSpPr>
        <p:spPr>
          <a:xfrm>
            <a:off x="4235668" y="3311070"/>
            <a:ext cx="10510" cy="11538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E3E8D225-DAB1-2340-9236-07A731C1C0C9}"/>
              </a:ext>
            </a:extLst>
          </p:cNvPr>
          <p:cNvCxnSpPr>
            <a:stCxn id="15" idx="2"/>
            <a:endCxn id="33" idx="0"/>
          </p:cNvCxnSpPr>
          <p:nvPr/>
        </p:nvCxnSpPr>
        <p:spPr>
          <a:xfrm>
            <a:off x="6789683" y="3311070"/>
            <a:ext cx="0" cy="1153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CuadroTexto 38">
            <a:extLst>
              <a:ext uri="{FF2B5EF4-FFF2-40B4-BE49-F238E27FC236}">
                <a16:creationId xmlns:a16="http://schemas.microsoft.com/office/drawing/2014/main" id="{CF7FCE3E-57AC-7049-9717-DF67429A5485}"/>
              </a:ext>
            </a:extLst>
          </p:cNvPr>
          <p:cNvSpPr txBox="1"/>
          <p:nvPr/>
        </p:nvSpPr>
        <p:spPr>
          <a:xfrm>
            <a:off x="4892564" y="5063017"/>
            <a:ext cx="124022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Model evaluation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F5EE2A09-CC0E-7348-86DD-D52ACE3E01BB}"/>
              </a:ext>
            </a:extLst>
          </p:cNvPr>
          <p:cNvSpPr txBox="1"/>
          <p:nvPr/>
        </p:nvSpPr>
        <p:spPr>
          <a:xfrm>
            <a:off x="1924702" y="4464910"/>
            <a:ext cx="124022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10-fold TD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 = 2770</a:t>
            </a:r>
          </a:p>
        </p:txBody>
      </p:sp>
      <p:cxnSp>
        <p:nvCxnSpPr>
          <p:cNvPr id="42" name="Conector angular 41">
            <a:extLst>
              <a:ext uri="{FF2B5EF4-FFF2-40B4-BE49-F238E27FC236}">
                <a16:creationId xmlns:a16="http://schemas.microsoft.com/office/drawing/2014/main" id="{2D8BCE3F-881D-D446-B719-BCC6166FE2F4}"/>
              </a:ext>
            </a:extLst>
          </p:cNvPr>
          <p:cNvCxnSpPr>
            <a:stCxn id="33" idx="2"/>
            <a:endCxn id="39" idx="3"/>
          </p:cNvCxnSpPr>
          <p:nvPr/>
        </p:nvCxnSpPr>
        <p:spPr>
          <a:xfrm rot="5400000">
            <a:off x="6277598" y="4781764"/>
            <a:ext cx="367275" cy="65689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38EF28E7-681C-B44B-8E22-BD80479B0994}"/>
              </a:ext>
            </a:extLst>
          </p:cNvPr>
          <p:cNvCxnSpPr>
            <a:cxnSpLocks/>
            <a:stCxn id="29" idx="1"/>
            <a:endCxn id="40" idx="3"/>
          </p:cNvCxnSpPr>
          <p:nvPr/>
        </p:nvCxnSpPr>
        <p:spPr>
          <a:xfrm flipH="1" flipV="1">
            <a:off x="3164924" y="4695743"/>
            <a:ext cx="46114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ector angular 48">
            <a:extLst>
              <a:ext uri="{FF2B5EF4-FFF2-40B4-BE49-F238E27FC236}">
                <a16:creationId xmlns:a16="http://schemas.microsoft.com/office/drawing/2014/main" id="{0A56A780-CECF-184A-A372-819B2A014B9F}"/>
              </a:ext>
            </a:extLst>
          </p:cNvPr>
          <p:cNvCxnSpPr>
            <a:stCxn id="40" idx="2"/>
            <a:endCxn id="39" idx="1"/>
          </p:cNvCxnSpPr>
          <p:nvPr/>
        </p:nvCxnSpPr>
        <p:spPr>
          <a:xfrm rot="16200000" flipH="1">
            <a:off x="3535051" y="3936336"/>
            <a:ext cx="367275" cy="234775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CuadroTexto 54">
            <a:extLst>
              <a:ext uri="{FF2B5EF4-FFF2-40B4-BE49-F238E27FC236}">
                <a16:creationId xmlns:a16="http://schemas.microsoft.com/office/drawing/2014/main" id="{D1BA70C3-E2D1-0E46-B369-71D3114F441B}"/>
              </a:ext>
            </a:extLst>
          </p:cNvPr>
          <p:cNvSpPr txBox="1"/>
          <p:nvPr/>
        </p:nvSpPr>
        <p:spPr>
          <a:xfrm>
            <a:off x="4866289" y="2651126"/>
            <a:ext cx="1240222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Random division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820069-2C8D-AF4A-936F-2E9FA613598F}"/>
              </a:ext>
            </a:extLst>
          </p:cNvPr>
          <p:cNvSpPr/>
          <p:nvPr/>
        </p:nvSpPr>
        <p:spPr>
          <a:xfrm>
            <a:off x="881725" y="112823"/>
            <a:ext cx="96507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1. Eligibility criteria, sources and methods of selection of participants. </a:t>
            </a:r>
          </a:p>
        </p:txBody>
      </p:sp>
    </p:spTree>
    <p:extLst>
      <p:ext uri="{BB962C8B-B14F-4D97-AF65-F5344CB8AC3E}">
        <p14:creationId xmlns:p14="http://schemas.microsoft.com/office/powerpoint/2010/main" val="5633888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129</Words>
  <Application>Microsoft Macintosh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Bernardo Cacho</dc:creator>
  <cp:lastModifiedBy>Bernardo Cacho</cp:lastModifiedBy>
  <cp:revision>15</cp:revision>
  <dcterms:created xsi:type="dcterms:W3CDTF">2021-07-26T16:41:41Z</dcterms:created>
  <dcterms:modified xsi:type="dcterms:W3CDTF">2021-07-28T15:22:00Z</dcterms:modified>
</cp:coreProperties>
</file>