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33" r:id="rId2"/>
    <p:sldId id="325" r:id="rId3"/>
    <p:sldId id="257" r:id="rId4"/>
    <p:sldId id="332" r:id="rId5"/>
    <p:sldId id="328" r:id="rId6"/>
    <p:sldId id="323" r:id="rId7"/>
    <p:sldId id="340" r:id="rId8"/>
    <p:sldId id="335" r:id="rId9"/>
    <p:sldId id="337" r:id="rId10"/>
    <p:sldId id="334" r:id="rId11"/>
    <p:sldId id="336" r:id="rId12"/>
    <p:sldId id="338" r:id="rId13"/>
    <p:sldId id="339" r:id="rId14"/>
  </p:sldIdLst>
  <p:sldSz cx="6858000" cy="9144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1" userDrawn="1">
          <p15:clr>
            <a:srgbClr val="A4A3A4"/>
          </p15:clr>
        </p15:guide>
        <p15:guide id="2" pos="4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711" autoAdjust="0"/>
  </p:normalViewPr>
  <p:slideViewPr>
    <p:cSldViewPr>
      <p:cViewPr>
        <p:scale>
          <a:sx n="90" d="100"/>
          <a:sy n="90" d="100"/>
        </p:scale>
        <p:origin x="1882" y="-1253"/>
      </p:cViewPr>
      <p:guideLst>
        <p:guide orient="horz" pos="4241"/>
        <p:guide pos="4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6F0F692-C7D2-4434-B7A4-53664FDD5499}" type="datetimeFigureOut">
              <a:rPr lang="it-IT" smtClean="0"/>
              <a:pPr/>
              <a:t>12/09/2025</a:t>
            </a:fld>
            <a:endParaRPr lang="it-IT"/>
          </a:p>
        </p:txBody>
      </p:sp>
      <p:sp>
        <p:nvSpPr>
          <p:cNvPr id="4" name="Segnaposto immagine diapositiva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7877CD8-ABF9-4237-BCBD-75C63846293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7877CD8-ABF9-4237-BCBD-75C638462934}"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7877CD8-ABF9-4237-BCBD-75C638462934}"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7877CD8-ABF9-4237-BCBD-75C638462934}"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7877CD8-ABF9-4237-BCBD-75C638462934}" type="slidenum">
              <a:rPr lang="it-IT" smtClean="0"/>
              <a:pPr/>
              <a:t>6</a:t>
            </a:fld>
            <a:endParaRPr lang="it-IT"/>
          </a:p>
        </p:txBody>
      </p:sp>
    </p:spTree>
    <p:extLst>
      <p:ext uri="{BB962C8B-B14F-4D97-AF65-F5344CB8AC3E}">
        <p14:creationId xmlns:p14="http://schemas.microsoft.com/office/powerpoint/2010/main" val="387547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81"/>
            <a:ext cx="5829300" cy="1960033"/>
          </a:xfrm>
        </p:spPr>
        <p:txBody>
          <a:bodyPr/>
          <a:lstStyle/>
          <a:p>
            <a:r>
              <a:rPr lang="it-IT"/>
              <a:t>Fare clic per modificare lo stile del titolo</a:t>
            </a:r>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257185" y="488951"/>
            <a:ext cx="3357563" cy="104013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377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10" y="364067"/>
            <a:ext cx="2256235" cy="154940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97" y="36408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10" y="191348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1"/>
            <a:ext cx="4114800" cy="755651"/>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934E1F-F5C4-4739-9303-6AE92804C54A}" type="datetimeFigureOut">
              <a:rPr lang="it-IT" smtClean="0"/>
              <a:pPr/>
              <a:t>12/09/2025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CFF596-EEEB-4CF8-89E4-C97848A44BB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342900" y="2133614"/>
            <a:ext cx="6172200" cy="603461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342900" y="847514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D934E1F-F5C4-4739-9303-6AE92804C54A}" type="datetimeFigureOut">
              <a:rPr lang="it-IT" smtClean="0"/>
              <a:pPr/>
              <a:t>12/09/2025</a:t>
            </a:fld>
            <a:endParaRPr lang="it-IT"/>
          </a:p>
        </p:txBody>
      </p:sp>
      <p:sp>
        <p:nvSpPr>
          <p:cNvPr id="5" name="Segnaposto piè di pagina 4"/>
          <p:cNvSpPr>
            <a:spLocks noGrp="1"/>
          </p:cNvSpPr>
          <p:nvPr>
            <p:ph type="ftr" sz="quarter" idx="3"/>
          </p:nvPr>
        </p:nvSpPr>
        <p:spPr>
          <a:xfrm>
            <a:off x="2343150" y="847514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4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CCFF596-EEEB-4CF8-89E4-C97848A44BB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49.tiff"/><Relationship Id="rId3" Type="http://schemas.openxmlformats.org/officeDocument/2006/relationships/image" Target="../media/image44.tiff"/><Relationship Id="rId7" Type="http://schemas.openxmlformats.org/officeDocument/2006/relationships/image" Target="../media/image48.tiff"/><Relationship Id="rId2" Type="http://schemas.openxmlformats.org/officeDocument/2006/relationships/image" Target="../media/image43.tiff"/><Relationship Id="rId1" Type="http://schemas.openxmlformats.org/officeDocument/2006/relationships/slideLayout" Target="../slideLayouts/slideLayout7.xml"/><Relationship Id="rId6" Type="http://schemas.openxmlformats.org/officeDocument/2006/relationships/image" Target="../media/image47.tiff"/><Relationship Id="rId11" Type="http://schemas.openxmlformats.org/officeDocument/2006/relationships/image" Target="../media/image52.jpeg"/><Relationship Id="rId5" Type="http://schemas.openxmlformats.org/officeDocument/2006/relationships/image" Target="../media/image46.tiff"/><Relationship Id="rId10" Type="http://schemas.openxmlformats.org/officeDocument/2006/relationships/image" Target="../media/image51.tiff"/><Relationship Id="rId4" Type="http://schemas.openxmlformats.org/officeDocument/2006/relationships/image" Target="../media/image45.tiff"/><Relationship Id="rId9" Type="http://schemas.openxmlformats.org/officeDocument/2006/relationships/image" Target="../media/image50.tiff"/></Relationships>
</file>

<file path=ppt/slides/_rels/slide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tiff"/><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tiff"/><Relationship Id="rId9" Type="http://schemas.openxmlformats.org/officeDocument/2006/relationships/image" Target="../media/image59.png"/></Relationships>
</file>

<file path=ppt/slides/_rels/slide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D664EED-1071-444C-9D83-E335E8CC2858}"/>
              </a:ext>
            </a:extLst>
          </p:cNvPr>
          <p:cNvSpPr/>
          <p:nvPr/>
        </p:nvSpPr>
        <p:spPr>
          <a:xfrm>
            <a:off x="483518" y="539552"/>
            <a:ext cx="6257850" cy="3782317"/>
          </a:xfrm>
          <a:prstGeom prst="rect">
            <a:avLst/>
          </a:prstGeom>
        </p:spPr>
        <p:txBody>
          <a:bodyPr wrap="square">
            <a:spAutoFit/>
          </a:bodyPr>
          <a:lstStyle/>
          <a:p>
            <a:pPr algn="ctr">
              <a:lnSpc>
                <a:spcPct val="150000"/>
              </a:lnSpc>
              <a:spcAft>
                <a:spcPts val="10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 Supplementary Information</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Heparin CX-01 promotes adipogenesis and counteracts liposarcoma dedifferentiation</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it-IT" sz="1200" dirty="0">
                <a:latin typeface="Times New Roman" panose="02020603050405020304" pitchFamily="18" charset="0"/>
                <a:ea typeface="Calibri" panose="020F0502020204030204" pitchFamily="34" charset="0"/>
                <a:cs typeface="Times New Roman" panose="02020603050405020304" pitchFamily="18" charset="0"/>
              </a:rPr>
              <a:t>Cinzia Lanzi, Enrica Favini, Laura Dal Bo, Monica Tortoreto, Stefano Percio, Valentina Zuco, Gian Paolo Dagrada, Silvia Brich, Paola Collini, Loris De Cecco, Dario Callegaro, Roberta Sanfilippo, Alessandro Gronchi, Nadia Zaffaroni, Sandro Pasquali, Giuliana Cassinelli</a:t>
            </a:r>
          </a:p>
          <a:p>
            <a:pPr>
              <a:lnSpc>
                <a:spcPct val="200000"/>
              </a:lnSpc>
              <a:spcAft>
                <a:spcPts val="0"/>
              </a:spcAft>
            </a:pPr>
            <a:endParaRPr lang="it-I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it-IT"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it-IT"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063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058B4DF-C342-4A7F-8A80-B647EAD17666}"/>
              </a:ext>
            </a:extLst>
          </p:cNvPr>
          <p:cNvSpPr/>
          <p:nvPr/>
        </p:nvSpPr>
        <p:spPr>
          <a:xfrm>
            <a:off x="277162" y="107504"/>
            <a:ext cx="6392198" cy="7630422"/>
          </a:xfrm>
          <a:prstGeom prst="rect">
            <a:avLst/>
          </a:prstGeom>
        </p:spPr>
        <p:txBody>
          <a:bodyPr wrap="square">
            <a:spAutoFit/>
          </a:bodyPr>
          <a:lstStyle/>
          <a:p>
            <a:pPr algn="just"/>
            <a:r>
              <a:rPr lang="en-US" sz="1200" b="1" dirty="0">
                <a:latin typeface="Times New Roman" panose="02020603050405020304" pitchFamily="18" charset="0"/>
                <a:cs typeface="Times New Roman" panose="02020603050405020304" pitchFamily="18" charset="0"/>
              </a:rPr>
              <a:t>SUPPLEMENTARY MATERIALS AND METHODS</a:t>
            </a:r>
          </a:p>
          <a:p>
            <a:pPr algn="just"/>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b="1" i="1" dirty="0">
                <a:latin typeface="Times New Roman" panose="02020603050405020304" pitchFamily="18" charset="0"/>
                <a:cs typeface="Times New Roman" panose="02020603050405020304" pitchFamily="18" charset="0"/>
              </a:rPr>
              <a:t>In vitro</a:t>
            </a:r>
            <a:r>
              <a:rPr lang="en-US" sz="1200" b="1" dirty="0">
                <a:latin typeface="Times New Roman" panose="02020603050405020304" pitchFamily="18" charset="0"/>
                <a:cs typeface="Times New Roman" panose="02020603050405020304" pitchFamily="18" charset="0"/>
              </a:rPr>
              <a:t> assays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For the anchorage-independent growth assay, cells, seeded at 1000-3000 cells/cm</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were grown in semi-solid agar in the presence or absence of the drug. After 7-14 days, colonies were stained with vital dye and counted under a magnifying projector as previously described [22].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For the invasion assay, cells, pretreated with the indicated drug in complete medium for 24h, were harvested and transferred to the upper chamber of 24-well </a:t>
            </a:r>
            <a:r>
              <a:rPr lang="en-US" sz="1200" dirty="0" err="1">
                <a:latin typeface="Times New Roman" panose="02020603050405020304" pitchFamily="18" charset="0"/>
                <a:cs typeface="Times New Roman" panose="02020603050405020304" pitchFamily="18" charset="0"/>
              </a:rPr>
              <a:t>Transwell</a:t>
            </a:r>
            <a:r>
              <a:rPr lang="en-US" sz="1200" dirty="0">
                <a:latin typeface="Times New Roman" panose="02020603050405020304" pitchFamily="18" charset="0"/>
                <a:cs typeface="Times New Roman" panose="02020603050405020304" pitchFamily="18" charset="0"/>
              </a:rPr>
              <a:t> plates (Costa, Corning Inc., Corning, NY, USA) previously coated with Growth Factor Reduced Matrigel (Suppl. Table. 1) (6–18 x 10</a:t>
            </a:r>
            <a:r>
              <a:rPr lang="en-US" sz="1200" baseline="30000"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cells/filter, according to the spontaneous invasive ability). The same drug concentration used for cell pretreatment was added to both the upper and lower chambers. Where indicated, human recombinant growth factors were added into the lower chamber at 50 ng/ml (Suppl. Table 1). After 24h, cells that invaded Matrigel were stained with </a:t>
            </a:r>
            <a:r>
              <a:rPr lang="en-US" sz="1200" dirty="0" err="1">
                <a:latin typeface="Times New Roman" panose="02020603050405020304" pitchFamily="18" charset="0"/>
                <a:cs typeface="Times New Roman" panose="02020603050405020304" pitchFamily="18" charset="0"/>
              </a:rPr>
              <a:t>sulforhodamine</a:t>
            </a:r>
            <a:r>
              <a:rPr lang="en-US" sz="1200" dirty="0">
                <a:latin typeface="Times New Roman" panose="02020603050405020304" pitchFamily="18" charset="0"/>
                <a:cs typeface="Times New Roman" panose="02020603050405020304" pitchFamily="18" charset="0"/>
              </a:rPr>
              <a:t> B and counted under an inverted microscope as described [21]. Alternatively, cells (20000 cells/well) were layered onto Matrigel-coated wells (8.1 µg/ml) in 48-well plates in serum free medium for the branching morphogenesis assay. Photos were taken 8h later by using EVOS XL CORE (Invitrogen, Carlsbad, CA).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For quantification of neutral lipid content, cells, exposed to drugs as indicated, were subjected to BODIPY™ 493/503 staining (Suppl. Table 1) according to the manufacture’s instruction. Cells were then harvested and analyzed by flow cytometry using the BD </a:t>
            </a:r>
            <a:r>
              <a:rPr lang="en-US" sz="1200" dirty="0" err="1">
                <a:latin typeface="Times New Roman" panose="02020603050405020304" pitchFamily="18" charset="0"/>
                <a:cs typeface="Times New Roman" panose="02020603050405020304" pitchFamily="18" charset="0"/>
              </a:rPr>
              <a:t>Accuri</a:t>
            </a:r>
            <a:r>
              <a:rPr lang="en-US" sz="1200" dirty="0">
                <a:latin typeface="Times New Roman" panose="02020603050405020304" pitchFamily="18" charset="0"/>
                <a:cs typeface="Times New Roman" panose="02020603050405020304" pitchFamily="18" charset="0"/>
              </a:rPr>
              <a:t> C6 instrument (Becton, Dickinson, Franklin Lakes, NJ). Data were elaborated using the </a:t>
            </a:r>
            <a:r>
              <a:rPr lang="en-US" sz="1200" dirty="0" err="1">
                <a:latin typeface="Times New Roman" panose="02020603050405020304" pitchFamily="18" charset="0"/>
                <a:cs typeface="Times New Roman" panose="02020603050405020304" pitchFamily="18" charset="0"/>
              </a:rPr>
              <a:t>Kaluza</a:t>
            </a:r>
            <a:r>
              <a:rPr lang="en-US" sz="1200" dirty="0">
                <a:latin typeface="Times New Roman" panose="02020603050405020304" pitchFamily="18" charset="0"/>
                <a:cs typeface="Times New Roman" panose="02020603050405020304" pitchFamily="18" charset="0"/>
              </a:rPr>
              <a:t> Analysis Software (version 2.1.00002.20011) (Beckman Coulter Life Science, Brea, CA). Alternatively, to avoid interference by small molecule autofluorescence (e.g. SU11274), neutral lipid content was detected by Oil Red O (ORO) staining (Suppl. Table. 1). According to the manufacturer’s protocol, cells treated as indicated were fixed and stained with the dye solution. After cell photo capture by microscope EVOS XL CORE, the dye was dissolved in isopropanol and samples read at 490 nm with </a:t>
            </a:r>
            <a:r>
              <a:rPr lang="en-US" sz="1200" dirty="0" err="1">
                <a:latin typeface="Times New Roman" panose="02020603050405020304" pitchFamily="18" charset="0"/>
                <a:cs typeface="Times New Roman" panose="02020603050405020304" pitchFamily="18" charset="0"/>
              </a:rPr>
              <a:t>iMark</a:t>
            </a:r>
            <a:r>
              <a:rPr lang="en-US" sz="1200" dirty="0">
                <a:latin typeface="Times New Roman" panose="02020603050405020304" pitchFamily="18" charset="0"/>
                <a:cs typeface="Times New Roman" panose="02020603050405020304" pitchFamily="18" charset="0"/>
              </a:rPr>
              <a:t> microplate reader (</a:t>
            </a:r>
            <a:r>
              <a:rPr lang="en-US" sz="1200" dirty="0" err="1">
                <a:latin typeface="Times New Roman" panose="02020603050405020304" pitchFamily="18" charset="0"/>
                <a:cs typeface="Times New Roman" panose="02020603050405020304" pitchFamily="18" charset="0"/>
              </a:rPr>
              <a:t>Biorad</a:t>
            </a:r>
            <a:r>
              <a:rPr lang="en-US" sz="1200" dirty="0">
                <a:latin typeface="Times New Roman" panose="02020603050405020304" pitchFamily="18" charset="0"/>
                <a:cs typeface="Times New Roman" panose="02020603050405020304" pitchFamily="18" charset="0"/>
              </a:rPr>
              <a:t>, Hercules, CA). OD readings were corrected for sample protein content (experiments with SU11274, </a:t>
            </a:r>
            <a:r>
              <a:rPr lang="en-US" sz="1200" dirty="0" err="1">
                <a:latin typeface="Times New Roman" panose="02020603050405020304" pitchFamily="18" charset="0"/>
                <a:cs typeface="Times New Roman" panose="02020603050405020304" pitchFamily="18" charset="0"/>
              </a:rPr>
              <a:t>perifosine</a:t>
            </a:r>
            <a:r>
              <a:rPr lang="en-US" sz="1200" dirty="0">
                <a:latin typeface="Times New Roman" panose="02020603050405020304" pitchFamily="18" charset="0"/>
                <a:cs typeface="Times New Roman" panose="02020603050405020304" pitchFamily="18" charset="0"/>
              </a:rPr>
              <a:t>) or cell number (experiments with OGT2115) measured in parallel.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 </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94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1BA230D-ECA2-478D-AC1E-6D1B4B206198}"/>
              </a:ext>
            </a:extLst>
          </p:cNvPr>
          <p:cNvSpPr/>
          <p:nvPr/>
        </p:nvSpPr>
        <p:spPr>
          <a:xfrm>
            <a:off x="116632" y="179512"/>
            <a:ext cx="6408712" cy="8926739"/>
          </a:xfrm>
          <a:prstGeom prst="rect">
            <a:avLst/>
          </a:prstGeom>
        </p:spPr>
        <p:txBody>
          <a:bodyPr wrap="square">
            <a:spAutoFit/>
          </a:bodyPr>
          <a:lstStyle/>
          <a:p>
            <a:pPr algn="just">
              <a:lnSpc>
                <a:spcPct val="150000"/>
              </a:lnSpc>
            </a:pPr>
            <a:r>
              <a:rPr lang="en-US" sz="1200" b="1" dirty="0">
                <a:latin typeface="Times New Roman" panose="02020603050405020304" pitchFamily="18" charset="0"/>
                <a:cs typeface="Times New Roman" panose="02020603050405020304" pitchFamily="18" charset="0"/>
              </a:rPr>
              <a:t>Biochemical analyses and Western blotting</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Proteomic profiling of phosphorylated RTKs in DDLPS cells was performed by using the Human phospho-RTK array kit ARY001B (R&amp;D system, Minneapolis, MN) according to the manufacturer’s instructions.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For biochemical analyses, exponentially growing cells were seeded in complete medium and the day after treated with drugs at the indicated concentrations and exposure times. Total cell protein extraction and Western blotting were performed as previously described in detail [22]. Antibodies used are listed in Suppl. Table 1. Otherwise, Western blot analysis was performed on lysates from frozen PDX tumors analogously processed after pulverization by the </a:t>
            </a:r>
            <a:r>
              <a:rPr lang="en-US" sz="1200" dirty="0" err="1">
                <a:latin typeface="Times New Roman" panose="02020603050405020304" pitchFamily="18" charset="0"/>
                <a:cs typeface="Times New Roman" panose="02020603050405020304" pitchFamily="18" charset="0"/>
              </a:rPr>
              <a:t>Mikro-Dismembrator</a:t>
            </a:r>
            <a:r>
              <a:rPr lang="en-US" sz="1200" dirty="0">
                <a:latin typeface="Times New Roman" panose="02020603050405020304" pitchFamily="18" charset="0"/>
                <a:cs typeface="Times New Roman" panose="02020603050405020304" pitchFamily="18" charset="0"/>
              </a:rPr>
              <a:t> II (B. Brown Biotech International, </a:t>
            </a:r>
            <a:r>
              <a:rPr lang="en-US" sz="1200" dirty="0" err="1">
                <a:latin typeface="Times New Roman" panose="02020603050405020304" pitchFamily="18" charset="0"/>
                <a:cs typeface="Times New Roman" panose="02020603050405020304" pitchFamily="18" charset="0"/>
              </a:rPr>
              <a:t>Melsungen</a:t>
            </a:r>
            <a:r>
              <a:rPr lang="en-US" sz="1200" dirty="0">
                <a:latin typeface="Times New Roman" panose="02020603050405020304" pitchFamily="18" charset="0"/>
                <a:cs typeface="Times New Roman" panose="02020603050405020304" pitchFamily="18" charset="0"/>
              </a:rPr>
              <a:t>, Germany) [27]. The densitometric analysis on blots was done using Image J 1.46 R (https://imagej. net).</a:t>
            </a:r>
          </a:p>
          <a:p>
            <a:pPr algn="just">
              <a:lnSpc>
                <a:spcPct val="150000"/>
              </a:lnSpc>
            </a:pP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b="1" dirty="0">
                <a:latin typeface="Times New Roman" panose="02020603050405020304" pitchFamily="18" charset="0"/>
                <a:cs typeface="Times New Roman" panose="02020603050405020304" pitchFamily="18" charset="0"/>
              </a:rPr>
              <a:t>Immunofluorescence microscopy</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Cells growing on coverslips were fixed in 2% paraformaldehyde for 15 min and permeabilized in 70% ethanol at -20°C for 20 min. After blocking in 1% BSA in PBS for 1 h, cells were incubated with primary anti-beta tubulin (1:500) or -vimentin (1:50) antibody followed by secondary Alexa Fluor 488 or 594 (1:500) anti-mouse antibody. Alternatively, slides were incubated with Fluorescein Isothiocyanate Labeled Phalloidin (1:500). Nuclei were counterstained with Hoechst 33342. Slides, mounted with Prolong, were examined by a fluorescence microscope equipped with digital camera. Suppliers’ details for antibodies and reagents are listed in Suppl. Table S1.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GB" sz="1200" b="1" dirty="0">
                <a:latin typeface="Times New Roman" panose="02020603050405020304" pitchFamily="18" charset="0"/>
                <a:cs typeface="Times New Roman" panose="02020603050405020304" pitchFamily="18" charset="0"/>
              </a:rPr>
              <a:t>FISH, histological and </a:t>
            </a:r>
            <a:r>
              <a:rPr lang="en-GB" sz="1200" b="1" dirty="0" err="1">
                <a:latin typeface="Times New Roman" panose="02020603050405020304" pitchFamily="18" charset="0"/>
                <a:cs typeface="Times New Roman" panose="02020603050405020304" pitchFamily="18" charset="0"/>
              </a:rPr>
              <a:t>immunohistological</a:t>
            </a:r>
            <a:r>
              <a:rPr lang="en-GB" sz="1200" b="1" dirty="0">
                <a:latin typeface="Times New Roman" panose="02020603050405020304" pitchFamily="18" charset="0"/>
                <a:cs typeface="Times New Roman" panose="02020603050405020304" pitchFamily="18" charset="0"/>
              </a:rPr>
              <a:t> analyses</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GB" sz="1200" dirty="0">
                <a:latin typeface="Times New Roman" panose="02020603050405020304" pitchFamily="18" charset="0"/>
                <a:cs typeface="Times New Roman" panose="02020603050405020304" pitchFamily="18" charset="0"/>
              </a:rPr>
              <a:t>The novel LS-MMC-1 cell line was subjected to cytogenetic and FISH analyses for diagnostic confirmation by a sarcoma-dedicated cytogeneticist. FISH was carried out on interphase nuclei from cultured cells using the </a:t>
            </a:r>
            <a:r>
              <a:rPr lang="en-GB" sz="1200" dirty="0" err="1">
                <a:latin typeface="Times New Roman" panose="02020603050405020304" pitchFamily="18" charset="0"/>
                <a:cs typeface="Times New Roman" panose="02020603050405020304" pitchFamily="18" charset="0"/>
              </a:rPr>
              <a:t>the</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ZytoLight</a:t>
            </a:r>
            <a:r>
              <a:rPr lang="en-GB" sz="1200" dirty="0">
                <a:latin typeface="Times New Roman" panose="02020603050405020304" pitchFamily="18" charset="0"/>
                <a:cs typeface="Times New Roman" panose="02020603050405020304" pitchFamily="18" charset="0"/>
              </a:rPr>
              <a:t> SPEC MDM2/CEN 12 Dual </a:t>
            </a:r>
            <a:r>
              <a:rPr lang="en-GB" sz="1200" dirty="0" err="1">
                <a:latin typeface="Times New Roman" panose="02020603050405020304" pitchFamily="18" charset="0"/>
                <a:cs typeface="Times New Roman" panose="02020603050405020304" pitchFamily="18" charset="0"/>
              </a:rPr>
              <a:t>Color</a:t>
            </a:r>
            <a:r>
              <a:rPr lang="en-GB" sz="1200" dirty="0">
                <a:latin typeface="Times New Roman" panose="02020603050405020304" pitchFamily="18" charset="0"/>
                <a:cs typeface="Times New Roman" panose="02020603050405020304" pitchFamily="18" charset="0"/>
              </a:rPr>
              <a:t> Probe (PL18) (</a:t>
            </a:r>
            <a:r>
              <a:rPr lang="en-GB" sz="1200" dirty="0" err="1">
                <a:latin typeface="Times New Roman" panose="02020603050405020304" pitchFamily="18" charset="0"/>
                <a:cs typeface="Times New Roman" panose="02020603050405020304" pitchFamily="18" charset="0"/>
              </a:rPr>
              <a:t>ZytoVision</a:t>
            </a:r>
            <a:r>
              <a:rPr lang="en-GB" sz="1200" dirty="0">
                <a:latin typeface="Times New Roman" panose="02020603050405020304" pitchFamily="18" charset="0"/>
                <a:cs typeface="Times New Roman" panose="02020603050405020304" pitchFamily="18" charset="0"/>
              </a:rPr>
              <a:t> GmbH, Bremerhaven, Germany). Slides were scored with a Leica DM 6000B (</a:t>
            </a:r>
            <a:r>
              <a:rPr lang="en-GB" sz="1200" dirty="0" err="1">
                <a:latin typeface="Times New Roman" panose="02020603050405020304" pitchFamily="18" charset="0"/>
                <a:cs typeface="Times New Roman" panose="02020603050405020304" pitchFamily="18" charset="0"/>
              </a:rPr>
              <a:t>Wetzlar</a:t>
            </a:r>
            <a:r>
              <a:rPr lang="en-GB" sz="1200" dirty="0">
                <a:latin typeface="Times New Roman" panose="02020603050405020304" pitchFamily="18" charset="0"/>
                <a:cs typeface="Times New Roman" panose="02020603050405020304" pitchFamily="18" charset="0"/>
              </a:rPr>
              <a:t>, Germany) microscope at ×1000 magnification and the appropriate fluorescence filters. The images were captured using </a:t>
            </a:r>
            <a:r>
              <a:rPr lang="en-GB" sz="1200" dirty="0" err="1">
                <a:latin typeface="Times New Roman" panose="02020603050405020304" pitchFamily="18" charset="0"/>
                <a:cs typeface="Times New Roman" panose="02020603050405020304" pitchFamily="18" charset="0"/>
              </a:rPr>
              <a:t>Cytovision</a:t>
            </a:r>
            <a:r>
              <a:rPr lang="en-GB" sz="1200" dirty="0">
                <a:latin typeface="Times New Roman" panose="02020603050405020304" pitchFamily="18" charset="0"/>
                <a:cs typeface="Times New Roman" panose="02020603050405020304" pitchFamily="18" charset="0"/>
              </a:rPr>
              <a:t> software (v. 7.0, Leica, </a:t>
            </a:r>
            <a:r>
              <a:rPr lang="en-GB" sz="1200" dirty="0" err="1">
                <a:latin typeface="Times New Roman" panose="02020603050405020304" pitchFamily="18" charset="0"/>
                <a:cs typeface="Times New Roman" panose="02020603050405020304" pitchFamily="18" charset="0"/>
              </a:rPr>
              <a:t>Wetzlar</a:t>
            </a:r>
            <a:r>
              <a:rPr lang="en-GB" sz="1200" dirty="0">
                <a:latin typeface="Times New Roman" panose="02020603050405020304" pitchFamily="18" charset="0"/>
                <a:cs typeface="Times New Roman" panose="02020603050405020304" pitchFamily="18" charset="0"/>
              </a:rPr>
              <a:t>, Germany). </a:t>
            </a:r>
            <a:endParaRPr lang="it-IT" sz="1200" dirty="0">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For morphological analysis and MDM2 expression evaluation, 4 µm sections of LS-MP-1 PDX formalin-fixed paraffin-embedded (FFPE), were stained with hematoxylin and eosin (H&amp;E) and </a:t>
            </a:r>
            <a:r>
              <a:rPr lang="en-US" sz="1200" dirty="0" err="1">
                <a:latin typeface="Times New Roman" panose="02020603050405020304" pitchFamily="18" charset="0"/>
                <a:cs typeface="Times New Roman" panose="02020603050405020304" pitchFamily="18" charset="0"/>
              </a:rPr>
              <a:t>immunostained</a:t>
            </a:r>
            <a:r>
              <a:rPr lang="en-US" sz="1200" dirty="0">
                <a:latin typeface="Times New Roman" panose="02020603050405020304" pitchFamily="18" charset="0"/>
                <a:cs typeface="Times New Roman" panose="02020603050405020304" pitchFamily="18" charset="0"/>
              </a:rPr>
              <a:t> w </a:t>
            </a:r>
            <a:r>
              <a:rPr lang="en-US" sz="1200" dirty="0" err="1">
                <a:latin typeface="Times New Roman" panose="02020603050405020304" pitchFamily="18" charset="0"/>
                <a:cs typeface="Times New Roman" panose="02020603050405020304" pitchFamily="18" charset="0"/>
              </a:rPr>
              <a:t>ith</a:t>
            </a:r>
            <a:r>
              <a:rPr lang="en-US" sz="1200" dirty="0">
                <a:latin typeface="Times New Roman" panose="02020603050405020304" pitchFamily="18" charset="0"/>
                <a:cs typeface="Times New Roman" panose="02020603050405020304" pitchFamily="18" charset="0"/>
              </a:rPr>
              <a:t> anti-MDM2 antibody (Ab-1, </a:t>
            </a:r>
            <a:r>
              <a:rPr lang="en-US" sz="1200" dirty="0" err="1">
                <a:latin typeface="Times New Roman" panose="02020603050405020304" pitchFamily="18" charset="0"/>
                <a:cs typeface="Times New Roman" panose="02020603050405020304" pitchFamily="18" charset="0"/>
              </a:rPr>
              <a:t>mAb</a:t>
            </a:r>
            <a:r>
              <a:rPr lang="en-US" sz="1200" dirty="0">
                <a:latin typeface="Times New Roman" panose="02020603050405020304" pitchFamily="18" charset="0"/>
                <a:cs typeface="Times New Roman" panose="02020603050405020304" pitchFamily="18" charset="0"/>
              </a:rPr>
              <a:t>, IF2, </a:t>
            </a:r>
            <a:r>
              <a:rPr lang="en-US" sz="1200" dirty="0" err="1">
                <a:latin typeface="Times New Roman" panose="02020603050405020304" pitchFamily="18" charset="0"/>
                <a:cs typeface="Times New Roman" panose="02020603050405020304" pitchFamily="18" charset="0"/>
              </a:rPr>
              <a:t>Calbiochem</a:t>
            </a:r>
            <a:r>
              <a:rPr lang="en-US" sz="1200" dirty="0">
                <a:latin typeface="Times New Roman" panose="02020603050405020304" pitchFamily="18" charset="0"/>
                <a:cs typeface="Times New Roman" panose="02020603050405020304" pitchFamily="18" charset="0"/>
              </a:rPr>
              <a:t>, San Diego, CA #OP46, dilution 1:40). </a:t>
            </a:r>
            <a:endParaRPr lang="it-IT" sz="1200" dirty="0"/>
          </a:p>
        </p:txBody>
      </p:sp>
    </p:spTree>
    <p:extLst>
      <p:ext uri="{BB962C8B-B14F-4D97-AF65-F5344CB8AC3E}">
        <p14:creationId xmlns:p14="http://schemas.microsoft.com/office/powerpoint/2010/main" val="398208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id="{1816A066-6698-49AD-9975-41A87AD97A14}"/>
              </a:ext>
            </a:extLst>
          </p:cNvPr>
          <p:cNvGraphicFramePr>
            <a:graphicFrameLocks noGrp="1"/>
          </p:cNvGraphicFramePr>
          <p:nvPr>
            <p:extLst>
              <p:ext uri="{D42A27DB-BD31-4B8C-83A1-F6EECF244321}">
                <p14:modId xmlns:p14="http://schemas.microsoft.com/office/powerpoint/2010/main" val="1218971037"/>
              </p:ext>
            </p:extLst>
          </p:nvPr>
        </p:nvGraphicFramePr>
        <p:xfrm>
          <a:off x="476672" y="393830"/>
          <a:ext cx="6120680" cy="8498637"/>
        </p:xfrm>
        <a:graphic>
          <a:graphicData uri="http://schemas.openxmlformats.org/drawingml/2006/table">
            <a:tbl>
              <a:tblPr firstRow="1" firstCol="1" bandRow="1"/>
              <a:tblGrid>
                <a:gridCol w="1918459">
                  <a:extLst>
                    <a:ext uri="{9D8B030D-6E8A-4147-A177-3AD203B41FA5}">
                      <a16:colId xmlns:a16="http://schemas.microsoft.com/office/drawing/2014/main" val="3930574305"/>
                    </a:ext>
                  </a:extLst>
                </a:gridCol>
                <a:gridCol w="2452838">
                  <a:extLst>
                    <a:ext uri="{9D8B030D-6E8A-4147-A177-3AD203B41FA5}">
                      <a16:colId xmlns:a16="http://schemas.microsoft.com/office/drawing/2014/main" val="837118722"/>
                    </a:ext>
                  </a:extLst>
                </a:gridCol>
                <a:gridCol w="962006">
                  <a:extLst>
                    <a:ext uri="{9D8B030D-6E8A-4147-A177-3AD203B41FA5}">
                      <a16:colId xmlns:a16="http://schemas.microsoft.com/office/drawing/2014/main" val="4077330601"/>
                    </a:ext>
                  </a:extLst>
                </a:gridCol>
                <a:gridCol w="787377">
                  <a:extLst>
                    <a:ext uri="{9D8B030D-6E8A-4147-A177-3AD203B41FA5}">
                      <a16:colId xmlns:a16="http://schemas.microsoft.com/office/drawing/2014/main" val="1306689271"/>
                    </a:ext>
                  </a:extLst>
                </a:gridCol>
              </a:tblGrid>
              <a:tr h="239729">
                <a:tc>
                  <a:txBody>
                    <a:bodyPr/>
                    <a:lstStyle/>
                    <a:p>
                      <a:pPr algn="ctr">
                        <a:lnSpc>
                          <a:spcPts val="1710"/>
                        </a:lnSpc>
                        <a:spcAft>
                          <a:spcPts val="0"/>
                        </a:spcAft>
                      </a:pPr>
                      <a:r>
                        <a:rPr lang="en-US" sz="7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7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Manufacturer</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7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Catalog. 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7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RRID</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839853"/>
                  </a:ext>
                </a:extLst>
              </a:tr>
              <a:tr h="267422">
                <a:tc>
                  <a:txBody>
                    <a:bodyPr/>
                    <a:lstStyle/>
                    <a:p>
                      <a:pPr algn="ctr">
                        <a:lnSpc>
                          <a:spcPts val="1710"/>
                        </a:lnSpc>
                        <a:spcAft>
                          <a:spcPts val="0"/>
                        </a:spcAft>
                      </a:pPr>
                      <a:r>
                        <a:rPr lang="en-US" sz="7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Mouse monoclonal antibodies</a:t>
                      </a:r>
                      <a:r>
                        <a:rPr lang="en-US" sz="7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300">
                          <a:effectLst/>
                          <a:latin typeface="Arial" panose="020B0604020202020204" pitchFamily="34" charset="0"/>
                          <a:ea typeface="Times New Roman" panose="02020603050405020304" pitchFamily="18" charset="0"/>
                          <a:cs typeface="Times New Roman" panose="02020603050405020304" pitchFamily="18" charset="0"/>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582076"/>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Syndecan (A-6)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Santa Cruz Biotechnology, Santa Cruz, 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sc-390791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890301"/>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tubulin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Sigma-Aldrich, St. Louis, MO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T-4026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AB_477577</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997018"/>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GAPDH</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Sigma-Aldrich, St. Louis, MO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G8795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AB_1078994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816605"/>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vinculin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Sigma-Aldrich, St. Louis, MO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V-9264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AB_10603627</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778351"/>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Adiponectin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Abcam,</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 Cambridge, UK</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Ab22554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AB_447152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200299"/>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MET (25H2)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3127</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AB_331361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815648"/>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AKT</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BD Transduction, Lexington, KY</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610861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AB_398180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236984"/>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CDK4(DCS-35)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Santa Cruz Biotechnology, Santa Cruz, 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23896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AB_627239</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15130"/>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HistoneH4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2935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AB_1147658</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25504"/>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MDM2 (SMP-14)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Santa Cruz Biotechnology, Santa Cruz, 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sc-965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AB_627920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149721"/>
                  </a:ext>
                </a:extLst>
              </a:tr>
              <a:tr h="211688">
                <a:tc>
                  <a:txBody>
                    <a:bodyPr/>
                    <a:lstStyle/>
                    <a:p>
                      <a:pPr algn="ctr">
                        <a:lnSpc>
                          <a:spcPts val="1515"/>
                        </a:lnSpc>
                        <a:spcAft>
                          <a:spcPts val="0"/>
                        </a:spcAft>
                      </a:pPr>
                      <a:r>
                        <a:rPr lang="en-US" sz="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Rabbit monoclonal antibodies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15"/>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120548"/>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FABP4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Abcam,Cambridge,UK</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 92501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AB_10562486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025037"/>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Phospho-MET (Y1234/1235)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3077</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AB_2143884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437200"/>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TIMP-1 (D10E6)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8946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AB_10891805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033343"/>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Vimentin (for IF)</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Dako, Agilent, Santa Clara, 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M0725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AB_10013485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462128"/>
                  </a:ext>
                </a:extLst>
              </a:tr>
              <a:tr h="235586">
                <a:tc>
                  <a:txBody>
                    <a:bodyPr/>
                    <a:lstStyle/>
                    <a:p>
                      <a:pPr algn="ctr">
                        <a:lnSpc>
                          <a:spcPts val="1710"/>
                        </a:lnSpc>
                        <a:spcAft>
                          <a:spcPts val="0"/>
                        </a:spcAft>
                      </a:pPr>
                      <a:r>
                        <a:rPr lang="en-US" sz="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Rabbit polyclonal antibodies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678737"/>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Sigma-Aldrich, St. Louis, MO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2066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AB_476693</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432797"/>
                  </a:ext>
                </a:extLst>
              </a:tr>
              <a:tr h="250746">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phospho-p44/42MAP Kinase (Thr202/Tyr204)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9101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AB_331646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088865"/>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p44/42 MAPK</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9102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AB_330744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956320"/>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phospho-Akt (Ser473)</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9271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AB_329825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770887"/>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acetyl histone H4 (Lys12)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AB_2118617</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005604"/>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SREBP1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Abcam,</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 Cambridge, UK</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 28481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AB_778069</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328047"/>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Phospho-FRS2(Y436)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R&amp;D system, Minneapolis, MN</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 5126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AB_2106234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82958"/>
                  </a:ext>
                </a:extLst>
              </a:tr>
              <a:tr h="206142">
                <a:tc>
                  <a:txBody>
                    <a:bodyPr/>
                    <a:lstStyle/>
                    <a:p>
                      <a:pPr algn="ctr">
                        <a:lnSpc>
                          <a:spcPct val="15000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FRS2(H81)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Santa Cruz Biotechnology, Santa Cruz, 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sc8318</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AB_2106228</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075210"/>
                  </a:ext>
                </a:extLst>
              </a:tr>
              <a:tr h="235586">
                <a:tc>
                  <a:txBody>
                    <a:bodyPr/>
                    <a:lstStyle/>
                    <a:p>
                      <a:pPr algn="ctr">
                        <a:lnSpc>
                          <a:spcPts val="1710"/>
                        </a:lnSpc>
                        <a:spcAft>
                          <a:spcPts val="0"/>
                        </a:spcAft>
                      </a:pPr>
                      <a:r>
                        <a:rPr lang="en-GB" sz="600">
                          <a:effectLst/>
                          <a:latin typeface="Times New Roman" panose="02020603050405020304" pitchFamily="18" charset="0"/>
                          <a:ea typeface="Times New Roman" panose="02020603050405020304" pitchFamily="18" charset="0"/>
                          <a:cs typeface="Times New Roman" panose="02020603050405020304" pitchFamily="18" charset="0"/>
                        </a:rPr>
                        <a:t>Phospho-GSK3 </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α</a:t>
                      </a:r>
                      <a:r>
                        <a:rPr lang="en-GB" sz="600">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β</a:t>
                      </a:r>
                      <a:r>
                        <a:rPr lang="en-GB" sz="600">
                          <a:effectLst/>
                          <a:latin typeface="Times New Roman" panose="02020603050405020304" pitchFamily="18" charset="0"/>
                          <a:ea typeface="Times New Roman" panose="02020603050405020304" pitchFamily="18" charset="0"/>
                          <a:cs typeface="Times New Roman" panose="02020603050405020304" pitchFamily="18" charset="0"/>
                        </a:rPr>
                        <a:t> (ser21/9)</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9331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dirty="0">
                          <a:effectLst/>
                          <a:latin typeface="Times New Roman" panose="02020603050405020304" pitchFamily="18" charset="0"/>
                          <a:ea typeface="Times New Roman" panose="02020603050405020304" pitchFamily="18" charset="0"/>
                          <a:cs typeface="Times New Roman" panose="02020603050405020304" pitchFamily="18" charset="0"/>
                        </a:rPr>
                        <a:t>AB_329830</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161084"/>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GSK3 β</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Santa Cruz Biotechnology, Santa Cruz, CA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sc9166</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AB_647604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928674"/>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PSMAD2 (S465/467)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3108</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AB_490941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76237"/>
                  </a:ext>
                </a:extLst>
              </a:tr>
              <a:tr h="235586">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SMAD2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5339</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AB_10626777</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973160"/>
                  </a:ext>
                </a:extLst>
              </a:tr>
              <a:tr h="235586">
                <a:tc>
                  <a:txBody>
                    <a:bodyPr/>
                    <a:lstStyle/>
                    <a:p>
                      <a:pPr algn="ctr">
                        <a:lnSpc>
                          <a:spcPts val="1710"/>
                        </a:lnSpc>
                        <a:spcAft>
                          <a:spcPts val="0"/>
                        </a:spcAft>
                      </a:pPr>
                      <a:r>
                        <a:rPr lang="en-US" sz="6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Secondary antibodies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800">
                        <a:effectLst/>
                        <a:latin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022752"/>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Anti-mouse IgG HRP-linked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7076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AB_330924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103250"/>
                  </a:ext>
                </a:extLst>
              </a:tr>
              <a:tr h="235586">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Anti-rabbit IgG HRP-linked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Signaling Technology, Beverly, MA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7074 </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AB_2099233</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425865"/>
                  </a:ext>
                </a:extLst>
              </a:tr>
              <a:tr h="389983">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Goat anti-Mouse IgG (H+L) Superclonal™ Secondary Antibody, Alexa Fluor™ 488</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Invitrogen, Waltham,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A28175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6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AB_2536161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141068"/>
                  </a:ext>
                </a:extLst>
              </a:tr>
              <a:tr h="336519">
                <a:tc>
                  <a:txBody>
                    <a:bodyPr/>
                    <a:lstStyle/>
                    <a:p>
                      <a:pPr algn="ctr">
                        <a:lnSpc>
                          <a:spcPct val="150000"/>
                        </a:lnSpc>
                        <a:spcAft>
                          <a:spcPts val="0"/>
                        </a:spcAft>
                      </a:pPr>
                      <a:r>
                        <a:rPr lang="en-GB" sz="600">
                          <a:effectLst/>
                          <a:latin typeface="Times New Roman" panose="02020603050405020304" pitchFamily="18" charset="0"/>
                          <a:ea typeface="Calibri" panose="020F0502020204030204" pitchFamily="34" charset="0"/>
                          <a:cs typeface="Times New Roman" panose="02020603050405020304" pitchFamily="18" charset="0"/>
                        </a:rPr>
                        <a:t>Goat anti-Mouse IgG (H+L) Cross-Adsorbed Secondary Antibody, Alexa Fluor™ 594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Invitrogen, Waltham, MA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A11005</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14414" marR="14414"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600" dirty="0">
                          <a:effectLst/>
                          <a:latin typeface="Times New Roman" panose="02020603050405020304" pitchFamily="18" charset="0"/>
                          <a:ea typeface="Times New Roman" panose="02020603050405020304" pitchFamily="18" charset="0"/>
                          <a:cs typeface="Times New Roman" panose="02020603050405020304" pitchFamily="18" charset="0"/>
                        </a:rPr>
                        <a:t>AB_2534073</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643031"/>
                  </a:ext>
                </a:extLst>
              </a:tr>
            </a:tbl>
          </a:graphicData>
        </a:graphic>
      </p:graphicFrame>
      <p:sp>
        <p:nvSpPr>
          <p:cNvPr id="9" name="Rettangolo 8">
            <a:extLst>
              <a:ext uri="{FF2B5EF4-FFF2-40B4-BE49-F238E27FC236}">
                <a16:creationId xmlns:a16="http://schemas.microsoft.com/office/drawing/2014/main" id="{45C20BAF-7670-402A-8D05-19A2C21ED321}"/>
              </a:ext>
            </a:extLst>
          </p:cNvPr>
          <p:cNvSpPr/>
          <p:nvPr/>
        </p:nvSpPr>
        <p:spPr>
          <a:xfrm>
            <a:off x="1031066" y="107504"/>
            <a:ext cx="1706686" cy="287643"/>
          </a:xfrm>
          <a:prstGeom prst="rect">
            <a:avLst/>
          </a:prstGeom>
        </p:spPr>
        <p:txBody>
          <a:bodyPr wrap="none">
            <a:spAutoFit/>
          </a:bodyPr>
          <a:lstStyle/>
          <a:p>
            <a:pPr lvl="0">
              <a:lnSpc>
                <a:spcPct val="115000"/>
              </a:lnSpc>
              <a:spcAft>
                <a:spcPts val="1000"/>
              </a:spcAft>
            </a:pPr>
            <a:r>
              <a:rPr lang="en-US" sz="1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Supplementary Table 1</a:t>
            </a:r>
            <a:endParaRPr lang="it-IT"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29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9215209-6535-4B88-B350-BC5C4CF7B09D}"/>
              </a:ext>
            </a:extLst>
          </p:cNvPr>
          <p:cNvGraphicFramePr>
            <a:graphicFrameLocks noGrp="1"/>
          </p:cNvGraphicFramePr>
          <p:nvPr>
            <p:extLst>
              <p:ext uri="{D42A27DB-BD31-4B8C-83A1-F6EECF244321}">
                <p14:modId xmlns:p14="http://schemas.microsoft.com/office/powerpoint/2010/main" val="2866247114"/>
              </p:ext>
            </p:extLst>
          </p:nvPr>
        </p:nvGraphicFramePr>
        <p:xfrm>
          <a:off x="686752" y="179512"/>
          <a:ext cx="5484495" cy="2744470"/>
        </p:xfrm>
        <a:graphic>
          <a:graphicData uri="http://schemas.openxmlformats.org/drawingml/2006/table">
            <a:tbl>
              <a:tblPr firstRow="1" firstCol="1" bandRow="1"/>
              <a:tblGrid>
                <a:gridCol w="1972844">
                  <a:extLst>
                    <a:ext uri="{9D8B030D-6E8A-4147-A177-3AD203B41FA5}">
                      <a16:colId xmlns:a16="http://schemas.microsoft.com/office/drawing/2014/main" val="2601555589"/>
                    </a:ext>
                  </a:extLst>
                </a:gridCol>
                <a:gridCol w="2522373">
                  <a:extLst>
                    <a:ext uri="{9D8B030D-6E8A-4147-A177-3AD203B41FA5}">
                      <a16:colId xmlns:a16="http://schemas.microsoft.com/office/drawing/2014/main" val="3764513567"/>
                    </a:ext>
                  </a:extLst>
                </a:gridCol>
                <a:gridCol w="989278">
                  <a:extLst>
                    <a:ext uri="{9D8B030D-6E8A-4147-A177-3AD203B41FA5}">
                      <a16:colId xmlns:a16="http://schemas.microsoft.com/office/drawing/2014/main" val="3446793624"/>
                    </a:ext>
                  </a:extLst>
                </a:gridCol>
              </a:tblGrid>
              <a:tr h="217170">
                <a:tc>
                  <a:txBody>
                    <a:bodyPr/>
                    <a:lstStyle/>
                    <a:p>
                      <a:pPr algn="ctr">
                        <a:lnSpc>
                          <a:spcPts val="1710"/>
                        </a:lnSpc>
                        <a:spcAft>
                          <a:spcPts val="0"/>
                        </a:spcAft>
                      </a:pPr>
                      <a:r>
                        <a:rPr lang="en-US" sz="9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Drugs/Reagents</a:t>
                      </a:r>
                      <a:r>
                        <a:rPr lang="en-US" sz="9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900" b="1">
                          <a:effectLst/>
                          <a:latin typeface="Times New Roman" panose="02020603050405020304" pitchFamily="18" charset="0"/>
                          <a:ea typeface="Times New Roman" panose="02020603050405020304" pitchFamily="18" charset="0"/>
                          <a:cs typeface="Times New Roman" panose="02020603050405020304" pitchFamily="18" charset="0"/>
                        </a:rPr>
                        <a:t>Manufacturer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Catalog. 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550551"/>
                  </a:ext>
                </a:extLst>
              </a:tr>
              <a:tr h="217170">
                <a:tc>
                  <a:txBody>
                    <a:bodyPr/>
                    <a:lstStyle/>
                    <a:p>
                      <a:pPr algn="ctr">
                        <a:lnSpc>
                          <a:spcPts val="171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SU11274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SelleckChem, Houston, TX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S1080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505416"/>
                  </a:ext>
                </a:extLst>
              </a:tr>
              <a:tr h="264160">
                <a:tc>
                  <a:txBody>
                    <a:bodyPr/>
                    <a:lstStyle/>
                    <a:p>
                      <a:pPr algn="ctr">
                        <a:lnSpc>
                          <a:spcPct val="15000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OGT2115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Santa Cruz Biotechnology, Dallas, TX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sc-204144A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874934"/>
                  </a:ext>
                </a:extLst>
              </a:tr>
              <a:tr h="217170">
                <a:tc>
                  <a:txBody>
                    <a:bodyPr/>
                    <a:lstStyle/>
                    <a:p>
                      <a:pPr algn="ctr">
                        <a:lnSpc>
                          <a:spcPts val="171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Perifosine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SelleckChem, Houston, TX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S1037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403347"/>
                  </a:ext>
                </a:extLst>
              </a:tr>
              <a:tr h="217170">
                <a:tc>
                  <a:txBody>
                    <a:bodyPr/>
                    <a:lstStyle/>
                    <a:p>
                      <a:pPr algn="ctr">
                        <a:lnSpc>
                          <a:spcPts val="171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HGF</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Sigma, St. Louis, MO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H1404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691445"/>
                  </a:ext>
                </a:extLst>
              </a:tr>
              <a:tr h="217170">
                <a:tc>
                  <a:txBody>
                    <a:bodyPr/>
                    <a:lstStyle/>
                    <a:p>
                      <a:pPr algn="ctr">
                        <a:lnSpc>
                          <a:spcPts val="171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bFGF</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Peprotech, Rocky Hill, NJ</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100-18B</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19166"/>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BODIPY™ 493/503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Molecular Probes, Eugene, OR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D3922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766627"/>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Oil Red O (ORO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ScienCell, Carlsbad, CA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0843a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378948"/>
                  </a:ext>
                </a:extLst>
              </a:tr>
              <a:tr h="30861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Prolong </a:t>
                      </a:r>
                      <a:r>
                        <a:rPr lang="en-GB" sz="900" baseline="30000">
                          <a:effectLst/>
                          <a:latin typeface="Times New Roman" panose="02020603050405020304" pitchFamily="18" charset="0"/>
                          <a:ea typeface="Calibri" panose="020F0502020204030204" pitchFamily="34" charset="0"/>
                          <a:cs typeface="Times New Roman" panose="02020603050405020304" pitchFamily="18" charset="0"/>
                        </a:rPr>
                        <a:t>TM</a:t>
                      </a:r>
                      <a:r>
                        <a:rPr lang="en-GB" sz="900">
                          <a:effectLst/>
                          <a:latin typeface="Times New Roman" panose="02020603050405020304" pitchFamily="18" charset="0"/>
                          <a:ea typeface="Calibri" panose="020F0502020204030204" pitchFamily="34" charset="0"/>
                          <a:cs typeface="Times New Roman" panose="02020603050405020304" pitchFamily="18" charset="0"/>
                        </a:rPr>
                        <a:t> Gold antifade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800">
                          <a:effectLst/>
                          <a:latin typeface="Times New Roman" panose="02020603050405020304" pitchFamily="18" charset="0"/>
                          <a:ea typeface="Times New Roman" panose="02020603050405020304" pitchFamily="18" charset="0"/>
                          <a:cs typeface="Times New Roman" panose="02020603050405020304" pitchFamily="18" charset="0"/>
                        </a:rPr>
                        <a:t>Invitrogen, Waltham, MA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P10144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801295"/>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Hoechst 33342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800">
                          <a:effectLst/>
                          <a:latin typeface="Times New Roman" panose="02020603050405020304" pitchFamily="18" charset="0"/>
                          <a:ea typeface="Times New Roman" panose="02020603050405020304" pitchFamily="18" charset="0"/>
                          <a:cs typeface="Times New Roman" panose="02020603050405020304" pitchFamily="18" charset="0"/>
                        </a:rPr>
                        <a:t>Invitrogen, Waltham, MA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H3570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565733"/>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sulforodhamine B (SRB)</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Sigma, St. Louis, MO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S-9012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653751"/>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Growth Factor Reduced Matrigel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BD Biosciences, San Jose, CA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356231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573338"/>
                  </a:ext>
                </a:extLst>
              </a:tr>
            </a:tbl>
          </a:graphicData>
        </a:graphic>
      </p:graphicFrame>
      <p:sp>
        <p:nvSpPr>
          <p:cNvPr id="5" name="Rectangle 2">
            <a:extLst>
              <a:ext uri="{FF2B5EF4-FFF2-40B4-BE49-F238E27FC236}">
                <a16:creationId xmlns:a16="http://schemas.microsoft.com/office/drawing/2014/main" id="{3CFF1258-1057-4B32-88F1-14BE07BC8088}"/>
              </a:ext>
            </a:extLst>
          </p:cNvPr>
          <p:cNvSpPr>
            <a:spLocks noChangeArrowheads="1"/>
          </p:cNvSpPr>
          <p:nvPr/>
        </p:nvSpPr>
        <p:spPr bwMode="auto">
          <a:xfrm>
            <a:off x="620688" y="3034732"/>
            <a:ext cx="9027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8" name="Tabella 7">
            <a:extLst>
              <a:ext uri="{FF2B5EF4-FFF2-40B4-BE49-F238E27FC236}">
                <a16:creationId xmlns:a16="http://schemas.microsoft.com/office/drawing/2014/main" id="{1F831B7A-169E-4EB6-807A-753947C754AF}"/>
              </a:ext>
            </a:extLst>
          </p:cNvPr>
          <p:cNvGraphicFramePr>
            <a:graphicFrameLocks noGrp="1"/>
          </p:cNvGraphicFramePr>
          <p:nvPr>
            <p:extLst>
              <p:ext uri="{D42A27DB-BD31-4B8C-83A1-F6EECF244321}">
                <p14:modId xmlns:p14="http://schemas.microsoft.com/office/powerpoint/2010/main" val="2576555017"/>
              </p:ext>
            </p:extLst>
          </p:nvPr>
        </p:nvGraphicFramePr>
        <p:xfrm>
          <a:off x="692696" y="3354924"/>
          <a:ext cx="5353050" cy="2070481"/>
        </p:xfrm>
        <a:graphic>
          <a:graphicData uri="http://schemas.openxmlformats.org/drawingml/2006/table">
            <a:tbl>
              <a:tblPr firstRow="1" firstCol="1" bandRow="1"/>
              <a:tblGrid>
                <a:gridCol w="917575">
                  <a:extLst>
                    <a:ext uri="{9D8B030D-6E8A-4147-A177-3AD203B41FA5}">
                      <a16:colId xmlns:a16="http://schemas.microsoft.com/office/drawing/2014/main" val="172109168"/>
                    </a:ext>
                  </a:extLst>
                </a:gridCol>
                <a:gridCol w="2458085">
                  <a:extLst>
                    <a:ext uri="{9D8B030D-6E8A-4147-A177-3AD203B41FA5}">
                      <a16:colId xmlns:a16="http://schemas.microsoft.com/office/drawing/2014/main" val="3794923689"/>
                    </a:ext>
                  </a:extLst>
                </a:gridCol>
                <a:gridCol w="1209040">
                  <a:extLst>
                    <a:ext uri="{9D8B030D-6E8A-4147-A177-3AD203B41FA5}">
                      <a16:colId xmlns:a16="http://schemas.microsoft.com/office/drawing/2014/main" val="2608623361"/>
                    </a:ext>
                  </a:extLst>
                </a:gridCol>
                <a:gridCol w="768350">
                  <a:extLst>
                    <a:ext uri="{9D8B030D-6E8A-4147-A177-3AD203B41FA5}">
                      <a16:colId xmlns:a16="http://schemas.microsoft.com/office/drawing/2014/main" val="772702932"/>
                    </a:ext>
                  </a:extLst>
                </a:gridCol>
              </a:tblGrid>
              <a:tr h="217170">
                <a:tc>
                  <a:txBody>
                    <a:bodyPr/>
                    <a:lstStyle/>
                    <a:p>
                      <a:pPr algn="ctr">
                        <a:lnSpc>
                          <a:spcPts val="1710"/>
                        </a:lnSpc>
                        <a:spcAft>
                          <a:spcPts val="0"/>
                        </a:spcAft>
                      </a:pPr>
                      <a:r>
                        <a:rPr lang="en-GB" sz="900" b="1">
                          <a:effectLst/>
                          <a:latin typeface="Times New Roman" panose="02020603050405020304" pitchFamily="18" charset="0"/>
                          <a:ea typeface="Calibri" panose="020F0502020204030204" pitchFamily="34" charset="0"/>
                          <a:cs typeface="Times New Roman" panose="02020603050405020304" pitchFamily="18" charset="0"/>
                        </a:rPr>
                        <a:t>Name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b="1">
                          <a:effectLst/>
                          <a:latin typeface="Times New Roman" panose="02020603050405020304" pitchFamily="18" charset="0"/>
                          <a:ea typeface="Times New Roman" panose="02020603050405020304" pitchFamily="18" charset="0"/>
                          <a:cs typeface="Times New Roman" panose="02020603050405020304" pitchFamily="18" charset="0"/>
                        </a:rPr>
                        <a:t>Sequence (5’-3’)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b="1">
                          <a:effectLst/>
                          <a:latin typeface="Times New Roman" panose="02020603050405020304" pitchFamily="18" charset="0"/>
                          <a:ea typeface="Times New Roman" panose="02020603050405020304" pitchFamily="18" charset="0"/>
                          <a:cs typeface="Times New Roman" panose="02020603050405020304" pitchFamily="18" charset="0"/>
                        </a:rPr>
                        <a:t>Manufacturer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9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Catalog. 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372130"/>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siSDC1-1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(sense GGAGGAAUUCUAUGCCUGAtt)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(antisense UCAGGCAUAGAAUUCCUCCtg)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Ambion, Austin, TX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12527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611360"/>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siSDC1-2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(sense GCAGGUGCUUUGCAAGAUAtt)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(antisense UAUCUUGCAAAGCACCUGCac)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Ambion, Austin, TX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s12634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912687"/>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siSDC1-3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(sense CCAUUCUGACUCGGUUUCUtt)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(antisense AGAAACCGAGUCAGAAUGGtg)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Ambion, Austin, TX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142557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257327"/>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Negative control siRNA (Silencer Select #2)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it-IT" sz="900">
                          <a:effectLst/>
                          <a:latin typeface="Times New Roman" panose="02020603050405020304" pitchFamily="18" charset="0"/>
                          <a:ea typeface="Times New Roman" panose="02020603050405020304" pitchFamily="18" charset="0"/>
                          <a:cs typeface="Times New Roman" panose="02020603050405020304" pitchFamily="18" charset="0"/>
                        </a:rPr>
                        <a:t>Invitrogen, Waltham, MA</a:t>
                      </a:r>
                      <a:r>
                        <a:rPr lang="it-IT" sz="9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4390846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136700"/>
                  </a:ext>
                </a:extLst>
              </a:tr>
            </a:tbl>
          </a:graphicData>
        </a:graphic>
      </p:graphicFrame>
      <p:sp>
        <p:nvSpPr>
          <p:cNvPr id="9" name="Rectangle 4">
            <a:extLst>
              <a:ext uri="{FF2B5EF4-FFF2-40B4-BE49-F238E27FC236}">
                <a16:creationId xmlns:a16="http://schemas.microsoft.com/office/drawing/2014/main" id="{0982D3B3-DEB4-422E-B903-37EF6CA0B57A}"/>
              </a:ext>
            </a:extLst>
          </p:cNvPr>
          <p:cNvSpPr>
            <a:spLocks noChangeArrowheads="1"/>
          </p:cNvSpPr>
          <p:nvPr/>
        </p:nvSpPr>
        <p:spPr bwMode="auto">
          <a:xfrm>
            <a:off x="647155" y="2987824"/>
            <a:ext cx="9483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siRNA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CF275EE7-FD5F-47C9-B7D4-592ADF08F770}"/>
              </a:ext>
            </a:extLst>
          </p:cNvPr>
          <p:cNvSpPr>
            <a:spLocks noChangeArrowheads="1"/>
          </p:cNvSpPr>
          <p:nvPr/>
        </p:nvSpPr>
        <p:spPr bwMode="auto">
          <a:xfrm>
            <a:off x="597230" y="5566222"/>
            <a:ext cx="8219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Assays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ella 11">
            <a:extLst>
              <a:ext uri="{FF2B5EF4-FFF2-40B4-BE49-F238E27FC236}">
                <a16:creationId xmlns:a16="http://schemas.microsoft.com/office/drawing/2014/main" id="{AFA5C1F6-AE25-4363-BA24-249F5A66FB5F}"/>
              </a:ext>
            </a:extLst>
          </p:cNvPr>
          <p:cNvGraphicFramePr>
            <a:graphicFrameLocks noGrp="1"/>
          </p:cNvGraphicFramePr>
          <p:nvPr>
            <p:extLst>
              <p:ext uri="{D42A27DB-BD31-4B8C-83A1-F6EECF244321}">
                <p14:modId xmlns:p14="http://schemas.microsoft.com/office/powerpoint/2010/main" val="3403077556"/>
              </p:ext>
            </p:extLst>
          </p:nvPr>
        </p:nvGraphicFramePr>
        <p:xfrm>
          <a:off x="701802" y="5868144"/>
          <a:ext cx="3548380" cy="1048258"/>
        </p:xfrm>
        <a:graphic>
          <a:graphicData uri="http://schemas.openxmlformats.org/drawingml/2006/table">
            <a:tbl>
              <a:tblPr firstRow="1" firstCol="1" bandRow="1"/>
              <a:tblGrid>
                <a:gridCol w="1009650">
                  <a:extLst>
                    <a:ext uri="{9D8B030D-6E8A-4147-A177-3AD203B41FA5}">
                      <a16:colId xmlns:a16="http://schemas.microsoft.com/office/drawing/2014/main" val="982863431"/>
                    </a:ext>
                  </a:extLst>
                </a:gridCol>
                <a:gridCol w="1706880">
                  <a:extLst>
                    <a:ext uri="{9D8B030D-6E8A-4147-A177-3AD203B41FA5}">
                      <a16:colId xmlns:a16="http://schemas.microsoft.com/office/drawing/2014/main" val="2568760840"/>
                    </a:ext>
                  </a:extLst>
                </a:gridCol>
                <a:gridCol w="831850">
                  <a:extLst>
                    <a:ext uri="{9D8B030D-6E8A-4147-A177-3AD203B41FA5}">
                      <a16:colId xmlns:a16="http://schemas.microsoft.com/office/drawing/2014/main" val="965327650"/>
                    </a:ext>
                  </a:extLst>
                </a:gridCol>
              </a:tblGrid>
              <a:tr h="217170">
                <a:tc>
                  <a:txBody>
                    <a:bodyPr/>
                    <a:lstStyle/>
                    <a:p>
                      <a:pPr algn="ctr">
                        <a:lnSpc>
                          <a:spcPts val="1710"/>
                        </a:lnSpc>
                        <a:spcAft>
                          <a:spcPts val="0"/>
                        </a:spcAft>
                      </a:pPr>
                      <a:r>
                        <a:rPr lang="en-GB" sz="900" b="1">
                          <a:effectLst/>
                          <a:latin typeface="Times New Roman" panose="02020603050405020304" pitchFamily="18" charset="0"/>
                          <a:ea typeface="Calibri" panose="020F0502020204030204" pitchFamily="34" charset="0"/>
                          <a:cs typeface="Times New Roman" panose="02020603050405020304" pitchFamily="18" charset="0"/>
                        </a:rPr>
                        <a:t>Name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b="1">
                          <a:effectLst/>
                          <a:latin typeface="Times New Roman" panose="02020603050405020304" pitchFamily="18" charset="0"/>
                          <a:ea typeface="Times New Roman" panose="02020603050405020304" pitchFamily="18" charset="0"/>
                          <a:cs typeface="Times New Roman" panose="02020603050405020304" pitchFamily="18" charset="0"/>
                        </a:rPr>
                        <a:t>Manufacturer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US" sz="9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Catalog. 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208325"/>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GAPDH </a:t>
                      </a: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PrimeTime Std qPCR assay</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Integrated DNA Technologies, IDT, Coralville, 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235728378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903023"/>
                  </a:ext>
                </a:extLst>
              </a:tr>
              <a:tr h="217170">
                <a:tc>
                  <a:txBody>
                    <a:bodyPr/>
                    <a:lstStyle/>
                    <a:p>
                      <a:pPr algn="ctr">
                        <a:lnSpc>
                          <a:spcPts val="1710"/>
                        </a:lnSpc>
                        <a:spcAft>
                          <a:spcPts val="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SDC1 </a:t>
                      </a: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PrimeTime Std qPCR assay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a:effectLst/>
                          <a:latin typeface="Times New Roman" panose="02020603050405020304" pitchFamily="18" charset="0"/>
                          <a:ea typeface="Times New Roman" panose="02020603050405020304" pitchFamily="18" charset="0"/>
                          <a:cs typeface="Times New Roman" panose="02020603050405020304" pitchFamily="18" charset="0"/>
                        </a:rPr>
                        <a:t>Integrated DNA Technologies, IDT, Coralville, 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10"/>
                        </a:lnSpc>
                        <a:spcAft>
                          <a:spcPts val="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235728382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018738"/>
                  </a:ext>
                </a:extLst>
              </a:tr>
            </a:tbl>
          </a:graphicData>
        </a:graphic>
      </p:graphicFrame>
      <p:sp>
        <p:nvSpPr>
          <p:cNvPr id="13" name="Rectangle 6">
            <a:extLst>
              <a:ext uri="{FF2B5EF4-FFF2-40B4-BE49-F238E27FC236}">
                <a16:creationId xmlns:a16="http://schemas.microsoft.com/office/drawing/2014/main" id="{DB156F07-A109-4336-B7F2-74E0C33A0902}"/>
              </a:ext>
            </a:extLst>
          </p:cNvPr>
          <p:cNvSpPr>
            <a:spLocks noChangeArrowheads="1"/>
          </p:cNvSpPr>
          <p:nvPr/>
        </p:nvSpPr>
        <p:spPr bwMode="auto">
          <a:xfrm>
            <a:off x="1654175" y="4625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Assay</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300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asellaDiTesto 131"/>
          <p:cNvSpPr txBox="1"/>
          <p:nvPr/>
        </p:nvSpPr>
        <p:spPr>
          <a:xfrm>
            <a:off x="260648" y="591815"/>
            <a:ext cx="314510" cy="307777"/>
          </a:xfrm>
          <a:prstGeom prst="rect">
            <a:avLst/>
          </a:prstGeom>
          <a:noFill/>
        </p:spPr>
        <p:txBody>
          <a:bodyPr wrap="none" rtlCol="0">
            <a:spAutoFit/>
          </a:bodyPr>
          <a:lstStyle/>
          <a:p>
            <a:r>
              <a:rPr lang="it-IT" sz="1400" dirty="0">
                <a:latin typeface="Arial" pitchFamily="34" charset="0"/>
                <a:cs typeface="Arial" pitchFamily="34" charset="0"/>
              </a:rPr>
              <a:t>A</a:t>
            </a:r>
          </a:p>
        </p:txBody>
      </p:sp>
      <p:grpSp>
        <p:nvGrpSpPr>
          <p:cNvPr id="166" name="Gruppo 165"/>
          <p:cNvGrpSpPr/>
          <p:nvPr/>
        </p:nvGrpSpPr>
        <p:grpSpPr>
          <a:xfrm>
            <a:off x="993233" y="3544723"/>
            <a:ext cx="1594675" cy="3064946"/>
            <a:chOff x="921225" y="251520"/>
            <a:chExt cx="1594675" cy="3064946"/>
          </a:xfrm>
        </p:grpSpPr>
        <p:pic>
          <p:nvPicPr>
            <p:cNvPr id="98" name="Picture 3"/>
            <p:cNvPicPr>
              <a:picLocks noChangeAspect="1" noChangeArrowheads="1"/>
            </p:cNvPicPr>
            <p:nvPr/>
          </p:nvPicPr>
          <p:blipFill>
            <a:blip r:embed="rId3" cstate="print"/>
            <a:srcRect/>
            <a:stretch>
              <a:fillRect/>
            </a:stretch>
          </p:blipFill>
          <p:spPr bwMode="auto">
            <a:xfrm>
              <a:off x="921225" y="1274490"/>
              <a:ext cx="900000" cy="274287"/>
            </a:xfrm>
            <a:prstGeom prst="rect">
              <a:avLst/>
            </a:prstGeom>
            <a:noFill/>
            <a:ln w="9525">
              <a:noFill/>
              <a:miter lim="800000"/>
              <a:headEnd/>
              <a:tailEnd/>
            </a:ln>
          </p:spPr>
        </p:pic>
        <p:pic>
          <p:nvPicPr>
            <p:cNvPr id="109" name="Picture 4"/>
            <p:cNvPicPr>
              <a:picLocks noChangeAspect="1" noChangeArrowheads="1"/>
            </p:cNvPicPr>
            <p:nvPr/>
          </p:nvPicPr>
          <p:blipFill>
            <a:blip r:embed="rId4" cstate="print"/>
            <a:srcRect/>
            <a:stretch>
              <a:fillRect/>
            </a:stretch>
          </p:blipFill>
          <p:spPr bwMode="auto">
            <a:xfrm>
              <a:off x="921225" y="1659699"/>
              <a:ext cx="900000" cy="227185"/>
            </a:xfrm>
            <a:prstGeom prst="rect">
              <a:avLst/>
            </a:prstGeom>
            <a:noFill/>
            <a:ln w="9525">
              <a:noFill/>
              <a:miter lim="800000"/>
              <a:headEnd/>
              <a:tailEnd/>
            </a:ln>
          </p:spPr>
        </p:pic>
        <p:pic>
          <p:nvPicPr>
            <p:cNvPr id="112" name="Picture 5"/>
            <p:cNvPicPr>
              <a:picLocks noChangeAspect="1" noChangeArrowheads="1"/>
            </p:cNvPicPr>
            <p:nvPr/>
          </p:nvPicPr>
          <p:blipFill>
            <a:blip r:embed="rId5" cstate="print"/>
            <a:srcRect/>
            <a:stretch>
              <a:fillRect/>
            </a:stretch>
          </p:blipFill>
          <p:spPr bwMode="auto">
            <a:xfrm>
              <a:off x="921225" y="1936262"/>
              <a:ext cx="900000" cy="176637"/>
            </a:xfrm>
            <a:prstGeom prst="rect">
              <a:avLst/>
            </a:prstGeom>
            <a:noFill/>
            <a:ln w="9525">
              <a:noFill/>
              <a:miter lim="800000"/>
              <a:headEnd/>
              <a:tailEnd/>
            </a:ln>
          </p:spPr>
        </p:pic>
        <p:sp>
          <p:nvSpPr>
            <p:cNvPr id="114" name="Rectangle 91"/>
            <p:cNvSpPr/>
            <p:nvPr/>
          </p:nvSpPr>
          <p:spPr>
            <a:xfrm rot="16200000">
              <a:off x="1025366" y="592639"/>
              <a:ext cx="697627" cy="246221"/>
            </a:xfrm>
            <a:prstGeom prst="rect">
              <a:avLst/>
            </a:prstGeom>
          </p:spPr>
          <p:txBody>
            <a:bodyPr wrap="none">
              <a:spAutoFit/>
            </a:bodyPr>
            <a:lstStyle/>
            <a:p>
              <a:pPr algn="ctr"/>
              <a:r>
                <a:rPr lang="it-IT" sz="1000" b="1" dirty="0">
                  <a:latin typeface="Arial" pitchFamily="34" charset="0"/>
                  <a:cs typeface="Arial" pitchFamily="34" charset="0"/>
                </a:rPr>
                <a:t>LS-GD-1</a:t>
              </a:r>
            </a:p>
          </p:txBody>
        </p:sp>
        <p:sp>
          <p:nvSpPr>
            <p:cNvPr id="115" name="Rectangle 94"/>
            <p:cNvSpPr/>
            <p:nvPr/>
          </p:nvSpPr>
          <p:spPr>
            <a:xfrm rot="16200000">
              <a:off x="1296384" y="534931"/>
              <a:ext cx="813043" cy="246221"/>
            </a:xfrm>
            <a:prstGeom prst="rect">
              <a:avLst/>
            </a:prstGeom>
          </p:spPr>
          <p:txBody>
            <a:bodyPr wrap="none">
              <a:spAutoFit/>
            </a:bodyPr>
            <a:lstStyle/>
            <a:p>
              <a:pPr algn="ctr"/>
              <a:r>
                <a:rPr lang="it-IT" sz="1000" b="1" dirty="0">
                  <a:latin typeface="Arial" pitchFamily="34" charset="0"/>
                  <a:cs typeface="Arial" pitchFamily="34" charset="0"/>
                </a:rPr>
                <a:t>LS-MMC-1</a:t>
              </a:r>
            </a:p>
          </p:txBody>
        </p:sp>
        <p:sp>
          <p:nvSpPr>
            <p:cNvPr id="116" name="Rectangle 96"/>
            <p:cNvSpPr/>
            <p:nvPr/>
          </p:nvSpPr>
          <p:spPr>
            <a:xfrm rot="16200000">
              <a:off x="705942" y="603059"/>
              <a:ext cx="676787"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sp>
          <p:nvSpPr>
            <p:cNvPr id="117" name="CasellaDiTesto 116"/>
            <p:cNvSpPr txBox="1"/>
            <p:nvPr/>
          </p:nvSpPr>
          <p:spPr>
            <a:xfrm>
              <a:off x="1853137" y="1001216"/>
              <a:ext cx="598241" cy="246221"/>
            </a:xfrm>
            <a:prstGeom prst="rect">
              <a:avLst/>
            </a:prstGeom>
            <a:noFill/>
          </p:spPr>
          <p:txBody>
            <a:bodyPr wrap="none" rtlCol="0">
              <a:spAutoFit/>
            </a:bodyPr>
            <a:lstStyle/>
            <a:p>
              <a:r>
                <a:rPr lang="it-IT" sz="1000" dirty="0">
                  <a:latin typeface="Arial" pitchFamily="34" charset="0"/>
                  <a:cs typeface="Arial" pitchFamily="34" charset="0"/>
                </a:rPr>
                <a:t>MDM2 </a:t>
              </a:r>
            </a:p>
          </p:txBody>
        </p:sp>
        <p:sp>
          <p:nvSpPr>
            <p:cNvPr id="118" name="CasellaDiTesto 117"/>
            <p:cNvSpPr txBox="1"/>
            <p:nvPr/>
          </p:nvSpPr>
          <p:spPr>
            <a:xfrm>
              <a:off x="1853137" y="1316300"/>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119" name="CasellaDiTesto 118"/>
            <p:cNvSpPr txBox="1"/>
            <p:nvPr/>
          </p:nvSpPr>
          <p:spPr>
            <a:xfrm>
              <a:off x="1853137" y="1629500"/>
              <a:ext cx="526106" cy="246221"/>
            </a:xfrm>
            <a:prstGeom prst="rect">
              <a:avLst/>
            </a:prstGeom>
            <a:noFill/>
          </p:spPr>
          <p:txBody>
            <a:bodyPr wrap="none" rtlCol="0">
              <a:spAutoFit/>
            </a:bodyPr>
            <a:lstStyle/>
            <a:p>
              <a:r>
                <a:rPr lang="it-IT" sz="1000" dirty="0">
                  <a:latin typeface="Arial" pitchFamily="34" charset="0"/>
                  <a:cs typeface="Arial" pitchFamily="34" charset="0"/>
                </a:rPr>
                <a:t>CDK4</a:t>
              </a:r>
            </a:p>
          </p:txBody>
        </p:sp>
        <p:sp>
          <p:nvSpPr>
            <p:cNvPr id="120" name="CasellaDiTesto 119"/>
            <p:cNvSpPr txBox="1"/>
            <p:nvPr/>
          </p:nvSpPr>
          <p:spPr>
            <a:xfrm>
              <a:off x="1853137" y="1866678"/>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pic>
          <p:nvPicPr>
            <p:cNvPr id="123" name="Picture 2"/>
            <p:cNvPicPr>
              <a:picLocks noChangeAspect="1" noChangeArrowheads="1"/>
            </p:cNvPicPr>
            <p:nvPr/>
          </p:nvPicPr>
          <p:blipFill>
            <a:blip r:embed="rId6" cstate="print"/>
            <a:srcRect/>
            <a:stretch>
              <a:fillRect/>
            </a:stretch>
          </p:blipFill>
          <p:spPr bwMode="auto">
            <a:xfrm>
              <a:off x="923961" y="2224311"/>
              <a:ext cx="900000" cy="390699"/>
            </a:xfrm>
            <a:prstGeom prst="rect">
              <a:avLst/>
            </a:prstGeom>
            <a:noFill/>
            <a:ln w="9525">
              <a:noFill/>
              <a:miter lim="800000"/>
              <a:headEnd/>
              <a:tailEnd/>
            </a:ln>
          </p:spPr>
        </p:pic>
        <p:sp>
          <p:nvSpPr>
            <p:cNvPr id="125" name="CasellaDiTesto 124"/>
            <p:cNvSpPr txBox="1"/>
            <p:nvPr/>
          </p:nvSpPr>
          <p:spPr>
            <a:xfrm>
              <a:off x="1853138" y="3055210"/>
              <a:ext cx="662762" cy="246221"/>
            </a:xfrm>
            <a:prstGeom prst="rect">
              <a:avLst/>
            </a:prstGeom>
            <a:noFill/>
          </p:spPr>
          <p:txBody>
            <a:bodyPr wrap="squar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126" name="CasellaDiTesto 125"/>
            <p:cNvSpPr txBox="1"/>
            <p:nvPr/>
          </p:nvSpPr>
          <p:spPr>
            <a:xfrm>
              <a:off x="1853137" y="2261501"/>
              <a:ext cx="617477" cy="246221"/>
            </a:xfrm>
            <a:prstGeom prst="rect">
              <a:avLst/>
            </a:prstGeom>
            <a:noFill/>
          </p:spPr>
          <p:txBody>
            <a:bodyPr wrap="none" rtlCol="0">
              <a:spAutoFit/>
            </a:bodyPr>
            <a:lstStyle/>
            <a:p>
              <a:r>
                <a:rPr lang="it-IT" sz="1000" dirty="0">
                  <a:latin typeface="Arial" pitchFamily="34" charset="0"/>
                  <a:cs typeface="Arial" pitchFamily="34" charset="0"/>
                </a:rPr>
                <a:t>pFRS2 </a:t>
              </a:r>
            </a:p>
          </p:txBody>
        </p:sp>
        <p:sp>
          <p:nvSpPr>
            <p:cNvPr id="127" name="CasellaDiTesto 126"/>
            <p:cNvSpPr txBox="1"/>
            <p:nvPr/>
          </p:nvSpPr>
          <p:spPr>
            <a:xfrm>
              <a:off x="1853137" y="2723744"/>
              <a:ext cx="546945" cy="246221"/>
            </a:xfrm>
            <a:prstGeom prst="rect">
              <a:avLst/>
            </a:prstGeom>
            <a:noFill/>
          </p:spPr>
          <p:txBody>
            <a:bodyPr wrap="none" rtlCol="0">
              <a:spAutoFit/>
            </a:bodyPr>
            <a:lstStyle/>
            <a:p>
              <a:r>
                <a:rPr lang="it-IT" sz="1000" dirty="0">
                  <a:latin typeface="Arial" pitchFamily="34" charset="0"/>
                  <a:cs typeface="Arial" pitchFamily="34" charset="0"/>
                </a:rPr>
                <a:t>FRS2 </a:t>
              </a:r>
            </a:p>
          </p:txBody>
        </p:sp>
        <p:pic>
          <p:nvPicPr>
            <p:cNvPr id="129" name="Picture 2"/>
            <p:cNvPicPr>
              <a:picLocks noChangeAspect="1" noChangeArrowheads="1"/>
            </p:cNvPicPr>
            <p:nvPr/>
          </p:nvPicPr>
          <p:blipFill>
            <a:blip r:embed="rId7" cstate="print"/>
            <a:srcRect/>
            <a:stretch>
              <a:fillRect/>
            </a:stretch>
          </p:blipFill>
          <p:spPr bwMode="auto">
            <a:xfrm>
              <a:off x="932769" y="3086066"/>
              <a:ext cx="900000" cy="230400"/>
            </a:xfrm>
            <a:prstGeom prst="rect">
              <a:avLst/>
            </a:prstGeom>
            <a:noFill/>
            <a:ln w="9525">
              <a:noFill/>
              <a:miter lim="800000"/>
              <a:headEnd/>
              <a:tailEnd/>
            </a:ln>
          </p:spPr>
        </p:pic>
        <p:pic>
          <p:nvPicPr>
            <p:cNvPr id="130" name="Picture 3"/>
            <p:cNvPicPr>
              <a:picLocks noChangeAspect="1" noChangeArrowheads="1"/>
            </p:cNvPicPr>
            <p:nvPr/>
          </p:nvPicPr>
          <p:blipFill>
            <a:blip r:embed="rId8" cstate="print"/>
            <a:srcRect/>
            <a:stretch>
              <a:fillRect/>
            </a:stretch>
          </p:blipFill>
          <p:spPr bwMode="auto">
            <a:xfrm>
              <a:off x="923961" y="2651736"/>
              <a:ext cx="900000" cy="398077"/>
            </a:xfrm>
            <a:prstGeom prst="rect">
              <a:avLst/>
            </a:prstGeom>
            <a:noFill/>
            <a:ln w="9525">
              <a:noFill/>
              <a:miter lim="800000"/>
              <a:headEnd/>
              <a:tailEnd/>
            </a:ln>
          </p:spPr>
        </p:pic>
        <p:pic>
          <p:nvPicPr>
            <p:cNvPr id="133" name="Picture 2"/>
            <p:cNvPicPr>
              <a:picLocks noChangeAspect="1" noChangeArrowheads="1"/>
            </p:cNvPicPr>
            <p:nvPr/>
          </p:nvPicPr>
          <p:blipFill>
            <a:blip r:embed="rId9" cstate="print"/>
            <a:srcRect/>
            <a:stretch>
              <a:fillRect/>
            </a:stretch>
          </p:blipFill>
          <p:spPr bwMode="auto">
            <a:xfrm>
              <a:off x="931723" y="1019655"/>
              <a:ext cx="895350" cy="228600"/>
            </a:xfrm>
            <a:prstGeom prst="rect">
              <a:avLst/>
            </a:prstGeom>
            <a:noFill/>
            <a:ln w="9525">
              <a:noFill/>
              <a:miter lim="800000"/>
              <a:headEnd/>
              <a:tailEnd/>
            </a:ln>
          </p:spPr>
        </p:pic>
      </p:grpSp>
      <p:sp>
        <p:nvSpPr>
          <p:cNvPr id="169" name="CasellaDiTesto 168"/>
          <p:cNvSpPr txBox="1"/>
          <p:nvPr/>
        </p:nvSpPr>
        <p:spPr>
          <a:xfrm>
            <a:off x="2708920" y="3400127"/>
            <a:ext cx="314510" cy="307777"/>
          </a:xfrm>
          <a:prstGeom prst="rect">
            <a:avLst/>
          </a:prstGeom>
          <a:noFill/>
        </p:spPr>
        <p:txBody>
          <a:bodyPr wrap="none" rtlCol="0">
            <a:spAutoFit/>
          </a:bodyPr>
          <a:lstStyle/>
          <a:p>
            <a:r>
              <a:rPr lang="it-IT" sz="1400" dirty="0">
                <a:latin typeface="Arial" pitchFamily="34" charset="0"/>
                <a:cs typeface="Arial" pitchFamily="34" charset="0"/>
              </a:rPr>
              <a:t>C</a:t>
            </a:r>
          </a:p>
        </p:txBody>
      </p:sp>
      <p:sp>
        <p:nvSpPr>
          <p:cNvPr id="107" name="CasellaDiTesto 106"/>
          <p:cNvSpPr txBox="1"/>
          <p:nvPr/>
        </p:nvSpPr>
        <p:spPr>
          <a:xfrm>
            <a:off x="260648" y="3400127"/>
            <a:ext cx="314510" cy="307777"/>
          </a:xfrm>
          <a:prstGeom prst="rect">
            <a:avLst/>
          </a:prstGeom>
          <a:noFill/>
        </p:spPr>
        <p:txBody>
          <a:bodyPr wrap="none" rtlCol="0">
            <a:spAutoFit/>
          </a:bodyPr>
          <a:lstStyle/>
          <a:p>
            <a:r>
              <a:rPr lang="it-IT" sz="1400" dirty="0">
                <a:latin typeface="Arial" pitchFamily="34" charset="0"/>
                <a:cs typeface="Arial" pitchFamily="34" charset="0"/>
              </a:rPr>
              <a:t>B</a:t>
            </a:r>
          </a:p>
        </p:txBody>
      </p:sp>
      <p:sp>
        <p:nvSpPr>
          <p:cNvPr id="110" name="Rectangle 94"/>
          <p:cNvSpPr/>
          <p:nvPr/>
        </p:nvSpPr>
        <p:spPr>
          <a:xfrm>
            <a:off x="2255918" y="818872"/>
            <a:ext cx="813043" cy="246221"/>
          </a:xfrm>
          <a:prstGeom prst="rect">
            <a:avLst/>
          </a:prstGeom>
        </p:spPr>
        <p:txBody>
          <a:bodyPr wrap="none">
            <a:spAutoFit/>
          </a:bodyPr>
          <a:lstStyle/>
          <a:p>
            <a:pPr algn="ctr"/>
            <a:r>
              <a:rPr lang="it-IT" sz="1000" b="1" dirty="0">
                <a:latin typeface="Arial" pitchFamily="34" charset="0"/>
                <a:cs typeface="Arial" pitchFamily="34" charset="0"/>
              </a:rPr>
              <a:t>LS-MMC-1</a:t>
            </a:r>
          </a:p>
        </p:txBody>
      </p:sp>
      <p:sp>
        <p:nvSpPr>
          <p:cNvPr id="111" name="Rectangle 296"/>
          <p:cNvSpPr/>
          <p:nvPr/>
        </p:nvSpPr>
        <p:spPr>
          <a:xfrm>
            <a:off x="2852936" y="2891126"/>
            <a:ext cx="1768694" cy="276999"/>
          </a:xfrm>
          <a:prstGeom prst="rect">
            <a:avLst/>
          </a:prstGeom>
        </p:spPr>
        <p:txBody>
          <a:bodyPr wrap="square">
            <a:spAutoFit/>
          </a:bodyPr>
          <a:lstStyle/>
          <a:p>
            <a:r>
              <a:rPr lang="it-IT" sz="1200" b="1" dirty="0">
                <a:solidFill>
                  <a:srgbClr val="00B050"/>
                </a:solidFill>
                <a:latin typeface="Arial" pitchFamily="34" charset="0"/>
                <a:cs typeface="Arial" pitchFamily="34" charset="0"/>
              </a:rPr>
              <a:t>MDM2</a:t>
            </a:r>
            <a:r>
              <a:rPr lang="en-US" sz="1200" b="1" dirty="0">
                <a:solidFill>
                  <a:srgbClr val="0070C0"/>
                </a:solidFill>
                <a:latin typeface="Arial" pitchFamily="34" charset="0"/>
                <a:cs typeface="Arial" pitchFamily="34" charset="0"/>
              </a:rPr>
              <a:t>/</a:t>
            </a:r>
            <a:r>
              <a:rPr lang="en-US" sz="1200" b="1" dirty="0">
                <a:solidFill>
                  <a:srgbClr val="FF0000"/>
                </a:solidFill>
                <a:latin typeface="Arial" pitchFamily="34" charset="0"/>
                <a:cs typeface="Arial" pitchFamily="34" charset="0"/>
              </a:rPr>
              <a:t>Centromere 12 </a:t>
            </a:r>
          </a:p>
        </p:txBody>
      </p:sp>
      <p:grpSp>
        <p:nvGrpSpPr>
          <p:cNvPr id="113" name="Gruppo 161"/>
          <p:cNvGrpSpPr>
            <a:grpSpLocks noChangeAspect="1"/>
          </p:cNvGrpSpPr>
          <p:nvPr/>
        </p:nvGrpSpPr>
        <p:grpSpPr>
          <a:xfrm>
            <a:off x="692696" y="1130375"/>
            <a:ext cx="1800000" cy="1680000"/>
            <a:chOff x="3636404" y="380038"/>
            <a:chExt cx="2160240" cy="2016224"/>
          </a:xfrm>
        </p:grpSpPr>
        <p:pic>
          <p:nvPicPr>
            <p:cNvPr id="150" name="Immagine 149" descr="MMCK.tif"/>
            <p:cNvPicPr>
              <a:picLocks noChangeAspect="1"/>
            </p:cNvPicPr>
            <p:nvPr/>
          </p:nvPicPr>
          <p:blipFill>
            <a:blip r:embed="rId10" cstate="print"/>
            <a:srcRect l="35699" t="31040" r="32801" b="29454"/>
            <a:stretch>
              <a:fillRect/>
            </a:stretch>
          </p:blipFill>
          <p:spPr>
            <a:xfrm>
              <a:off x="3636404" y="380038"/>
              <a:ext cx="2160240" cy="2016224"/>
            </a:xfrm>
            <a:prstGeom prst="rect">
              <a:avLst/>
            </a:prstGeom>
            <a:ln>
              <a:solidFill>
                <a:schemeClr val="tx1"/>
              </a:solidFill>
            </a:ln>
          </p:spPr>
        </p:pic>
        <p:cxnSp>
          <p:nvCxnSpPr>
            <p:cNvPr id="160" name="Connettore 2 159"/>
            <p:cNvCxnSpPr/>
            <p:nvPr/>
          </p:nvCxnSpPr>
          <p:spPr>
            <a:xfrm flipV="1">
              <a:off x="3852428" y="1547664"/>
              <a:ext cx="0"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4" name="Connettore 2 163"/>
            <p:cNvCxnSpPr/>
            <p:nvPr/>
          </p:nvCxnSpPr>
          <p:spPr>
            <a:xfrm flipV="1">
              <a:off x="4068452" y="2091978"/>
              <a:ext cx="144016"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5" name="Connettore 2 164"/>
            <p:cNvCxnSpPr/>
            <p:nvPr/>
          </p:nvCxnSpPr>
          <p:spPr>
            <a:xfrm flipH="1">
              <a:off x="5101964" y="1710730"/>
              <a:ext cx="360040" cy="19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5" name="Immagine 4">
            <a:extLst>
              <a:ext uri="{FF2B5EF4-FFF2-40B4-BE49-F238E27FC236}">
                <a16:creationId xmlns:a16="http://schemas.microsoft.com/office/drawing/2014/main" id="{82F2C1CA-C792-4A0F-9766-0373913E1C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6915" y="1120111"/>
            <a:ext cx="2279900" cy="1692000"/>
          </a:xfrm>
          <a:prstGeom prst="rect">
            <a:avLst/>
          </a:prstGeom>
        </p:spPr>
      </p:pic>
      <p:sp>
        <p:nvSpPr>
          <p:cNvPr id="8" name="Rettangolo 7">
            <a:extLst>
              <a:ext uri="{FF2B5EF4-FFF2-40B4-BE49-F238E27FC236}">
                <a16:creationId xmlns:a16="http://schemas.microsoft.com/office/drawing/2014/main" id="{3E6C0E86-2AEF-41D2-A86D-724800776570}"/>
              </a:ext>
            </a:extLst>
          </p:cNvPr>
          <p:cNvSpPr/>
          <p:nvPr/>
        </p:nvSpPr>
        <p:spPr>
          <a:xfrm>
            <a:off x="3717033" y="1815951"/>
            <a:ext cx="792087" cy="98096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C907EBB3-7B97-BD1D-3F51-B4B725590A76}"/>
              </a:ext>
            </a:extLst>
          </p:cNvPr>
          <p:cNvPicPr>
            <a:picLocks noChangeAspect="1"/>
          </p:cNvPicPr>
          <p:nvPr/>
        </p:nvPicPr>
        <p:blipFill>
          <a:blip r:embed="rId12"/>
          <a:stretch>
            <a:fillRect/>
          </a:stretch>
        </p:blipFill>
        <p:spPr>
          <a:xfrm>
            <a:off x="4621630" y="1167879"/>
            <a:ext cx="1375304" cy="1890192"/>
          </a:xfrm>
          <a:prstGeom prst="rect">
            <a:avLst/>
          </a:prstGeom>
          <a:ln>
            <a:solidFill>
              <a:schemeClr val="bg1"/>
            </a:solidFill>
          </a:ln>
        </p:spPr>
      </p:pic>
      <p:pic>
        <p:nvPicPr>
          <p:cNvPr id="4" name="Immagine 3">
            <a:extLst>
              <a:ext uri="{FF2B5EF4-FFF2-40B4-BE49-F238E27FC236}">
                <a16:creationId xmlns:a16="http://schemas.microsoft.com/office/drawing/2014/main" id="{B4C9627B-3630-4882-8FA7-168FB0FC59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1670" y="3680979"/>
            <a:ext cx="3240000" cy="2793975"/>
          </a:xfrm>
          <a:prstGeom prst="rect">
            <a:avLst/>
          </a:prstGeom>
        </p:spPr>
      </p:pic>
      <p:sp>
        <p:nvSpPr>
          <p:cNvPr id="35" name="Rectangle 14">
            <a:extLst>
              <a:ext uri="{FF2B5EF4-FFF2-40B4-BE49-F238E27FC236}">
                <a16:creationId xmlns:a16="http://schemas.microsoft.com/office/drawing/2014/main" id="{9AA067C8-9A0B-4174-81B6-0F3504BFB897}"/>
              </a:ext>
            </a:extLst>
          </p:cNvPr>
          <p:cNvSpPr/>
          <p:nvPr/>
        </p:nvSpPr>
        <p:spPr>
          <a:xfrm>
            <a:off x="1440796" y="0"/>
            <a:ext cx="397641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a:solidFill>
                  <a:srgbClr val="000000"/>
                </a:solidFill>
                <a:latin typeface="Times New Roman"/>
                <a:ea typeface="Times New Roman"/>
                <a:cs typeface="Times New Roman"/>
              </a:rPr>
              <a:t>Supplementary Figure S</a:t>
            </a:r>
            <a:r>
              <a:rPr lang="en-US" b="1" dirty="0">
                <a:latin typeface="Times New Roman"/>
                <a:ea typeface="Times New Roman"/>
                <a:cs typeface="Times New Roman"/>
              </a:rPr>
              <a:t>1</a:t>
            </a:r>
            <a:r>
              <a:rPr lang="en-US" b="1" dirty="0">
                <a:solidFill>
                  <a:srgbClr val="000000"/>
                </a:solidFill>
                <a:latin typeface="Times New Roman"/>
                <a:ea typeface="Times New Roman"/>
                <a:cs typeface="Times New Roman"/>
              </a:rPr>
              <a:t> Lanzi et 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0" y="905907"/>
            <a:ext cx="304892" cy="307777"/>
          </a:xfrm>
          <a:prstGeom prst="rect">
            <a:avLst/>
          </a:prstGeom>
          <a:noFill/>
        </p:spPr>
        <p:txBody>
          <a:bodyPr wrap="none" rtlCol="0">
            <a:spAutoFit/>
          </a:bodyPr>
          <a:lstStyle/>
          <a:p>
            <a:r>
              <a:rPr lang="it-IT" sz="1400" dirty="0">
                <a:latin typeface="Arial" pitchFamily="34" charset="0"/>
                <a:cs typeface="Arial" pitchFamily="34" charset="0"/>
              </a:rPr>
              <a:t>A</a:t>
            </a:r>
          </a:p>
        </p:txBody>
      </p:sp>
      <p:sp>
        <p:nvSpPr>
          <p:cNvPr id="84" name="CasellaDiTesto 83"/>
          <p:cNvSpPr txBox="1"/>
          <p:nvPr/>
        </p:nvSpPr>
        <p:spPr>
          <a:xfrm>
            <a:off x="0" y="3173638"/>
            <a:ext cx="314510" cy="307777"/>
          </a:xfrm>
          <a:prstGeom prst="rect">
            <a:avLst/>
          </a:prstGeom>
          <a:noFill/>
        </p:spPr>
        <p:txBody>
          <a:bodyPr wrap="none" rtlCol="0">
            <a:spAutoFit/>
          </a:bodyPr>
          <a:lstStyle/>
          <a:p>
            <a:r>
              <a:rPr lang="it-IT" sz="1400" dirty="0">
                <a:latin typeface="Arial" pitchFamily="34" charset="0"/>
                <a:cs typeface="Arial" pitchFamily="34" charset="0"/>
              </a:rPr>
              <a:t>B</a:t>
            </a:r>
          </a:p>
        </p:txBody>
      </p:sp>
      <p:sp>
        <p:nvSpPr>
          <p:cNvPr id="69" name="Rectangle 296"/>
          <p:cNvSpPr/>
          <p:nvPr/>
        </p:nvSpPr>
        <p:spPr>
          <a:xfrm>
            <a:off x="1049288" y="1085406"/>
            <a:ext cx="1371600" cy="246221"/>
          </a:xfrm>
          <a:prstGeom prst="rect">
            <a:avLst/>
          </a:prstGeom>
        </p:spPr>
        <p:txBody>
          <a:bodyPr wrap="square">
            <a:spAutoFit/>
          </a:bodyPr>
          <a:lstStyle/>
          <a:p>
            <a:r>
              <a:rPr lang="it-IT" sz="1000" b="1" dirty="0">
                <a:solidFill>
                  <a:srgbClr val="0070C0"/>
                </a:solidFill>
                <a:latin typeface="Arial" pitchFamily="34" charset="0"/>
                <a:cs typeface="Arial" pitchFamily="34" charset="0"/>
              </a:rPr>
              <a:t>Soft agar assay </a:t>
            </a:r>
          </a:p>
        </p:txBody>
      </p:sp>
      <p:grpSp>
        <p:nvGrpSpPr>
          <p:cNvPr id="70" name="Gruppo 69"/>
          <p:cNvGrpSpPr/>
          <p:nvPr/>
        </p:nvGrpSpPr>
        <p:grpSpPr>
          <a:xfrm>
            <a:off x="141464" y="1403621"/>
            <a:ext cx="1703370" cy="1644021"/>
            <a:chOff x="6371605" y="776868"/>
            <a:chExt cx="1515517" cy="1644018"/>
          </a:xfrm>
        </p:grpSpPr>
        <p:sp>
          <p:nvSpPr>
            <p:cNvPr id="71" name="Rectangle 9"/>
            <p:cNvSpPr>
              <a:spLocks noChangeArrowheads="1"/>
            </p:cNvSpPr>
            <p:nvPr/>
          </p:nvSpPr>
          <p:spPr bwMode="auto">
            <a:xfrm>
              <a:off x="6891228" y="1116191"/>
              <a:ext cx="311653" cy="1174750"/>
            </a:xfrm>
            <a:prstGeom prst="rect">
              <a:avLst/>
            </a:prstGeom>
            <a:solidFill>
              <a:schemeClr val="tx1"/>
            </a:solidFill>
            <a:ln w="317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sz="700"/>
            </a:p>
          </p:txBody>
        </p:sp>
        <p:sp>
          <p:nvSpPr>
            <p:cNvPr id="72" name="Line 10"/>
            <p:cNvSpPr>
              <a:spLocks noChangeShapeType="1"/>
            </p:cNvSpPr>
            <p:nvPr/>
          </p:nvSpPr>
          <p:spPr bwMode="auto">
            <a:xfrm>
              <a:off x="6891228" y="1116191"/>
              <a:ext cx="311653"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73" name="Line 11"/>
            <p:cNvSpPr>
              <a:spLocks noChangeShapeType="1"/>
            </p:cNvSpPr>
            <p:nvPr/>
          </p:nvSpPr>
          <p:spPr bwMode="auto">
            <a:xfrm>
              <a:off x="7202881" y="1116191"/>
              <a:ext cx="2135" cy="117475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74" name="Line 12"/>
            <p:cNvSpPr>
              <a:spLocks noChangeShapeType="1"/>
            </p:cNvSpPr>
            <p:nvPr/>
          </p:nvSpPr>
          <p:spPr bwMode="auto">
            <a:xfrm flipV="1">
              <a:off x="6891228" y="1116191"/>
              <a:ext cx="2135" cy="1174750"/>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75" name="Rectangle 13"/>
            <p:cNvSpPr>
              <a:spLocks noChangeArrowheads="1"/>
            </p:cNvSpPr>
            <p:nvPr/>
          </p:nvSpPr>
          <p:spPr bwMode="auto">
            <a:xfrm>
              <a:off x="7300732" y="2071866"/>
              <a:ext cx="311653" cy="219075"/>
            </a:xfrm>
            <a:prstGeom prst="rect">
              <a:avLst/>
            </a:prstGeom>
            <a:solidFill>
              <a:schemeClr val="bg1">
                <a:lumMod val="95000"/>
              </a:schemeClr>
            </a:solidFill>
            <a:ln w="317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sz="700"/>
            </a:p>
          </p:txBody>
        </p:sp>
        <p:sp>
          <p:nvSpPr>
            <p:cNvPr id="85" name="Line 14"/>
            <p:cNvSpPr>
              <a:spLocks noChangeShapeType="1"/>
            </p:cNvSpPr>
            <p:nvPr/>
          </p:nvSpPr>
          <p:spPr bwMode="auto">
            <a:xfrm>
              <a:off x="7300732" y="2071866"/>
              <a:ext cx="311653" cy="158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86" name="Line 15"/>
            <p:cNvSpPr>
              <a:spLocks noChangeShapeType="1"/>
            </p:cNvSpPr>
            <p:nvPr/>
          </p:nvSpPr>
          <p:spPr bwMode="auto">
            <a:xfrm>
              <a:off x="7612385" y="2071866"/>
              <a:ext cx="2135" cy="2190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02" name="Line 16"/>
            <p:cNvSpPr>
              <a:spLocks noChangeShapeType="1"/>
            </p:cNvSpPr>
            <p:nvPr/>
          </p:nvSpPr>
          <p:spPr bwMode="auto">
            <a:xfrm flipV="1">
              <a:off x="7300732" y="2071866"/>
              <a:ext cx="2135" cy="219075"/>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03" name="Line 21"/>
            <p:cNvSpPr>
              <a:spLocks noChangeShapeType="1"/>
            </p:cNvSpPr>
            <p:nvPr/>
          </p:nvSpPr>
          <p:spPr bwMode="auto">
            <a:xfrm>
              <a:off x="7456559" y="2052816"/>
              <a:ext cx="2135" cy="19050"/>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04" name="Line 22"/>
            <p:cNvSpPr>
              <a:spLocks noChangeShapeType="1"/>
            </p:cNvSpPr>
            <p:nvPr/>
          </p:nvSpPr>
          <p:spPr bwMode="auto">
            <a:xfrm>
              <a:off x="7439483" y="2052816"/>
              <a:ext cx="34154" cy="1588"/>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11" name="Line 23"/>
            <p:cNvSpPr>
              <a:spLocks noChangeShapeType="1"/>
            </p:cNvSpPr>
            <p:nvPr/>
          </p:nvSpPr>
          <p:spPr bwMode="auto">
            <a:xfrm flipV="1">
              <a:off x="7456559" y="2071866"/>
              <a:ext cx="2135" cy="19050"/>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20" name="Line 24"/>
            <p:cNvSpPr>
              <a:spLocks noChangeShapeType="1"/>
            </p:cNvSpPr>
            <p:nvPr/>
          </p:nvSpPr>
          <p:spPr bwMode="auto">
            <a:xfrm>
              <a:off x="7439483" y="2090916"/>
              <a:ext cx="34154" cy="1588"/>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21" name="Rectangle 29"/>
            <p:cNvSpPr>
              <a:spLocks noChangeArrowheads="1"/>
            </p:cNvSpPr>
            <p:nvPr/>
          </p:nvSpPr>
          <p:spPr bwMode="auto">
            <a:xfrm>
              <a:off x="7027844" y="2313164"/>
              <a:ext cx="2709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abic Transparent" charset="0"/>
                  <a:cs typeface="Arial" pitchFamily="34" charset="0"/>
                </a:rPr>
                <a:t>-</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22" name="Rectangle 30"/>
            <p:cNvSpPr>
              <a:spLocks noChangeArrowheads="1"/>
            </p:cNvSpPr>
            <p:nvPr/>
          </p:nvSpPr>
          <p:spPr bwMode="auto">
            <a:xfrm>
              <a:off x="7307094" y="2313164"/>
              <a:ext cx="32375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700" dirty="0" err="1">
                  <a:solidFill>
                    <a:srgbClr val="000000"/>
                  </a:solidFill>
                  <a:latin typeface="Arabic Transparent" charset="0"/>
                  <a:cs typeface="Arial" pitchFamily="34" charset="0"/>
                </a:rPr>
                <a:t>ssLMWH</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23" name="Rectangle 32"/>
            <p:cNvSpPr>
              <a:spLocks noChangeArrowheads="1"/>
            </p:cNvSpPr>
            <p:nvPr/>
          </p:nvSpPr>
          <p:spPr bwMode="auto">
            <a:xfrm>
              <a:off x="6634580" y="2231516"/>
              <a:ext cx="442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abic Transparent" charset="0"/>
                  <a:cs typeface="Arial" pitchFamily="34" charset="0"/>
                </a:rPr>
                <a:t>0</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24" name="Rectangle 33"/>
            <p:cNvSpPr>
              <a:spLocks noChangeArrowheads="1"/>
            </p:cNvSpPr>
            <p:nvPr/>
          </p:nvSpPr>
          <p:spPr bwMode="auto">
            <a:xfrm>
              <a:off x="6596156" y="1996567"/>
              <a:ext cx="8842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abic Transparent" charset="0"/>
                  <a:cs typeface="Arial" pitchFamily="34" charset="0"/>
                </a:rPr>
                <a:t>20</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25" name="Rectangle 34"/>
            <p:cNvSpPr>
              <a:spLocks noChangeArrowheads="1"/>
            </p:cNvSpPr>
            <p:nvPr/>
          </p:nvSpPr>
          <p:spPr bwMode="auto">
            <a:xfrm>
              <a:off x="6596156" y="1761617"/>
              <a:ext cx="8842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abic Transparent" charset="0"/>
                  <a:cs typeface="Arial" pitchFamily="34" charset="0"/>
                </a:rPr>
                <a:t>40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26" name="Rectangle 35"/>
            <p:cNvSpPr>
              <a:spLocks noChangeArrowheads="1"/>
            </p:cNvSpPr>
            <p:nvPr/>
          </p:nvSpPr>
          <p:spPr bwMode="auto">
            <a:xfrm>
              <a:off x="6596156" y="1526668"/>
              <a:ext cx="8842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abic Transparent" charset="0"/>
                  <a:cs typeface="Arial" pitchFamily="34" charset="0"/>
                </a:rPr>
                <a:t>60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27" name="Rectangle 36"/>
            <p:cNvSpPr>
              <a:spLocks noChangeArrowheads="1"/>
            </p:cNvSpPr>
            <p:nvPr/>
          </p:nvSpPr>
          <p:spPr bwMode="auto">
            <a:xfrm>
              <a:off x="6596156" y="1291718"/>
              <a:ext cx="8842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abic Transparent" charset="0"/>
                  <a:cs typeface="Arial" pitchFamily="34" charset="0"/>
                </a:rPr>
                <a:t>80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28" name="Rectangle 37"/>
            <p:cNvSpPr>
              <a:spLocks noChangeArrowheads="1"/>
            </p:cNvSpPr>
            <p:nvPr/>
          </p:nvSpPr>
          <p:spPr bwMode="auto">
            <a:xfrm>
              <a:off x="6559868" y="1056767"/>
              <a:ext cx="13263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abic Transparent" charset="0"/>
                  <a:cs typeface="Arial" pitchFamily="34" charset="0"/>
                </a:rPr>
                <a:t>100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29" name="Line 38"/>
            <p:cNvSpPr>
              <a:spLocks noChangeShapeType="1"/>
            </p:cNvSpPr>
            <p:nvPr/>
          </p:nvSpPr>
          <p:spPr bwMode="auto">
            <a:xfrm>
              <a:off x="6792202" y="2290941"/>
              <a:ext cx="2135"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0" name="Line 39"/>
            <p:cNvSpPr>
              <a:spLocks noChangeShapeType="1"/>
            </p:cNvSpPr>
            <p:nvPr/>
          </p:nvSpPr>
          <p:spPr bwMode="auto">
            <a:xfrm>
              <a:off x="7047053" y="2290941"/>
              <a:ext cx="2135"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1" name="Line 40"/>
            <p:cNvSpPr>
              <a:spLocks noChangeShapeType="1"/>
            </p:cNvSpPr>
            <p:nvPr/>
          </p:nvSpPr>
          <p:spPr bwMode="auto">
            <a:xfrm>
              <a:off x="7435552" y="2290941"/>
              <a:ext cx="2135"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2" name="Line 41"/>
            <p:cNvSpPr>
              <a:spLocks noChangeShapeType="1"/>
            </p:cNvSpPr>
            <p:nvPr/>
          </p:nvSpPr>
          <p:spPr bwMode="auto">
            <a:xfrm>
              <a:off x="7456559" y="2290941"/>
              <a:ext cx="2135"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3" name="Line 42"/>
            <p:cNvSpPr>
              <a:spLocks noChangeShapeType="1"/>
            </p:cNvSpPr>
            <p:nvPr/>
          </p:nvSpPr>
          <p:spPr bwMode="auto">
            <a:xfrm>
              <a:off x="7845058" y="2290941"/>
              <a:ext cx="2135"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4" name="Line 43"/>
            <p:cNvSpPr>
              <a:spLocks noChangeShapeType="1"/>
            </p:cNvSpPr>
            <p:nvPr/>
          </p:nvSpPr>
          <p:spPr bwMode="auto">
            <a:xfrm>
              <a:off x="7884987" y="2290941"/>
              <a:ext cx="2135"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5" name="Line 45"/>
            <p:cNvSpPr>
              <a:spLocks noChangeShapeType="1"/>
            </p:cNvSpPr>
            <p:nvPr/>
          </p:nvSpPr>
          <p:spPr bwMode="auto">
            <a:xfrm>
              <a:off x="6792202" y="2290941"/>
              <a:ext cx="108000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6" name="Line 46"/>
            <p:cNvSpPr>
              <a:spLocks noChangeShapeType="1"/>
            </p:cNvSpPr>
            <p:nvPr/>
          </p:nvSpPr>
          <p:spPr bwMode="auto">
            <a:xfrm>
              <a:off x="6760182" y="2290941"/>
              <a:ext cx="3202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7" name="Line 47"/>
            <p:cNvSpPr>
              <a:spLocks noChangeShapeType="1"/>
            </p:cNvSpPr>
            <p:nvPr/>
          </p:nvSpPr>
          <p:spPr bwMode="auto">
            <a:xfrm>
              <a:off x="6777259" y="2173466"/>
              <a:ext cx="14943"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8" name="Line 48"/>
            <p:cNvSpPr>
              <a:spLocks noChangeShapeType="1"/>
            </p:cNvSpPr>
            <p:nvPr/>
          </p:nvSpPr>
          <p:spPr bwMode="auto">
            <a:xfrm>
              <a:off x="6760182" y="2055991"/>
              <a:ext cx="3202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39" name="Line 49"/>
            <p:cNvSpPr>
              <a:spLocks noChangeShapeType="1"/>
            </p:cNvSpPr>
            <p:nvPr/>
          </p:nvSpPr>
          <p:spPr bwMode="auto">
            <a:xfrm>
              <a:off x="6777259" y="1938516"/>
              <a:ext cx="14943"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0" name="Line 50"/>
            <p:cNvSpPr>
              <a:spLocks noChangeShapeType="1"/>
            </p:cNvSpPr>
            <p:nvPr/>
          </p:nvSpPr>
          <p:spPr bwMode="auto">
            <a:xfrm>
              <a:off x="6760182" y="1821041"/>
              <a:ext cx="3202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1" name="Line 51"/>
            <p:cNvSpPr>
              <a:spLocks noChangeShapeType="1"/>
            </p:cNvSpPr>
            <p:nvPr/>
          </p:nvSpPr>
          <p:spPr bwMode="auto">
            <a:xfrm>
              <a:off x="6777259" y="1703566"/>
              <a:ext cx="14943"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2" name="Line 52"/>
            <p:cNvSpPr>
              <a:spLocks noChangeShapeType="1"/>
            </p:cNvSpPr>
            <p:nvPr/>
          </p:nvSpPr>
          <p:spPr bwMode="auto">
            <a:xfrm>
              <a:off x="6760182" y="1586091"/>
              <a:ext cx="3202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3" name="Line 53"/>
            <p:cNvSpPr>
              <a:spLocks noChangeShapeType="1"/>
            </p:cNvSpPr>
            <p:nvPr/>
          </p:nvSpPr>
          <p:spPr bwMode="auto">
            <a:xfrm>
              <a:off x="6777259" y="1468616"/>
              <a:ext cx="14943"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4" name="Line 54"/>
            <p:cNvSpPr>
              <a:spLocks noChangeShapeType="1"/>
            </p:cNvSpPr>
            <p:nvPr/>
          </p:nvSpPr>
          <p:spPr bwMode="auto">
            <a:xfrm>
              <a:off x="6760182" y="1351141"/>
              <a:ext cx="3202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6" name="Line 55"/>
            <p:cNvSpPr>
              <a:spLocks noChangeShapeType="1"/>
            </p:cNvSpPr>
            <p:nvPr/>
          </p:nvSpPr>
          <p:spPr bwMode="auto">
            <a:xfrm>
              <a:off x="6777259" y="1233666"/>
              <a:ext cx="14943"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7" name="Line 56"/>
            <p:cNvSpPr>
              <a:spLocks noChangeShapeType="1"/>
            </p:cNvSpPr>
            <p:nvPr/>
          </p:nvSpPr>
          <p:spPr bwMode="auto">
            <a:xfrm>
              <a:off x="6760182" y="1116191"/>
              <a:ext cx="32020"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8" name="Line 57"/>
            <p:cNvSpPr>
              <a:spLocks noChangeShapeType="1"/>
            </p:cNvSpPr>
            <p:nvPr/>
          </p:nvSpPr>
          <p:spPr bwMode="auto">
            <a:xfrm>
              <a:off x="6777259" y="998716"/>
              <a:ext cx="14943" cy="158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49" name="Line 58"/>
            <p:cNvSpPr>
              <a:spLocks noChangeShapeType="1"/>
            </p:cNvSpPr>
            <p:nvPr/>
          </p:nvSpPr>
          <p:spPr bwMode="auto">
            <a:xfrm flipV="1">
              <a:off x="6792202" y="998716"/>
              <a:ext cx="2135" cy="1292225"/>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700"/>
            </a:p>
          </p:txBody>
        </p:sp>
        <p:sp>
          <p:nvSpPr>
            <p:cNvPr id="150" name="Rectangle 59"/>
            <p:cNvSpPr>
              <a:spLocks noChangeArrowheads="1"/>
            </p:cNvSpPr>
            <p:nvPr/>
          </p:nvSpPr>
          <p:spPr bwMode="auto">
            <a:xfrm rot="16200000">
              <a:off x="6198944" y="1535566"/>
              <a:ext cx="537005" cy="1916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700" dirty="0" err="1">
                  <a:solidFill>
                    <a:srgbClr val="000000"/>
                  </a:solidFill>
                  <a:latin typeface="Arabic Transparent" charset="0"/>
                  <a:cs typeface="Arial" pitchFamily="34" charset="0"/>
                </a:rPr>
                <a:t>c</a:t>
              </a:r>
              <a:r>
                <a:rPr kumimoji="0" lang="it-IT" sz="700" b="0" i="0" u="none" strike="noStrike" cap="none" normalizeH="0" baseline="0" dirty="0" err="1">
                  <a:ln>
                    <a:noFill/>
                  </a:ln>
                  <a:solidFill>
                    <a:srgbClr val="000000"/>
                  </a:solidFill>
                  <a:effectLst/>
                  <a:latin typeface="Arabic Transparent" charset="0"/>
                  <a:cs typeface="Arial" pitchFamily="34" charset="0"/>
                </a:rPr>
                <a:t>olonies</a:t>
              </a:r>
              <a:endParaRPr kumimoji="0" lang="it-IT" sz="700" b="0" i="0" u="none" strike="noStrike" cap="none" normalizeH="0" baseline="0" dirty="0">
                <a:ln>
                  <a:noFill/>
                </a:ln>
                <a:solidFill>
                  <a:srgbClr val="000000"/>
                </a:solidFill>
                <a:effectLst/>
                <a:latin typeface="Arabic Transparent"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abic Transparent" charset="0"/>
                  <a:cs typeface="Arial" pitchFamily="34" charset="0"/>
                </a:rPr>
                <a:t>(% of </a:t>
              </a:r>
              <a:r>
                <a:rPr kumimoji="0" lang="it-IT" sz="700" b="0" i="0" u="none" strike="noStrike" cap="none" normalizeH="0" baseline="0" dirty="0" err="1">
                  <a:ln>
                    <a:noFill/>
                  </a:ln>
                  <a:solidFill>
                    <a:srgbClr val="000000"/>
                  </a:solidFill>
                  <a:effectLst/>
                  <a:latin typeface="Arabic Transparent" charset="0"/>
                  <a:cs typeface="Arial" pitchFamily="34" charset="0"/>
                </a:rPr>
                <a:t>control</a:t>
              </a:r>
              <a:r>
                <a:rPr kumimoji="0" lang="it-IT" sz="700" b="0" i="0" u="none" strike="noStrike" cap="none" normalizeH="0" baseline="0" dirty="0">
                  <a:ln>
                    <a:noFill/>
                  </a:ln>
                  <a:solidFill>
                    <a:srgbClr val="000000"/>
                  </a:solidFill>
                  <a:effectLst/>
                  <a:latin typeface="Arabic Transparent" charset="0"/>
                  <a:cs typeface="Arial" pitchFamily="34" charset="0"/>
                </a:rPr>
                <a:t>)</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51" name="CasellaDiTesto 150"/>
            <p:cNvSpPr txBox="1"/>
            <p:nvPr/>
          </p:nvSpPr>
          <p:spPr>
            <a:xfrm>
              <a:off x="7308303" y="1700806"/>
              <a:ext cx="341151" cy="246221"/>
            </a:xfrm>
            <a:prstGeom prst="rect">
              <a:avLst/>
            </a:prstGeom>
            <a:noFill/>
          </p:spPr>
          <p:txBody>
            <a:bodyPr wrap="none" rtlCol="0">
              <a:spAutoFit/>
            </a:bodyPr>
            <a:lstStyle/>
            <a:p>
              <a:r>
                <a:rPr lang="it-IT" sz="1000" dirty="0">
                  <a:latin typeface="Arial" pitchFamily="34" charset="0"/>
                  <a:cs typeface="Arial" pitchFamily="34" charset="0"/>
                </a:rPr>
                <a:t>****</a:t>
              </a:r>
            </a:p>
          </p:txBody>
        </p:sp>
        <p:sp>
          <p:nvSpPr>
            <p:cNvPr id="152" name="Rectangle 96"/>
            <p:cNvSpPr/>
            <p:nvPr/>
          </p:nvSpPr>
          <p:spPr>
            <a:xfrm>
              <a:off x="6877865" y="776868"/>
              <a:ext cx="602150"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grpSp>
      <p:grpSp>
        <p:nvGrpSpPr>
          <p:cNvPr id="153" name="Gruppo 152"/>
          <p:cNvGrpSpPr/>
          <p:nvPr/>
        </p:nvGrpSpPr>
        <p:grpSpPr>
          <a:xfrm>
            <a:off x="1910585" y="1403624"/>
            <a:ext cx="1374409" cy="1635720"/>
            <a:chOff x="6516216" y="2597533"/>
            <a:chExt cx="1374409" cy="1635717"/>
          </a:xfrm>
        </p:grpSpPr>
        <p:sp>
          <p:nvSpPr>
            <p:cNvPr id="154" name="Rectangle 119"/>
            <p:cNvSpPr>
              <a:spLocks noChangeArrowheads="1"/>
            </p:cNvSpPr>
            <p:nvPr/>
          </p:nvSpPr>
          <p:spPr bwMode="auto">
            <a:xfrm>
              <a:off x="6885990" y="3007612"/>
              <a:ext cx="337352" cy="1099348"/>
            </a:xfrm>
            <a:prstGeom prst="rect">
              <a:avLst/>
            </a:prstGeom>
            <a:solidFill>
              <a:schemeClr val="tx1"/>
            </a:solidFill>
            <a:ln w="317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55" name="Line 120"/>
            <p:cNvSpPr>
              <a:spLocks noChangeShapeType="1"/>
            </p:cNvSpPr>
            <p:nvPr/>
          </p:nvSpPr>
          <p:spPr bwMode="auto">
            <a:xfrm>
              <a:off x="6885990" y="3007612"/>
              <a:ext cx="337352" cy="1856"/>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6" name="Line 121"/>
            <p:cNvSpPr>
              <a:spLocks noChangeShapeType="1"/>
            </p:cNvSpPr>
            <p:nvPr/>
          </p:nvSpPr>
          <p:spPr bwMode="auto">
            <a:xfrm>
              <a:off x="7223343" y="3007612"/>
              <a:ext cx="2883" cy="109934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7" name="Line 122"/>
            <p:cNvSpPr>
              <a:spLocks noChangeShapeType="1"/>
            </p:cNvSpPr>
            <p:nvPr/>
          </p:nvSpPr>
          <p:spPr bwMode="auto">
            <a:xfrm flipV="1">
              <a:off x="6885990" y="3007612"/>
              <a:ext cx="2883" cy="1099348"/>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8" name="Rectangle 123"/>
            <p:cNvSpPr>
              <a:spLocks noChangeArrowheads="1"/>
            </p:cNvSpPr>
            <p:nvPr/>
          </p:nvSpPr>
          <p:spPr bwMode="auto">
            <a:xfrm>
              <a:off x="7339142" y="3956543"/>
              <a:ext cx="337352" cy="150417"/>
            </a:xfrm>
            <a:prstGeom prst="rect">
              <a:avLst/>
            </a:prstGeom>
            <a:solidFill>
              <a:schemeClr val="bg1">
                <a:lumMod val="95000"/>
              </a:schemeClr>
            </a:solidFill>
            <a:ln w="317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59" name="Line 124"/>
            <p:cNvSpPr>
              <a:spLocks noChangeShapeType="1"/>
            </p:cNvSpPr>
            <p:nvPr/>
          </p:nvSpPr>
          <p:spPr bwMode="auto">
            <a:xfrm>
              <a:off x="7339142" y="3956543"/>
              <a:ext cx="337352" cy="1856"/>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0" name="Line 125"/>
            <p:cNvSpPr>
              <a:spLocks noChangeShapeType="1"/>
            </p:cNvSpPr>
            <p:nvPr/>
          </p:nvSpPr>
          <p:spPr bwMode="auto">
            <a:xfrm>
              <a:off x="7676494" y="3956543"/>
              <a:ext cx="2883" cy="150417"/>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1" name="Line 126"/>
            <p:cNvSpPr>
              <a:spLocks noChangeShapeType="1"/>
            </p:cNvSpPr>
            <p:nvPr/>
          </p:nvSpPr>
          <p:spPr bwMode="auto">
            <a:xfrm flipV="1">
              <a:off x="7339142" y="3956543"/>
              <a:ext cx="2883" cy="150417"/>
            </a:xfrm>
            <a:prstGeom prst="line">
              <a:avLst/>
            </a:pr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2" name="Line 131"/>
            <p:cNvSpPr>
              <a:spLocks noChangeShapeType="1"/>
            </p:cNvSpPr>
            <p:nvPr/>
          </p:nvSpPr>
          <p:spPr bwMode="auto">
            <a:xfrm>
              <a:off x="7506376" y="3915689"/>
              <a:ext cx="2883" cy="40854"/>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3" name="Line 132"/>
            <p:cNvSpPr>
              <a:spLocks noChangeShapeType="1"/>
            </p:cNvSpPr>
            <p:nvPr/>
          </p:nvSpPr>
          <p:spPr bwMode="auto">
            <a:xfrm>
              <a:off x="7489075" y="3915689"/>
              <a:ext cx="37483" cy="1856"/>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4" name="Line 133"/>
            <p:cNvSpPr>
              <a:spLocks noChangeShapeType="1"/>
            </p:cNvSpPr>
            <p:nvPr/>
          </p:nvSpPr>
          <p:spPr bwMode="auto">
            <a:xfrm flipV="1">
              <a:off x="7506376" y="3956543"/>
              <a:ext cx="2883" cy="40854"/>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5" name="Line 134"/>
            <p:cNvSpPr>
              <a:spLocks noChangeShapeType="1"/>
            </p:cNvSpPr>
            <p:nvPr/>
          </p:nvSpPr>
          <p:spPr bwMode="auto">
            <a:xfrm>
              <a:off x="7489075" y="3997397"/>
              <a:ext cx="37483" cy="1856"/>
            </a:xfrm>
            <a:prstGeom prst="line">
              <a:avLst/>
            </a:prstGeom>
            <a:no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6" name="Rectangle 139"/>
            <p:cNvSpPr>
              <a:spLocks noChangeArrowheads="1"/>
            </p:cNvSpPr>
            <p:nvPr/>
          </p:nvSpPr>
          <p:spPr bwMode="auto">
            <a:xfrm>
              <a:off x="7035925" y="4125528"/>
              <a:ext cx="3045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ial" pitchFamily="34" charset="0"/>
                  <a:cs typeface="Arial" pitchFamily="34" charset="0"/>
                </a:rPr>
                <a:t>-</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67" name="Rectangle 140"/>
            <p:cNvSpPr>
              <a:spLocks noChangeArrowheads="1"/>
            </p:cNvSpPr>
            <p:nvPr/>
          </p:nvSpPr>
          <p:spPr bwMode="auto">
            <a:xfrm>
              <a:off x="7340678" y="4125525"/>
              <a:ext cx="36388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700" dirty="0" err="1">
                  <a:solidFill>
                    <a:srgbClr val="000000"/>
                  </a:solidFill>
                  <a:latin typeface="Arial" pitchFamily="34" charset="0"/>
                  <a:cs typeface="Arial" pitchFamily="34" charset="0"/>
                </a:rPr>
                <a:t>s</a:t>
              </a:r>
              <a:r>
                <a:rPr kumimoji="0" lang="it-IT" sz="700" b="0" i="0" u="none" strike="noStrike" cap="none" normalizeH="0" baseline="0" dirty="0" err="1">
                  <a:ln>
                    <a:noFill/>
                  </a:ln>
                  <a:solidFill>
                    <a:srgbClr val="000000"/>
                  </a:solidFill>
                  <a:effectLst/>
                  <a:latin typeface="Arial" pitchFamily="34" charset="0"/>
                  <a:cs typeface="Arial" pitchFamily="34" charset="0"/>
                </a:rPr>
                <a:t>s</a:t>
              </a:r>
              <a:r>
                <a:rPr lang="it-IT" sz="700" dirty="0" err="1">
                  <a:solidFill>
                    <a:srgbClr val="000000"/>
                  </a:solidFill>
                  <a:latin typeface="Arial" pitchFamily="34" charset="0"/>
                  <a:cs typeface="Arial" pitchFamily="34" charset="0"/>
                </a:rPr>
                <a:t>LMWH</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68" name="Rectangle 142"/>
            <p:cNvSpPr>
              <a:spLocks noChangeArrowheads="1"/>
            </p:cNvSpPr>
            <p:nvPr/>
          </p:nvSpPr>
          <p:spPr bwMode="auto">
            <a:xfrm>
              <a:off x="6596950" y="4077244"/>
              <a:ext cx="4969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ial" pitchFamily="34" charset="0"/>
                  <a:cs typeface="Arial" pitchFamily="34" charset="0"/>
                </a:rPr>
                <a:t>0</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69" name="Rectangle 143"/>
            <p:cNvSpPr>
              <a:spLocks noChangeArrowheads="1"/>
            </p:cNvSpPr>
            <p:nvPr/>
          </p:nvSpPr>
          <p:spPr bwMode="auto">
            <a:xfrm>
              <a:off x="6556583" y="3856260"/>
              <a:ext cx="9938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ial" pitchFamily="34" charset="0"/>
                  <a:cs typeface="Arial" pitchFamily="34" charset="0"/>
                </a:rPr>
                <a:t>20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70" name="Rectangle 144"/>
            <p:cNvSpPr>
              <a:spLocks noChangeArrowheads="1"/>
            </p:cNvSpPr>
            <p:nvPr/>
          </p:nvSpPr>
          <p:spPr bwMode="auto">
            <a:xfrm>
              <a:off x="6556583" y="3637134"/>
              <a:ext cx="9938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ial" pitchFamily="34" charset="0"/>
                  <a:cs typeface="Arial" pitchFamily="34" charset="0"/>
                </a:rPr>
                <a:t>40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71" name="Rectangle 145"/>
            <p:cNvSpPr>
              <a:spLocks noChangeArrowheads="1"/>
            </p:cNvSpPr>
            <p:nvPr/>
          </p:nvSpPr>
          <p:spPr bwMode="auto">
            <a:xfrm>
              <a:off x="6556583" y="3418003"/>
              <a:ext cx="9938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ial" pitchFamily="34" charset="0"/>
                  <a:cs typeface="Arial" pitchFamily="34" charset="0"/>
                </a:rPr>
                <a:t>60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72" name="Rectangle 146"/>
            <p:cNvSpPr>
              <a:spLocks noChangeArrowheads="1"/>
            </p:cNvSpPr>
            <p:nvPr/>
          </p:nvSpPr>
          <p:spPr bwMode="auto">
            <a:xfrm>
              <a:off x="6556583" y="3197024"/>
              <a:ext cx="9938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a:ln>
                    <a:noFill/>
                  </a:ln>
                  <a:solidFill>
                    <a:srgbClr val="000000"/>
                  </a:solidFill>
                  <a:effectLst/>
                  <a:latin typeface="Arial" pitchFamily="34" charset="0"/>
                  <a:cs typeface="Arial" pitchFamily="34" charset="0"/>
                </a:rPr>
                <a:t>80</a:t>
              </a:r>
              <a:endParaRPr kumimoji="0" lang="it-IT" sz="700" b="0" i="0" u="none" strike="noStrike" cap="none" normalizeH="0" baseline="0">
                <a:ln>
                  <a:noFill/>
                </a:ln>
                <a:solidFill>
                  <a:schemeClr val="tx1"/>
                </a:solidFill>
                <a:effectLst/>
                <a:latin typeface="Arial" pitchFamily="34" charset="0"/>
                <a:cs typeface="Arial" pitchFamily="34" charset="0"/>
              </a:endParaRPr>
            </a:p>
          </p:txBody>
        </p:sp>
        <p:sp>
          <p:nvSpPr>
            <p:cNvPr id="173" name="Rectangle 147"/>
            <p:cNvSpPr>
              <a:spLocks noChangeArrowheads="1"/>
            </p:cNvSpPr>
            <p:nvPr/>
          </p:nvSpPr>
          <p:spPr bwMode="auto">
            <a:xfrm>
              <a:off x="6516216" y="2977898"/>
              <a:ext cx="14908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a:ln>
                    <a:noFill/>
                  </a:ln>
                  <a:solidFill>
                    <a:srgbClr val="000000"/>
                  </a:solidFill>
                  <a:effectLst/>
                  <a:latin typeface="Arial" pitchFamily="34" charset="0"/>
                  <a:cs typeface="Arial" pitchFamily="34" charset="0"/>
                </a:rPr>
                <a:t>100</a:t>
              </a:r>
              <a:endParaRPr kumimoji="0" lang="it-IT" sz="700" b="0" i="0" u="none" strike="noStrike" cap="none" normalizeH="0" baseline="0" dirty="0">
                <a:ln>
                  <a:noFill/>
                </a:ln>
                <a:solidFill>
                  <a:schemeClr val="tx1"/>
                </a:solidFill>
                <a:effectLst/>
                <a:latin typeface="Arial" pitchFamily="34" charset="0"/>
                <a:cs typeface="Arial" pitchFamily="34" charset="0"/>
              </a:endParaRPr>
            </a:p>
          </p:txBody>
        </p:sp>
        <p:sp>
          <p:nvSpPr>
            <p:cNvPr id="174" name="Line 148"/>
            <p:cNvSpPr>
              <a:spLocks noChangeShapeType="1"/>
            </p:cNvSpPr>
            <p:nvPr/>
          </p:nvSpPr>
          <p:spPr bwMode="auto">
            <a:xfrm>
              <a:off x="6738625" y="4106960"/>
              <a:ext cx="28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 name="Line 149"/>
            <p:cNvSpPr>
              <a:spLocks noChangeShapeType="1"/>
            </p:cNvSpPr>
            <p:nvPr/>
          </p:nvSpPr>
          <p:spPr bwMode="auto">
            <a:xfrm>
              <a:off x="7056109" y="4106960"/>
              <a:ext cx="28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6" name="Line 150"/>
            <p:cNvSpPr>
              <a:spLocks noChangeShapeType="1"/>
            </p:cNvSpPr>
            <p:nvPr/>
          </p:nvSpPr>
          <p:spPr bwMode="auto">
            <a:xfrm>
              <a:off x="7191777" y="4106960"/>
              <a:ext cx="28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7" name="Line 151"/>
            <p:cNvSpPr>
              <a:spLocks noChangeShapeType="1"/>
            </p:cNvSpPr>
            <p:nvPr/>
          </p:nvSpPr>
          <p:spPr bwMode="auto">
            <a:xfrm>
              <a:off x="7506376" y="4106960"/>
              <a:ext cx="28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8" name="Line 155"/>
            <p:cNvSpPr>
              <a:spLocks noChangeShapeType="1"/>
            </p:cNvSpPr>
            <p:nvPr/>
          </p:nvSpPr>
          <p:spPr bwMode="auto">
            <a:xfrm>
              <a:off x="6738625" y="4106960"/>
              <a:ext cx="1152000"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9" name="Line 156"/>
            <p:cNvSpPr>
              <a:spLocks noChangeShapeType="1"/>
            </p:cNvSpPr>
            <p:nvPr/>
          </p:nvSpPr>
          <p:spPr bwMode="auto">
            <a:xfrm>
              <a:off x="6701141" y="4106960"/>
              <a:ext cx="374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0" name="Line 157"/>
            <p:cNvSpPr>
              <a:spLocks noChangeShapeType="1"/>
            </p:cNvSpPr>
            <p:nvPr/>
          </p:nvSpPr>
          <p:spPr bwMode="auto">
            <a:xfrm>
              <a:off x="6718441" y="3997397"/>
              <a:ext cx="20182"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1" name="Line 158"/>
            <p:cNvSpPr>
              <a:spLocks noChangeShapeType="1"/>
            </p:cNvSpPr>
            <p:nvPr/>
          </p:nvSpPr>
          <p:spPr bwMode="auto">
            <a:xfrm>
              <a:off x="6701141" y="3885977"/>
              <a:ext cx="374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2" name="Line 159"/>
            <p:cNvSpPr>
              <a:spLocks noChangeShapeType="1"/>
            </p:cNvSpPr>
            <p:nvPr/>
          </p:nvSpPr>
          <p:spPr bwMode="auto">
            <a:xfrm>
              <a:off x="6718441" y="3776413"/>
              <a:ext cx="20182"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3" name="Line 160"/>
            <p:cNvSpPr>
              <a:spLocks noChangeShapeType="1"/>
            </p:cNvSpPr>
            <p:nvPr/>
          </p:nvSpPr>
          <p:spPr bwMode="auto">
            <a:xfrm>
              <a:off x="6701141" y="3666850"/>
              <a:ext cx="374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4" name="Line 161"/>
            <p:cNvSpPr>
              <a:spLocks noChangeShapeType="1"/>
            </p:cNvSpPr>
            <p:nvPr/>
          </p:nvSpPr>
          <p:spPr bwMode="auto">
            <a:xfrm>
              <a:off x="6718441" y="3557286"/>
              <a:ext cx="20182"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5" name="Line 162"/>
            <p:cNvSpPr>
              <a:spLocks noChangeShapeType="1"/>
            </p:cNvSpPr>
            <p:nvPr/>
          </p:nvSpPr>
          <p:spPr bwMode="auto">
            <a:xfrm>
              <a:off x="6701141" y="3447723"/>
              <a:ext cx="374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6" name="Line 163"/>
            <p:cNvSpPr>
              <a:spLocks noChangeShapeType="1"/>
            </p:cNvSpPr>
            <p:nvPr/>
          </p:nvSpPr>
          <p:spPr bwMode="auto">
            <a:xfrm>
              <a:off x="6718441" y="3336303"/>
              <a:ext cx="20182"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7" name="Line 164"/>
            <p:cNvSpPr>
              <a:spLocks noChangeShapeType="1"/>
            </p:cNvSpPr>
            <p:nvPr/>
          </p:nvSpPr>
          <p:spPr bwMode="auto">
            <a:xfrm>
              <a:off x="6701141" y="3226739"/>
              <a:ext cx="374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8" name="Line 165"/>
            <p:cNvSpPr>
              <a:spLocks noChangeShapeType="1"/>
            </p:cNvSpPr>
            <p:nvPr/>
          </p:nvSpPr>
          <p:spPr bwMode="auto">
            <a:xfrm>
              <a:off x="6718441" y="3117176"/>
              <a:ext cx="20182"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9" name="Line 166"/>
            <p:cNvSpPr>
              <a:spLocks noChangeShapeType="1"/>
            </p:cNvSpPr>
            <p:nvPr/>
          </p:nvSpPr>
          <p:spPr bwMode="auto">
            <a:xfrm>
              <a:off x="6701141" y="3007612"/>
              <a:ext cx="37483"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0" name="Line 167"/>
            <p:cNvSpPr>
              <a:spLocks noChangeShapeType="1"/>
            </p:cNvSpPr>
            <p:nvPr/>
          </p:nvSpPr>
          <p:spPr bwMode="auto">
            <a:xfrm>
              <a:off x="6718441" y="2896192"/>
              <a:ext cx="20182" cy="1856"/>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1" name="Line 168"/>
            <p:cNvSpPr>
              <a:spLocks noChangeShapeType="1"/>
            </p:cNvSpPr>
            <p:nvPr/>
          </p:nvSpPr>
          <p:spPr bwMode="auto">
            <a:xfrm flipV="1">
              <a:off x="6738625" y="2896192"/>
              <a:ext cx="2883" cy="1210768"/>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93" name="CasellaDiTesto 192"/>
            <p:cNvSpPr txBox="1"/>
            <p:nvPr/>
          </p:nvSpPr>
          <p:spPr>
            <a:xfrm>
              <a:off x="7340855" y="3555449"/>
              <a:ext cx="383438" cy="246221"/>
            </a:xfrm>
            <a:prstGeom prst="rect">
              <a:avLst/>
            </a:prstGeom>
            <a:noFill/>
          </p:spPr>
          <p:txBody>
            <a:bodyPr wrap="none" rtlCol="0">
              <a:spAutoFit/>
            </a:bodyPr>
            <a:lstStyle/>
            <a:p>
              <a:r>
                <a:rPr lang="it-IT" sz="1000" dirty="0">
                  <a:latin typeface="Arial" pitchFamily="34" charset="0"/>
                  <a:cs typeface="Arial" pitchFamily="34" charset="0"/>
                </a:rPr>
                <a:t>****</a:t>
              </a:r>
            </a:p>
          </p:txBody>
        </p:sp>
        <p:sp>
          <p:nvSpPr>
            <p:cNvPr id="194" name="Rectangle 96"/>
            <p:cNvSpPr/>
            <p:nvPr/>
          </p:nvSpPr>
          <p:spPr>
            <a:xfrm>
              <a:off x="6810503" y="2597533"/>
              <a:ext cx="697628" cy="246221"/>
            </a:xfrm>
            <a:prstGeom prst="rect">
              <a:avLst/>
            </a:prstGeom>
          </p:spPr>
          <p:txBody>
            <a:bodyPr wrap="none">
              <a:spAutoFit/>
            </a:bodyPr>
            <a:lstStyle/>
            <a:p>
              <a:pPr algn="ctr"/>
              <a:r>
                <a:rPr lang="it-IT" sz="1000" b="1" dirty="0">
                  <a:latin typeface="Arial" pitchFamily="34" charset="0"/>
                  <a:cs typeface="Arial" pitchFamily="34" charset="0"/>
                </a:rPr>
                <a:t>LS-GD-1</a:t>
              </a:r>
            </a:p>
          </p:txBody>
        </p:sp>
      </p:grpSp>
      <p:pic>
        <p:nvPicPr>
          <p:cNvPr id="211" name="Picture 5"/>
          <p:cNvPicPr>
            <a:picLocks noChangeAspect="1" noChangeArrowheads="1"/>
          </p:cNvPicPr>
          <p:nvPr/>
        </p:nvPicPr>
        <p:blipFill>
          <a:blip r:embed="rId3" cstate="print"/>
          <a:srcRect/>
          <a:stretch>
            <a:fillRect/>
          </a:stretch>
        </p:blipFill>
        <p:spPr bwMode="auto">
          <a:xfrm>
            <a:off x="1412776" y="4368298"/>
            <a:ext cx="1224135" cy="1159181"/>
          </a:xfrm>
          <a:prstGeom prst="rect">
            <a:avLst/>
          </a:prstGeom>
          <a:noFill/>
          <a:ln w="9525">
            <a:noFill/>
            <a:miter lim="800000"/>
            <a:headEnd/>
            <a:tailEnd/>
          </a:ln>
        </p:spPr>
      </p:pic>
      <p:pic>
        <p:nvPicPr>
          <p:cNvPr id="212" name="Picture 2"/>
          <p:cNvPicPr>
            <a:picLocks noChangeAspect="1" noChangeArrowheads="1"/>
          </p:cNvPicPr>
          <p:nvPr/>
        </p:nvPicPr>
        <p:blipFill>
          <a:blip r:embed="rId4" cstate="print"/>
          <a:srcRect/>
          <a:stretch>
            <a:fillRect/>
          </a:stretch>
        </p:blipFill>
        <p:spPr bwMode="auto">
          <a:xfrm>
            <a:off x="148531" y="4325766"/>
            <a:ext cx="1224136" cy="1219119"/>
          </a:xfrm>
          <a:prstGeom prst="rect">
            <a:avLst/>
          </a:prstGeom>
          <a:noFill/>
          <a:ln w="9525">
            <a:noFill/>
            <a:miter lim="800000"/>
            <a:headEnd/>
            <a:tailEnd/>
          </a:ln>
        </p:spPr>
      </p:pic>
      <p:sp>
        <p:nvSpPr>
          <p:cNvPr id="213" name="Rectangle 96"/>
          <p:cNvSpPr/>
          <p:nvPr/>
        </p:nvSpPr>
        <p:spPr>
          <a:xfrm>
            <a:off x="1826418" y="4109742"/>
            <a:ext cx="697628" cy="246221"/>
          </a:xfrm>
          <a:prstGeom prst="rect">
            <a:avLst/>
          </a:prstGeom>
        </p:spPr>
        <p:txBody>
          <a:bodyPr wrap="none">
            <a:spAutoFit/>
          </a:bodyPr>
          <a:lstStyle/>
          <a:p>
            <a:pPr algn="ctr"/>
            <a:r>
              <a:rPr lang="it-IT" sz="1000" b="1" dirty="0">
                <a:latin typeface="Arial" pitchFamily="34" charset="0"/>
                <a:cs typeface="Arial" pitchFamily="34" charset="0"/>
              </a:rPr>
              <a:t>LS-GD-1</a:t>
            </a:r>
          </a:p>
        </p:txBody>
      </p:sp>
      <p:sp>
        <p:nvSpPr>
          <p:cNvPr id="214" name="Rectangle 96"/>
          <p:cNvSpPr/>
          <p:nvPr/>
        </p:nvSpPr>
        <p:spPr>
          <a:xfrm>
            <a:off x="548680" y="4109742"/>
            <a:ext cx="676788"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sp>
        <p:nvSpPr>
          <p:cNvPr id="215" name="CasellaDiTesto 214"/>
          <p:cNvSpPr txBox="1"/>
          <p:nvPr/>
        </p:nvSpPr>
        <p:spPr>
          <a:xfrm>
            <a:off x="1076425" y="4397774"/>
            <a:ext cx="300082" cy="215444"/>
          </a:xfrm>
          <a:prstGeom prst="rect">
            <a:avLst/>
          </a:prstGeom>
          <a:noFill/>
        </p:spPr>
        <p:txBody>
          <a:bodyPr wrap="none" rtlCol="0">
            <a:spAutoFit/>
          </a:bodyPr>
          <a:lstStyle/>
          <a:p>
            <a:r>
              <a:rPr lang="it-IT" sz="800" dirty="0">
                <a:latin typeface="Arial" pitchFamily="34" charset="0"/>
                <a:cs typeface="Arial" pitchFamily="34" charset="0"/>
              </a:rPr>
              <a:t>5d</a:t>
            </a:r>
          </a:p>
        </p:txBody>
      </p:sp>
      <p:sp>
        <p:nvSpPr>
          <p:cNvPr id="217" name="Rectangle 96"/>
          <p:cNvSpPr/>
          <p:nvPr/>
        </p:nvSpPr>
        <p:spPr>
          <a:xfrm>
            <a:off x="2960947" y="4109742"/>
            <a:ext cx="813044" cy="246221"/>
          </a:xfrm>
          <a:prstGeom prst="rect">
            <a:avLst/>
          </a:prstGeom>
        </p:spPr>
        <p:txBody>
          <a:bodyPr wrap="none">
            <a:spAutoFit/>
          </a:bodyPr>
          <a:lstStyle/>
          <a:p>
            <a:pPr algn="ctr"/>
            <a:r>
              <a:rPr lang="it-IT" sz="1000" b="1" dirty="0">
                <a:latin typeface="Arial" pitchFamily="34" charset="0"/>
                <a:cs typeface="Arial" pitchFamily="34" charset="0"/>
              </a:rPr>
              <a:t>LS-MMC-1</a:t>
            </a:r>
          </a:p>
        </p:txBody>
      </p:sp>
      <p:sp>
        <p:nvSpPr>
          <p:cNvPr id="219" name="CasellaDiTesto 218"/>
          <p:cNvSpPr txBox="1"/>
          <p:nvPr/>
        </p:nvSpPr>
        <p:spPr>
          <a:xfrm>
            <a:off x="2348880" y="4397774"/>
            <a:ext cx="300082" cy="215444"/>
          </a:xfrm>
          <a:prstGeom prst="rect">
            <a:avLst/>
          </a:prstGeom>
          <a:noFill/>
        </p:spPr>
        <p:txBody>
          <a:bodyPr wrap="none" rtlCol="0">
            <a:spAutoFit/>
          </a:bodyPr>
          <a:lstStyle/>
          <a:p>
            <a:r>
              <a:rPr lang="it-IT" sz="800" dirty="0">
                <a:latin typeface="Arial" pitchFamily="34" charset="0"/>
                <a:cs typeface="Arial" pitchFamily="34" charset="0"/>
              </a:rPr>
              <a:t>3d</a:t>
            </a:r>
          </a:p>
        </p:txBody>
      </p:sp>
      <p:sp>
        <p:nvSpPr>
          <p:cNvPr id="221" name="Rectangle 296"/>
          <p:cNvSpPr/>
          <p:nvPr/>
        </p:nvSpPr>
        <p:spPr>
          <a:xfrm>
            <a:off x="1481336" y="3575489"/>
            <a:ext cx="1371600" cy="246221"/>
          </a:xfrm>
          <a:prstGeom prst="rect">
            <a:avLst/>
          </a:prstGeom>
        </p:spPr>
        <p:txBody>
          <a:bodyPr wrap="square">
            <a:spAutoFit/>
          </a:bodyPr>
          <a:lstStyle/>
          <a:p>
            <a:r>
              <a:rPr lang="it-IT" sz="1000" b="1" dirty="0" err="1">
                <a:solidFill>
                  <a:srgbClr val="0070C0"/>
                </a:solidFill>
                <a:latin typeface="Arial" pitchFamily="34" charset="0"/>
                <a:cs typeface="Arial" pitchFamily="34" charset="0"/>
              </a:rPr>
              <a:t>Bodipy</a:t>
            </a:r>
            <a:r>
              <a:rPr lang="it-IT" sz="1000" b="1" dirty="0">
                <a:solidFill>
                  <a:srgbClr val="0070C0"/>
                </a:solidFill>
                <a:latin typeface="Arial" pitchFamily="34" charset="0"/>
                <a:cs typeface="Arial" pitchFamily="34" charset="0"/>
              </a:rPr>
              <a:t> </a:t>
            </a:r>
            <a:r>
              <a:rPr lang="it-IT" sz="1000" b="1" dirty="0" err="1">
                <a:solidFill>
                  <a:srgbClr val="0070C0"/>
                </a:solidFill>
                <a:latin typeface="Arial" pitchFamily="34" charset="0"/>
                <a:cs typeface="Arial" pitchFamily="34" charset="0"/>
              </a:rPr>
              <a:t>staining</a:t>
            </a:r>
            <a:endParaRPr lang="it-IT" sz="1000" b="1" dirty="0">
              <a:solidFill>
                <a:srgbClr val="0070C0"/>
              </a:solidFill>
              <a:latin typeface="Arial" pitchFamily="34" charset="0"/>
              <a:cs typeface="Arial" pitchFamily="34" charset="0"/>
            </a:endParaRPr>
          </a:p>
        </p:txBody>
      </p:sp>
      <p:sp>
        <p:nvSpPr>
          <p:cNvPr id="192" name="Rectangle 96"/>
          <p:cNvSpPr/>
          <p:nvPr/>
        </p:nvSpPr>
        <p:spPr>
          <a:xfrm>
            <a:off x="2852936" y="3605686"/>
            <a:ext cx="633507" cy="461665"/>
          </a:xfrm>
          <a:prstGeom prst="rect">
            <a:avLst/>
          </a:prstGeom>
        </p:spPr>
        <p:txBody>
          <a:bodyPr wrap="none">
            <a:spAutoFit/>
          </a:bodyPr>
          <a:lstStyle/>
          <a:p>
            <a:r>
              <a:rPr lang="it-IT" sz="800" dirty="0" err="1">
                <a:solidFill>
                  <a:srgbClr val="FF0000"/>
                </a:solidFill>
                <a:latin typeface="Arial" pitchFamily="34" charset="0"/>
                <a:cs typeface="Arial" pitchFamily="34" charset="0"/>
              </a:rPr>
              <a:t>unstained</a:t>
            </a:r>
            <a:endParaRPr lang="it-IT" sz="800" dirty="0">
              <a:solidFill>
                <a:srgbClr val="FF0000"/>
              </a:solidFill>
              <a:latin typeface="Arial" pitchFamily="34" charset="0"/>
              <a:cs typeface="Arial" pitchFamily="34" charset="0"/>
            </a:endParaRPr>
          </a:p>
          <a:p>
            <a:r>
              <a:rPr lang="it-IT" sz="800" dirty="0" err="1">
                <a:solidFill>
                  <a:srgbClr val="00B050"/>
                </a:solidFill>
                <a:latin typeface="Arial" pitchFamily="34" charset="0"/>
                <a:cs typeface="Arial" pitchFamily="34" charset="0"/>
              </a:rPr>
              <a:t>control</a:t>
            </a:r>
            <a:endParaRPr lang="it-IT" sz="800" dirty="0">
              <a:solidFill>
                <a:srgbClr val="00B050"/>
              </a:solidFill>
              <a:latin typeface="Arial" pitchFamily="34" charset="0"/>
              <a:cs typeface="Arial" pitchFamily="34" charset="0"/>
            </a:endParaRPr>
          </a:p>
          <a:p>
            <a:r>
              <a:rPr lang="it-IT" sz="800" dirty="0" err="1">
                <a:solidFill>
                  <a:srgbClr val="0070C0"/>
                </a:solidFill>
                <a:latin typeface="Arial" pitchFamily="34" charset="0"/>
                <a:cs typeface="Arial" pitchFamily="34" charset="0"/>
              </a:rPr>
              <a:t>ssLMWH</a:t>
            </a:r>
            <a:endParaRPr lang="it-IT" sz="800" dirty="0">
              <a:solidFill>
                <a:srgbClr val="0070C0"/>
              </a:solidFill>
              <a:latin typeface="Arial" pitchFamily="34" charset="0"/>
              <a:cs typeface="Arial" pitchFamily="34" charset="0"/>
            </a:endParaRPr>
          </a:p>
        </p:txBody>
      </p:sp>
      <p:pic>
        <p:nvPicPr>
          <p:cNvPr id="3" name="Picture 2"/>
          <p:cNvPicPr>
            <a:picLocks noChangeAspect="1" noChangeArrowheads="1"/>
          </p:cNvPicPr>
          <p:nvPr/>
        </p:nvPicPr>
        <p:blipFill>
          <a:blip r:embed="rId5" cstate="print"/>
          <a:srcRect/>
          <a:stretch>
            <a:fillRect/>
          </a:stretch>
        </p:blipFill>
        <p:spPr bwMode="auto">
          <a:xfrm>
            <a:off x="2636912" y="4325766"/>
            <a:ext cx="1219119" cy="1224136"/>
          </a:xfrm>
          <a:prstGeom prst="rect">
            <a:avLst/>
          </a:prstGeom>
          <a:noFill/>
          <a:ln w="9525">
            <a:noFill/>
            <a:miter lim="800000"/>
            <a:headEnd/>
            <a:tailEnd/>
          </a:ln>
        </p:spPr>
      </p:pic>
      <p:sp>
        <p:nvSpPr>
          <p:cNvPr id="218" name="CasellaDiTesto 217"/>
          <p:cNvSpPr txBox="1"/>
          <p:nvPr/>
        </p:nvSpPr>
        <p:spPr>
          <a:xfrm>
            <a:off x="3560966" y="4397774"/>
            <a:ext cx="300082" cy="215444"/>
          </a:xfrm>
          <a:prstGeom prst="rect">
            <a:avLst/>
          </a:prstGeom>
          <a:noFill/>
        </p:spPr>
        <p:txBody>
          <a:bodyPr wrap="square" rtlCol="0">
            <a:spAutoFit/>
          </a:bodyPr>
          <a:lstStyle/>
          <a:p>
            <a:r>
              <a:rPr lang="it-IT" sz="800" dirty="0">
                <a:latin typeface="Arial" pitchFamily="34" charset="0"/>
                <a:cs typeface="Arial" pitchFamily="34" charset="0"/>
              </a:rPr>
              <a:t>6d</a:t>
            </a:r>
          </a:p>
        </p:txBody>
      </p:sp>
      <p:sp>
        <p:nvSpPr>
          <p:cNvPr id="257" name="CasellaDiTesto 256"/>
          <p:cNvSpPr txBox="1"/>
          <p:nvPr/>
        </p:nvSpPr>
        <p:spPr>
          <a:xfrm>
            <a:off x="3618546" y="869382"/>
            <a:ext cx="314510" cy="307777"/>
          </a:xfrm>
          <a:prstGeom prst="rect">
            <a:avLst/>
          </a:prstGeom>
          <a:noFill/>
        </p:spPr>
        <p:txBody>
          <a:bodyPr wrap="none" rtlCol="0">
            <a:spAutoFit/>
          </a:bodyPr>
          <a:lstStyle/>
          <a:p>
            <a:r>
              <a:rPr lang="it-IT" sz="1400" dirty="0">
                <a:latin typeface="Arial" pitchFamily="34" charset="0"/>
                <a:cs typeface="Arial" pitchFamily="34" charset="0"/>
              </a:rPr>
              <a:t>C</a:t>
            </a:r>
          </a:p>
        </p:txBody>
      </p:sp>
      <p:sp>
        <p:nvSpPr>
          <p:cNvPr id="259" name="CasellaDiTesto 258"/>
          <p:cNvSpPr txBox="1"/>
          <p:nvPr/>
        </p:nvSpPr>
        <p:spPr>
          <a:xfrm>
            <a:off x="3618546" y="2721845"/>
            <a:ext cx="314510" cy="307777"/>
          </a:xfrm>
          <a:prstGeom prst="rect">
            <a:avLst/>
          </a:prstGeom>
          <a:noFill/>
        </p:spPr>
        <p:txBody>
          <a:bodyPr wrap="none" rtlCol="0">
            <a:spAutoFit/>
          </a:bodyPr>
          <a:lstStyle/>
          <a:p>
            <a:r>
              <a:rPr lang="it-IT" sz="1400" dirty="0">
                <a:latin typeface="Arial" pitchFamily="34" charset="0"/>
                <a:cs typeface="Arial" pitchFamily="34" charset="0"/>
              </a:rPr>
              <a:t>D</a:t>
            </a:r>
          </a:p>
        </p:txBody>
      </p:sp>
      <p:sp>
        <p:nvSpPr>
          <p:cNvPr id="268" name="CasellaDiTesto 267"/>
          <p:cNvSpPr txBox="1"/>
          <p:nvPr/>
        </p:nvSpPr>
        <p:spPr>
          <a:xfrm>
            <a:off x="5445224" y="3204493"/>
            <a:ext cx="1152128" cy="246221"/>
          </a:xfrm>
          <a:prstGeom prst="rect">
            <a:avLst/>
          </a:prstGeom>
          <a:noFill/>
        </p:spPr>
        <p:txBody>
          <a:bodyPr wrap="square" rtlCol="0">
            <a:spAutoFit/>
          </a:bodyPr>
          <a:lstStyle/>
          <a:p>
            <a:r>
              <a:rPr lang="it-IT" sz="1000" dirty="0" err="1">
                <a:latin typeface="Arial" pitchFamily="34" charset="0"/>
                <a:cs typeface="Arial" pitchFamily="34" charset="0"/>
              </a:rPr>
              <a:t>ssLMWH</a:t>
            </a:r>
            <a:endParaRPr lang="it-IT" sz="1000" dirty="0">
              <a:latin typeface="Arial" pitchFamily="34" charset="0"/>
              <a:cs typeface="Arial" pitchFamily="34" charset="0"/>
            </a:endParaRPr>
          </a:p>
        </p:txBody>
      </p:sp>
      <p:grpSp>
        <p:nvGrpSpPr>
          <p:cNvPr id="4" name="Gruppo 3">
            <a:extLst>
              <a:ext uri="{FF2B5EF4-FFF2-40B4-BE49-F238E27FC236}">
                <a16:creationId xmlns:a16="http://schemas.microsoft.com/office/drawing/2014/main" id="{9968EDEE-51B0-4432-9A37-8244275B02A0}"/>
              </a:ext>
            </a:extLst>
          </p:cNvPr>
          <p:cNvGrpSpPr/>
          <p:nvPr/>
        </p:nvGrpSpPr>
        <p:grpSpPr>
          <a:xfrm>
            <a:off x="4365104" y="2999425"/>
            <a:ext cx="1781356" cy="2580687"/>
            <a:chOff x="4365104" y="2999425"/>
            <a:chExt cx="1781356" cy="2580687"/>
          </a:xfrm>
        </p:grpSpPr>
        <p:sp>
          <p:nvSpPr>
            <p:cNvPr id="260" name="Rectangle 96"/>
            <p:cNvSpPr/>
            <p:nvPr/>
          </p:nvSpPr>
          <p:spPr>
            <a:xfrm>
              <a:off x="4941168" y="2999425"/>
              <a:ext cx="697628" cy="246221"/>
            </a:xfrm>
            <a:prstGeom prst="rect">
              <a:avLst/>
            </a:prstGeom>
          </p:spPr>
          <p:txBody>
            <a:bodyPr wrap="none">
              <a:spAutoFit/>
            </a:bodyPr>
            <a:lstStyle/>
            <a:p>
              <a:pPr algn="ctr"/>
              <a:r>
                <a:rPr lang="it-IT" sz="1000" b="1" dirty="0">
                  <a:latin typeface="Arial" pitchFamily="34" charset="0"/>
                  <a:cs typeface="Arial" pitchFamily="34" charset="0"/>
                </a:rPr>
                <a:t>LS-GD-1</a:t>
              </a:r>
            </a:p>
          </p:txBody>
        </p:sp>
        <p:sp>
          <p:nvSpPr>
            <p:cNvPr id="263" name="CasellaDiTesto 262"/>
            <p:cNvSpPr txBox="1"/>
            <p:nvPr/>
          </p:nvSpPr>
          <p:spPr>
            <a:xfrm>
              <a:off x="4990154" y="3213425"/>
              <a:ext cx="512927" cy="246221"/>
            </a:xfrm>
            <a:prstGeom prst="rect">
              <a:avLst/>
            </a:prstGeom>
            <a:noFill/>
          </p:spPr>
          <p:txBody>
            <a:bodyPr wrap="square" rtlCol="0">
              <a:spAutoFit/>
            </a:bodyPr>
            <a:lstStyle/>
            <a:p>
              <a:r>
                <a:rPr lang="it-IT" sz="1000" dirty="0">
                  <a:latin typeface="Arial" pitchFamily="34" charset="0"/>
                  <a:cs typeface="Arial" pitchFamily="34" charset="0"/>
                </a:rPr>
                <a:t>-    +</a:t>
              </a:r>
            </a:p>
          </p:txBody>
        </p:sp>
        <p:sp>
          <p:nvSpPr>
            <p:cNvPr id="269" name="Rectangle 96"/>
            <p:cNvSpPr/>
            <p:nvPr/>
          </p:nvSpPr>
          <p:spPr>
            <a:xfrm>
              <a:off x="4365104" y="2999425"/>
              <a:ext cx="676788"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sp>
          <p:nvSpPr>
            <p:cNvPr id="270" name="CasellaDiTesto 269"/>
            <p:cNvSpPr txBox="1"/>
            <p:nvPr/>
          </p:nvSpPr>
          <p:spPr>
            <a:xfrm>
              <a:off x="4447957" y="3239302"/>
              <a:ext cx="512927" cy="246221"/>
            </a:xfrm>
            <a:prstGeom prst="rect">
              <a:avLst/>
            </a:prstGeom>
            <a:noFill/>
          </p:spPr>
          <p:txBody>
            <a:bodyPr wrap="square" rtlCol="0">
              <a:spAutoFit/>
            </a:bodyPr>
            <a:lstStyle/>
            <a:p>
              <a:r>
                <a:rPr lang="it-IT" sz="1000" dirty="0">
                  <a:latin typeface="Arial" pitchFamily="34" charset="0"/>
                  <a:cs typeface="Arial" pitchFamily="34" charset="0"/>
                </a:rPr>
                <a:t>-     +</a:t>
              </a:r>
            </a:p>
          </p:txBody>
        </p:sp>
        <p:pic>
          <p:nvPicPr>
            <p:cNvPr id="271" name="Picture 7"/>
            <p:cNvPicPr>
              <a:picLocks noChangeAspect="1" noChangeArrowheads="1"/>
            </p:cNvPicPr>
            <p:nvPr/>
          </p:nvPicPr>
          <p:blipFill>
            <a:blip r:embed="rId6" cstate="print"/>
            <a:srcRect/>
            <a:stretch>
              <a:fillRect/>
            </a:stretch>
          </p:blipFill>
          <p:spPr bwMode="auto">
            <a:xfrm>
              <a:off x="4442691" y="3461670"/>
              <a:ext cx="432000" cy="244800"/>
            </a:xfrm>
            <a:prstGeom prst="rect">
              <a:avLst/>
            </a:prstGeom>
            <a:noFill/>
            <a:ln w="9525">
              <a:noFill/>
              <a:miter lim="800000"/>
              <a:headEnd/>
              <a:tailEnd/>
            </a:ln>
          </p:spPr>
        </p:pic>
        <p:sp>
          <p:nvSpPr>
            <p:cNvPr id="272" name="CasellaDiTesto 271"/>
            <p:cNvSpPr txBox="1"/>
            <p:nvPr/>
          </p:nvSpPr>
          <p:spPr>
            <a:xfrm>
              <a:off x="5426380" y="3454669"/>
              <a:ext cx="720080" cy="246221"/>
            </a:xfrm>
            <a:prstGeom prst="rect">
              <a:avLst/>
            </a:prstGeom>
            <a:noFill/>
          </p:spPr>
          <p:txBody>
            <a:bodyPr wrap="square" rtlCol="0">
              <a:spAutoFit/>
            </a:bodyPr>
            <a:lstStyle/>
            <a:p>
              <a:r>
                <a:rPr lang="it-IT" sz="1000" dirty="0" err="1">
                  <a:latin typeface="Arial" pitchFamily="34" charset="0"/>
                  <a:cs typeface="Arial" pitchFamily="34" charset="0"/>
                </a:rPr>
                <a:t>pMet</a:t>
              </a:r>
              <a:endParaRPr lang="it-IT" sz="1000" dirty="0">
                <a:latin typeface="Arial" pitchFamily="34" charset="0"/>
                <a:cs typeface="Arial" pitchFamily="34" charset="0"/>
              </a:endParaRPr>
            </a:p>
          </p:txBody>
        </p:sp>
        <p:pic>
          <p:nvPicPr>
            <p:cNvPr id="289" name="Picture 8"/>
            <p:cNvPicPr>
              <a:picLocks noChangeAspect="1" noChangeArrowheads="1"/>
            </p:cNvPicPr>
            <p:nvPr/>
          </p:nvPicPr>
          <p:blipFill>
            <a:blip r:embed="rId7" cstate="print"/>
            <a:srcRect/>
            <a:stretch>
              <a:fillRect/>
            </a:stretch>
          </p:blipFill>
          <p:spPr bwMode="auto">
            <a:xfrm>
              <a:off x="4977002" y="3461670"/>
              <a:ext cx="432000" cy="280421"/>
            </a:xfrm>
            <a:prstGeom prst="rect">
              <a:avLst/>
            </a:prstGeom>
            <a:noFill/>
            <a:ln w="9525">
              <a:noFill/>
              <a:miter lim="800000"/>
              <a:headEnd/>
              <a:tailEnd/>
            </a:ln>
          </p:spPr>
        </p:pic>
        <p:pic>
          <p:nvPicPr>
            <p:cNvPr id="290" name="Picture 2"/>
            <p:cNvPicPr>
              <a:picLocks noChangeAspect="1" noChangeArrowheads="1"/>
            </p:cNvPicPr>
            <p:nvPr/>
          </p:nvPicPr>
          <p:blipFill>
            <a:blip r:embed="rId8" cstate="print"/>
            <a:srcRect/>
            <a:stretch>
              <a:fillRect/>
            </a:stretch>
          </p:blipFill>
          <p:spPr bwMode="auto">
            <a:xfrm>
              <a:off x="4442691" y="3749702"/>
              <a:ext cx="432000" cy="288000"/>
            </a:xfrm>
            <a:prstGeom prst="rect">
              <a:avLst/>
            </a:prstGeom>
            <a:noFill/>
            <a:ln w="9525">
              <a:noFill/>
              <a:miter lim="800000"/>
              <a:headEnd/>
              <a:tailEnd/>
            </a:ln>
          </p:spPr>
        </p:pic>
        <p:sp>
          <p:nvSpPr>
            <p:cNvPr id="291" name="CasellaDiTesto 290"/>
            <p:cNvSpPr txBox="1"/>
            <p:nvPr/>
          </p:nvSpPr>
          <p:spPr>
            <a:xfrm>
              <a:off x="5426380" y="3749715"/>
              <a:ext cx="720080" cy="246221"/>
            </a:xfrm>
            <a:prstGeom prst="rect">
              <a:avLst/>
            </a:prstGeom>
            <a:noFill/>
          </p:spPr>
          <p:txBody>
            <a:bodyPr wrap="square" rtlCol="0">
              <a:spAutoFit/>
            </a:bodyPr>
            <a:lstStyle/>
            <a:p>
              <a:r>
                <a:rPr lang="it-IT" sz="1000" dirty="0" err="1">
                  <a:latin typeface="Arial" pitchFamily="34" charset="0"/>
                  <a:cs typeface="Arial" pitchFamily="34" charset="0"/>
                </a:rPr>
                <a:t>Met</a:t>
              </a:r>
              <a:endParaRPr lang="it-IT" sz="1000" dirty="0">
                <a:latin typeface="Arial" pitchFamily="34" charset="0"/>
                <a:cs typeface="Arial" pitchFamily="34" charset="0"/>
              </a:endParaRPr>
            </a:p>
          </p:txBody>
        </p:sp>
        <p:pic>
          <p:nvPicPr>
            <p:cNvPr id="292" name="Picture 4"/>
            <p:cNvPicPr>
              <a:picLocks noChangeAspect="1" noChangeArrowheads="1"/>
            </p:cNvPicPr>
            <p:nvPr/>
          </p:nvPicPr>
          <p:blipFill>
            <a:blip r:embed="rId9" cstate="print"/>
            <a:srcRect/>
            <a:stretch>
              <a:fillRect/>
            </a:stretch>
          </p:blipFill>
          <p:spPr bwMode="auto">
            <a:xfrm>
              <a:off x="4977002" y="3770981"/>
              <a:ext cx="432000" cy="317647"/>
            </a:xfrm>
            <a:prstGeom prst="rect">
              <a:avLst/>
            </a:prstGeom>
            <a:noFill/>
            <a:ln w="9525">
              <a:noFill/>
              <a:miter lim="800000"/>
              <a:headEnd/>
              <a:tailEnd/>
            </a:ln>
          </p:spPr>
        </p:pic>
        <p:pic>
          <p:nvPicPr>
            <p:cNvPr id="293" name="Picture 9"/>
            <p:cNvPicPr>
              <a:picLocks noChangeAspect="1" noChangeArrowheads="1"/>
            </p:cNvPicPr>
            <p:nvPr/>
          </p:nvPicPr>
          <p:blipFill>
            <a:blip r:embed="rId10" cstate="print"/>
            <a:srcRect/>
            <a:stretch>
              <a:fillRect/>
            </a:stretch>
          </p:blipFill>
          <p:spPr bwMode="auto">
            <a:xfrm>
              <a:off x="4432944" y="4053649"/>
              <a:ext cx="432000" cy="181567"/>
            </a:xfrm>
            <a:prstGeom prst="rect">
              <a:avLst/>
            </a:prstGeom>
            <a:noFill/>
            <a:ln w="9525">
              <a:noFill/>
              <a:miter lim="800000"/>
              <a:headEnd/>
              <a:tailEnd/>
            </a:ln>
          </p:spPr>
        </p:pic>
        <p:pic>
          <p:nvPicPr>
            <p:cNvPr id="294" name="Picture 10"/>
            <p:cNvPicPr>
              <a:picLocks noChangeAspect="1" noChangeArrowheads="1"/>
            </p:cNvPicPr>
            <p:nvPr/>
          </p:nvPicPr>
          <p:blipFill>
            <a:blip r:embed="rId11" cstate="print"/>
            <a:srcRect/>
            <a:stretch>
              <a:fillRect/>
            </a:stretch>
          </p:blipFill>
          <p:spPr bwMode="auto">
            <a:xfrm>
              <a:off x="4977002" y="4048382"/>
              <a:ext cx="432000" cy="205376"/>
            </a:xfrm>
            <a:prstGeom prst="rect">
              <a:avLst/>
            </a:prstGeom>
            <a:noFill/>
            <a:ln w="9525">
              <a:noFill/>
              <a:miter lim="800000"/>
              <a:headEnd/>
              <a:tailEnd/>
            </a:ln>
          </p:spPr>
        </p:pic>
        <p:sp>
          <p:nvSpPr>
            <p:cNvPr id="295" name="CasellaDiTesto 294"/>
            <p:cNvSpPr txBox="1"/>
            <p:nvPr/>
          </p:nvSpPr>
          <p:spPr>
            <a:xfrm>
              <a:off x="5426380" y="4037735"/>
              <a:ext cx="720080" cy="246221"/>
            </a:xfrm>
            <a:prstGeom prst="rect">
              <a:avLst/>
            </a:prstGeom>
            <a:noFill/>
          </p:spPr>
          <p:txBody>
            <a:bodyPr wrap="squar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pic>
          <p:nvPicPr>
            <p:cNvPr id="296" name="Picture 2"/>
            <p:cNvPicPr>
              <a:picLocks noChangeAspect="1" noChangeArrowheads="1"/>
            </p:cNvPicPr>
            <p:nvPr/>
          </p:nvPicPr>
          <p:blipFill>
            <a:blip r:embed="rId12" cstate="print"/>
            <a:srcRect t="20613"/>
            <a:stretch>
              <a:fillRect/>
            </a:stretch>
          </p:blipFill>
          <p:spPr bwMode="auto">
            <a:xfrm>
              <a:off x="4977893" y="4296739"/>
              <a:ext cx="432000" cy="271505"/>
            </a:xfrm>
            <a:prstGeom prst="rect">
              <a:avLst/>
            </a:prstGeom>
            <a:noFill/>
            <a:ln w="9525">
              <a:noFill/>
              <a:miter lim="800000"/>
              <a:headEnd/>
              <a:tailEnd/>
            </a:ln>
          </p:spPr>
        </p:pic>
        <p:pic>
          <p:nvPicPr>
            <p:cNvPr id="297" name="Picture 3"/>
            <p:cNvPicPr>
              <a:picLocks noChangeAspect="1" noChangeArrowheads="1"/>
            </p:cNvPicPr>
            <p:nvPr/>
          </p:nvPicPr>
          <p:blipFill>
            <a:blip r:embed="rId13" cstate="print"/>
            <a:srcRect/>
            <a:stretch>
              <a:fillRect/>
            </a:stretch>
          </p:blipFill>
          <p:spPr bwMode="auto">
            <a:xfrm>
              <a:off x="4977893" y="4598947"/>
              <a:ext cx="432000" cy="281739"/>
            </a:xfrm>
            <a:prstGeom prst="rect">
              <a:avLst/>
            </a:prstGeom>
            <a:noFill/>
            <a:ln w="9525">
              <a:noFill/>
              <a:miter lim="800000"/>
              <a:headEnd/>
              <a:tailEnd/>
            </a:ln>
          </p:spPr>
        </p:pic>
        <p:pic>
          <p:nvPicPr>
            <p:cNvPr id="298" name="Picture 4"/>
            <p:cNvPicPr>
              <a:picLocks noChangeAspect="1" noChangeArrowheads="1"/>
            </p:cNvPicPr>
            <p:nvPr/>
          </p:nvPicPr>
          <p:blipFill>
            <a:blip r:embed="rId14" cstate="print"/>
            <a:srcRect/>
            <a:stretch>
              <a:fillRect/>
            </a:stretch>
          </p:blipFill>
          <p:spPr bwMode="auto">
            <a:xfrm>
              <a:off x="4977893" y="4926730"/>
              <a:ext cx="432000" cy="198720"/>
            </a:xfrm>
            <a:prstGeom prst="rect">
              <a:avLst/>
            </a:prstGeom>
            <a:noFill/>
            <a:ln w="9525">
              <a:noFill/>
              <a:miter lim="800000"/>
              <a:headEnd/>
              <a:tailEnd/>
            </a:ln>
          </p:spPr>
        </p:pic>
        <p:pic>
          <p:nvPicPr>
            <p:cNvPr id="305" name="Picture 5"/>
            <p:cNvPicPr>
              <a:picLocks noChangeAspect="1" noChangeArrowheads="1"/>
            </p:cNvPicPr>
            <p:nvPr/>
          </p:nvPicPr>
          <p:blipFill>
            <a:blip r:embed="rId15" cstate="print"/>
            <a:srcRect/>
            <a:stretch>
              <a:fillRect/>
            </a:stretch>
          </p:blipFill>
          <p:spPr bwMode="auto">
            <a:xfrm>
              <a:off x="4977893" y="5142766"/>
              <a:ext cx="432000" cy="174639"/>
            </a:xfrm>
            <a:prstGeom prst="rect">
              <a:avLst/>
            </a:prstGeom>
            <a:noFill/>
            <a:ln w="9525">
              <a:noFill/>
              <a:miter lim="800000"/>
              <a:headEnd/>
              <a:tailEnd/>
            </a:ln>
          </p:spPr>
        </p:pic>
        <p:sp>
          <p:nvSpPr>
            <p:cNvPr id="308" name="CasellaDiTesto 307"/>
            <p:cNvSpPr txBox="1"/>
            <p:nvPr/>
          </p:nvSpPr>
          <p:spPr>
            <a:xfrm>
              <a:off x="5426380" y="5333891"/>
              <a:ext cx="504056" cy="246221"/>
            </a:xfrm>
            <a:prstGeom prst="rect">
              <a:avLst/>
            </a:prstGeom>
            <a:noFill/>
          </p:spPr>
          <p:txBody>
            <a:bodyPr wrap="square" rtlCol="0">
              <a:spAutoFit/>
            </a:bodyPr>
            <a:lstStyle/>
            <a:p>
              <a:r>
                <a:rPr lang="it-IT" sz="1000" dirty="0" err="1">
                  <a:latin typeface="Arial" pitchFamily="34" charset="0"/>
                  <a:cs typeface="Arial" pitchFamily="34" charset="0"/>
                </a:rPr>
                <a:t>actin</a:t>
              </a:r>
              <a:endParaRPr lang="it-IT" sz="1000" dirty="0">
                <a:latin typeface="Arial" pitchFamily="34" charset="0"/>
                <a:cs typeface="Arial" pitchFamily="34" charset="0"/>
              </a:endParaRPr>
            </a:p>
          </p:txBody>
        </p:sp>
        <p:pic>
          <p:nvPicPr>
            <p:cNvPr id="309" name="Picture 20"/>
            <p:cNvPicPr>
              <a:picLocks noChangeAspect="1" noChangeArrowheads="1"/>
            </p:cNvPicPr>
            <p:nvPr/>
          </p:nvPicPr>
          <p:blipFill>
            <a:blip r:embed="rId16" cstate="print"/>
            <a:srcRect/>
            <a:stretch>
              <a:fillRect/>
            </a:stretch>
          </p:blipFill>
          <p:spPr bwMode="auto">
            <a:xfrm>
              <a:off x="4450375" y="4298238"/>
              <a:ext cx="432000" cy="220408"/>
            </a:xfrm>
            <a:prstGeom prst="rect">
              <a:avLst/>
            </a:prstGeom>
            <a:noFill/>
            <a:ln w="9525">
              <a:noFill/>
              <a:miter lim="800000"/>
              <a:headEnd/>
              <a:tailEnd/>
            </a:ln>
          </p:spPr>
        </p:pic>
        <p:pic>
          <p:nvPicPr>
            <p:cNvPr id="310" name="Picture 23"/>
            <p:cNvPicPr>
              <a:picLocks noChangeAspect="1" noChangeArrowheads="1"/>
            </p:cNvPicPr>
            <p:nvPr/>
          </p:nvPicPr>
          <p:blipFill>
            <a:blip r:embed="rId17" cstate="print"/>
            <a:srcRect/>
            <a:stretch>
              <a:fillRect/>
            </a:stretch>
          </p:blipFill>
          <p:spPr bwMode="auto">
            <a:xfrm>
              <a:off x="4426522" y="5145986"/>
              <a:ext cx="432000" cy="193021"/>
            </a:xfrm>
            <a:prstGeom prst="rect">
              <a:avLst/>
            </a:prstGeom>
            <a:noFill/>
            <a:ln w="9525">
              <a:noFill/>
              <a:miter lim="800000"/>
              <a:headEnd/>
              <a:tailEnd/>
            </a:ln>
          </p:spPr>
        </p:pic>
        <p:pic>
          <p:nvPicPr>
            <p:cNvPr id="311" name="Picture 25"/>
            <p:cNvPicPr>
              <a:picLocks noChangeAspect="1" noChangeArrowheads="1"/>
            </p:cNvPicPr>
            <p:nvPr/>
          </p:nvPicPr>
          <p:blipFill>
            <a:blip r:embed="rId18" cstate="print"/>
            <a:srcRect/>
            <a:stretch>
              <a:fillRect/>
            </a:stretch>
          </p:blipFill>
          <p:spPr bwMode="auto">
            <a:xfrm>
              <a:off x="4434473" y="4613798"/>
              <a:ext cx="432000" cy="241920"/>
            </a:xfrm>
            <a:prstGeom prst="rect">
              <a:avLst/>
            </a:prstGeom>
            <a:noFill/>
            <a:ln w="9525">
              <a:noFill/>
              <a:miter lim="800000"/>
              <a:headEnd/>
              <a:tailEnd/>
            </a:ln>
          </p:spPr>
        </p:pic>
        <p:pic>
          <p:nvPicPr>
            <p:cNvPr id="312" name="Picture 27"/>
            <p:cNvPicPr>
              <a:picLocks noChangeAspect="1" noChangeArrowheads="1"/>
            </p:cNvPicPr>
            <p:nvPr/>
          </p:nvPicPr>
          <p:blipFill>
            <a:blip r:embed="rId19" cstate="print"/>
            <a:srcRect/>
            <a:stretch>
              <a:fillRect/>
            </a:stretch>
          </p:blipFill>
          <p:spPr bwMode="auto">
            <a:xfrm>
              <a:off x="4434473" y="4944384"/>
              <a:ext cx="432000" cy="141231"/>
            </a:xfrm>
            <a:prstGeom prst="rect">
              <a:avLst/>
            </a:prstGeom>
            <a:noFill/>
            <a:ln w="9525">
              <a:noFill/>
              <a:miter lim="800000"/>
              <a:headEnd/>
              <a:tailEnd/>
            </a:ln>
          </p:spPr>
        </p:pic>
        <p:pic>
          <p:nvPicPr>
            <p:cNvPr id="313" name="Picture 2"/>
            <p:cNvPicPr>
              <a:picLocks noChangeAspect="1" noChangeArrowheads="1"/>
            </p:cNvPicPr>
            <p:nvPr/>
          </p:nvPicPr>
          <p:blipFill>
            <a:blip r:embed="rId20" cstate="print"/>
            <a:srcRect/>
            <a:stretch>
              <a:fillRect/>
            </a:stretch>
          </p:blipFill>
          <p:spPr bwMode="auto">
            <a:xfrm>
              <a:off x="4977002" y="5375276"/>
              <a:ext cx="432000" cy="156415"/>
            </a:xfrm>
            <a:prstGeom prst="rect">
              <a:avLst/>
            </a:prstGeom>
            <a:noFill/>
            <a:ln w="9525">
              <a:noFill/>
              <a:miter lim="800000"/>
              <a:headEnd/>
              <a:tailEnd/>
            </a:ln>
          </p:spPr>
        </p:pic>
        <p:pic>
          <p:nvPicPr>
            <p:cNvPr id="314" name="Picture 5"/>
            <p:cNvPicPr>
              <a:picLocks noChangeAspect="1" noChangeArrowheads="1"/>
            </p:cNvPicPr>
            <p:nvPr/>
          </p:nvPicPr>
          <p:blipFill>
            <a:blip r:embed="rId21" cstate="print"/>
            <a:srcRect/>
            <a:stretch>
              <a:fillRect/>
            </a:stretch>
          </p:blipFill>
          <p:spPr bwMode="auto">
            <a:xfrm>
              <a:off x="4435442" y="5375276"/>
              <a:ext cx="432000" cy="174639"/>
            </a:xfrm>
            <a:prstGeom prst="rect">
              <a:avLst/>
            </a:prstGeom>
            <a:noFill/>
            <a:ln w="9525">
              <a:noFill/>
              <a:miter lim="800000"/>
              <a:headEnd/>
              <a:tailEnd/>
            </a:ln>
          </p:spPr>
        </p:pic>
        <p:sp>
          <p:nvSpPr>
            <p:cNvPr id="315" name="CasellaDiTesto 314"/>
            <p:cNvSpPr txBox="1"/>
            <p:nvPr/>
          </p:nvSpPr>
          <p:spPr>
            <a:xfrm>
              <a:off x="5426380" y="4295583"/>
              <a:ext cx="553357" cy="246221"/>
            </a:xfrm>
            <a:prstGeom prst="rect">
              <a:avLst/>
            </a:prstGeom>
            <a:noFill/>
          </p:spPr>
          <p:txBody>
            <a:bodyPr wrap="none" rtlCol="0">
              <a:spAutoFit/>
            </a:bodyPr>
            <a:lstStyle/>
            <a:p>
              <a:r>
                <a:rPr lang="it-IT" sz="1000" dirty="0" err="1">
                  <a:latin typeface="Arial" pitchFamily="34" charset="0"/>
                  <a:cs typeface="Arial" pitchFamily="34" charset="0"/>
                </a:rPr>
                <a:t>pERK</a:t>
              </a:r>
              <a:r>
                <a:rPr lang="it-IT" sz="1000" dirty="0">
                  <a:latin typeface="Arial" pitchFamily="34" charset="0"/>
                  <a:cs typeface="Arial" pitchFamily="34" charset="0"/>
                </a:rPr>
                <a:t> </a:t>
              </a:r>
            </a:p>
          </p:txBody>
        </p:sp>
        <p:sp>
          <p:nvSpPr>
            <p:cNvPr id="316" name="CasellaDiTesto 315"/>
            <p:cNvSpPr txBox="1"/>
            <p:nvPr/>
          </p:nvSpPr>
          <p:spPr>
            <a:xfrm>
              <a:off x="5426379" y="4583615"/>
              <a:ext cx="482824" cy="246221"/>
            </a:xfrm>
            <a:prstGeom prst="rect">
              <a:avLst/>
            </a:prstGeom>
            <a:noFill/>
          </p:spPr>
          <p:txBody>
            <a:bodyPr wrap="none" rtlCol="0">
              <a:spAutoFit/>
            </a:bodyPr>
            <a:lstStyle/>
            <a:p>
              <a:r>
                <a:rPr lang="it-IT" sz="1000" dirty="0">
                  <a:latin typeface="Arial" pitchFamily="34" charset="0"/>
                  <a:cs typeface="Arial" pitchFamily="34" charset="0"/>
                </a:rPr>
                <a:t>ERK </a:t>
              </a:r>
            </a:p>
          </p:txBody>
        </p:sp>
        <p:sp>
          <p:nvSpPr>
            <p:cNvPr id="317" name="CasellaDiTesto 316"/>
            <p:cNvSpPr txBox="1"/>
            <p:nvPr/>
          </p:nvSpPr>
          <p:spPr>
            <a:xfrm>
              <a:off x="5426379" y="4871633"/>
              <a:ext cx="538930" cy="246221"/>
            </a:xfrm>
            <a:prstGeom prst="rect">
              <a:avLst/>
            </a:prstGeom>
            <a:noFill/>
          </p:spPr>
          <p:txBody>
            <a:bodyPr wrap="none" rtlCol="0">
              <a:spAutoFit/>
            </a:bodyPr>
            <a:lstStyle/>
            <a:p>
              <a:r>
                <a:rPr lang="it-IT" sz="1000" dirty="0" err="1">
                  <a:latin typeface="Arial" pitchFamily="34" charset="0"/>
                  <a:cs typeface="Arial" pitchFamily="34" charset="0"/>
                </a:rPr>
                <a:t>pAKT</a:t>
              </a:r>
              <a:r>
                <a:rPr lang="it-IT" sz="1000" dirty="0">
                  <a:latin typeface="Arial" pitchFamily="34" charset="0"/>
                  <a:cs typeface="Arial" pitchFamily="34" charset="0"/>
                </a:rPr>
                <a:t> </a:t>
              </a:r>
            </a:p>
          </p:txBody>
        </p:sp>
        <p:sp>
          <p:nvSpPr>
            <p:cNvPr id="318" name="CasellaDiTesto 317"/>
            <p:cNvSpPr txBox="1"/>
            <p:nvPr/>
          </p:nvSpPr>
          <p:spPr>
            <a:xfrm>
              <a:off x="5426379" y="5101923"/>
              <a:ext cx="468398" cy="246221"/>
            </a:xfrm>
            <a:prstGeom prst="rect">
              <a:avLst/>
            </a:prstGeom>
            <a:noFill/>
          </p:spPr>
          <p:txBody>
            <a:bodyPr wrap="none" rtlCol="0">
              <a:spAutoFit/>
            </a:bodyPr>
            <a:lstStyle/>
            <a:p>
              <a:r>
                <a:rPr lang="it-IT" sz="1000" dirty="0">
                  <a:latin typeface="Arial" pitchFamily="34" charset="0"/>
                  <a:cs typeface="Arial" pitchFamily="34" charset="0"/>
                </a:rPr>
                <a:t>AKT </a:t>
              </a:r>
            </a:p>
          </p:txBody>
        </p:sp>
        <p:sp>
          <p:nvSpPr>
            <p:cNvPr id="319" name="Triangolo isoscele 318"/>
            <p:cNvSpPr/>
            <p:nvPr/>
          </p:nvSpPr>
          <p:spPr>
            <a:xfrm rot="5400000">
              <a:off x="4370268" y="3484715"/>
              <a:ext cx="47047" cy="48950"/>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0" name="Triangolo isoscele 319"/>
            <p:cNvSpPr/>
            <p:nvPr/>
          </p:nvSpPr>
          <p:spPr>
            <a:xfrm rot="5400000">
              <a:off x="4370268" y="3588281"/>
              <a:ext cx="47047" cy="48950"/>
            </a:xfrm>
            <a:prstGeom prst="triangle">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1" name="Triangolo isoscele 320"/>
            <p:cNvSpPr/>
            <p:nvPr/>
          </p:nvSpPr>
          <p:spPr>
            <a:xfrm rot="5400000">
              <a:off x="4370268" y="3792894"/>
              <a:ext cx="47047" cy="48950"/>
            </a:xfrm>
            <a:prstGeom prst="triangl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322" name="Triangolo isoscele 321"/>
            <p:cNvSpPr/>
            <p:nvPr/>
          </p:nvSpPr>
          <p:spPr>
            <a:xfrm rot="5400000">
              <a:off x="4370268" y="3938993"/>
              <a:ext cx="47047" cy="48950"/>
            </a:xfrm>
            <a:prstGeom prst="triangle">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 name="Gruppo 1">
            <a:extLst>
              <a:ext uri="{FF2B5EF4-FFF2-40B4-BE49-F238E27FC236}">
                <a16:creationId xmlns:a16="http://schemas.microsoft.com/office/drawing/2014/main" id="{0E1CA6F2-D842-4527-BB0F-64C3BB791442}"/>
              </a:ext>
            </a:extLst>
          </p:cNvPr>
          <p:cNvGrpSpPr/>
          <p:nvPr/>
        </p:nvGrpSpPr>
        <p:grpSpPr>
          <a:xfrm>
            <a:off x="4058228" y="1157414"/>
            <a:ext cx="2755148" cy="1302115"/>
            <a:chOff x="4058228" y="1157414"/>
            <a:chExt cx="2755148" cy="1302115"/>
          </a:xfrm>
        </p:grpSpPr>
        <p:sp>
          <p:nvSpPr>
            <p:cNvPr id="200" name="CasellaDiTesto 199"/>
            <p:cNvSpPr txBox="1"/>
            <p:nvPr/>
          </p:nvSpPr>
          <p:spPr>
            <a:xfrm>
              <a:off x="5671283" y="1708246"/>
              <a:ext cx="720080" cy="246221"/>
            </a:xfrm>
            <a:prstGeom prst="rect">
              <a:avLst/>
            </a:prstGeom>
            <a:noFill/>
          </p:spPr>
          <p:txBody>
            <a:bodyPr wrap="square" rtlCol="0">
              <a:spAutoFit/>
            </a:bodyPr>
            <a:lstStyle/>
            <a:p>
              <a:r>
                <a:rPr lang="it-IT" sz="1000" dirty="0" err="1">
                  <a:latin typeface="Arial" pitchFamily="34" charset="0"/>
                  <a:cs typeface="Arial" pitchFamily="34" charset="0"/>
                </a:rPr>
                <a:t>actin</a:t>
              </a:r>
              <a:endParaRPr lang="it-IT" sz="1000" dirty="0">
                <a:latin typeface="Arial" pitchFamily="34" charset="0"/>
                <a:cs typeface="Arial" pitchFamily="34" charset="0"/>
              </a:endParaRPr>
            </a:p>
          </p:txBody>
        </p:sp>
        <p:sp>
          <p:nvSpPr>
            <p:cNvPr id="201" name="CasellaDiTesto 200"/>
            <p:cNvSpPr txBox="1"/>
            <p:nvPr/>
          </p:nvSpPr>
          <p:spPr>
            <a:xfrm>
              <a:off x="5671283" y="1506475"/>
              <a:ext cx="971600" cy="246221"/>
            </a:xfrm>
            <a:prstGeom prst="rect">
              <a:avLst/>
            </a:prstGeom>
            <a:noFill/>
          </p:spPr>
          <p:txBody>
            <a:bodyPr wrap="square" rtlCol="0">
              <a:spAutoFit/>
            </a:bodyPr>
            <a:lstStyle/>
            <a:p>
              <a:r>
                <a:rPr lang="it-IT" sz="1000" dirty="0" err="1">
                  <a:latin typeface="Arial" pitchFamily="34" charset="0"/>
                  <a:cs typeface="Arial" pitchFamily="34" charset="0"/>
                </a:rPr>
                <a:t>adiponectin</a:t>
              </a:r>
              <a:endParaRPr lang="it-IT" sz="1000" dirty="0">
                <a:latin typeface="Arial" pitchFamily="34" charset="0"/>
                <a:cs typeface="Arial" pitchFamily="34" charset="0"/>
              </a:endParaRPr>
            </a:p>
          </p:txBody>
        </p:sp>
        <p:sp>
          <p:nvSpPr>
            <p:cNvPr id="207" name="Rectangle 96"/>
            <p:cNvSpPr/>
            <p:nvPr/>
          </p:nvSpPr>
          <p:spPr>
            <a:xfrm>
              <a:off x="4630552" y="1157414"/>
              <a:ext cx="697628" cy="246221"/>
            </a:xfrm>
            <a:prstGeom prst="rect">
              <a:avLst/>
            </a:prstGeom>
          </p:spPr>
          <p:txBody>
            <a:bodyPr wrap="none">
              <a:spAutoFit/>
            </a:bodyPr>
            <a:lstStyle/>
            <a:p>
              <a:pPr algn="ctr"/>
              <a:r>
                <a:rPr lang="it-IT" sz="1000" b="1" dirty="0">
                  <a:latin typeface="Arial" pitchFamily="34" charset="0"/>
                  <a:cs typeface="Arial" pitchFamily="34" charset="0"/>
                </a:rPr>
                <a:t>LS-GD-1</a:t>
              </a:r>
            </a:p>
          </p:txBody>
        </p:sp>
        <p:sp>
          <p:nvSpPr>
            <p:cNvPr id="216" name="CasellaDiTesto 215"/>
            <p:cNvSpPr txBox="1"/>
            <p:nvPr/>
          </p:nvSpPr>
          <p:spPr>
            <a:xfrm>
              <a:off x="4675234" y="1373438"/>
              <a:ext cx="512927" cy="246221"/>
            </a:xfrm>
            <a:prstGeom prst="rect">
              <a:avLst/>
            </a:prstGeom>
            <a:noFill/>
          </p:spPr>
          <p:txBody>
            <a:bodyPr wrap="square" rtlCol="0">
              <a:spAutoFit/>
            </a:bodyPr>
            <a:lstStyle/>
            <a:p>
              <a:r>
                <a:rPr lang="it-IT" sz="1000" dirty="0">
                  <a:latin typeface="Arial" pitchFamily="34" charset="0"/>
                  <a:cs typeface="Arial" pitchFamily="34" charset="0"/>
                </a:rPr>
                <a:t>-     +</a:t>
              </a:r>
            </a:p>
          </p:txBody>
        </p:sp>
        <p:sp>
          <p:nvSpPr>
            <p:cNvPr id="220" name="CasellaDiTesto 219"/>
            <p:cNvSpPr txBox="1"/>
            <p:nvPr/>
          </p:nvSpPr>
          <p:spPr>
            <a:xfrm>
              <a:off x="5661248" y="1338629"/>
              <a:ext cx="1152128" cy="246221"/>
            </a:xfrm>
            <a:prstGeom prst="rect">
              <a:avLst/>
            </a:prstGeom>
            <a:noFill/>
          </p:spPr>
          <p:txBody>
            <a:bodyPr wrap="square" rtlCol="0">
              <a:spAutoFit/>
            </a:bodyPr>
            <a:lstStyle/>
            <a:p>
              <a:r>
                <a:rPr lang="it-IT" sz="1000" dirty="0" err="1">
                  <a:latin typeface="Arial" pitchFamily="34" charset="0"/>
                  <a:cs typeface="Arial" pitchFamily="34" charset="0"/>
                </a:rPr>
                <a:t>ssLMWH</a:t>
              </a:r>
              <a:endParaRPr lang="it-IT" sz="1000" dirty="0">
                <a:latin typeface="Arial" pitchFamily="34" charset="0"/>
                <a:cs typeface="Arial" pitchFamily="34" charset="0"/>
              </a:endParaRPr>
            </a:p>
          </p:txBody>
        </p:sp>
        <p:sp>
          <p:nvSpPr>
            <p:cNvPr id="224" name="Rectangle 96"/>
            <p:cNvSpPr/>
            <p:nvPr/>
          </p:nvSpPr>
          <p:spPr>
            <a:xfrm>
              <a:off x="5189401" y="1157414"/>
              <a:ext cx="813043" cy="246221"/>
            </a:xfrm>
            <a:prstGeom prst="rect">
              <a:avLst/>
            </a:prstGeom>
          </p:spPr>
          <p:txBody>
            <a:bodyPr wrap="none">
              <a:spAutoFit/>
            </a:bodyPr>
            <a:lstStyle/>
            <a:p>
              <a:pPr algn="ctr"/>
              <a:r>
                <a:rPr lang="it-IT" sz="1000" b="1" dirty="0">
                  <a:latin typeface="Arial" pitchFamily="34" charset="0"/>
                  <a:cs typeface="Arial" pitchFamily="34" charset="0"/>
                </a:rPr>
                <a:t>LS-MMC-1</a:t>
              </a:r>
            </a:p>
          </p:txBody>
        </p:sp>
        <p:sp>
          <p:nvSpPr>
            <p:cNvPr id="231" name="Rectangle 96"/>
            <p:cNvSpPr/>
            <p:nvPr/>
          </p:nvSpPr>
          <p:spPr>
            <a:xfrm>
              <a:off x="4058228" y="1157414"/>
              <a:ext cx="676788"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sp>
          <p:nvSpPr>
            <p:cNvPr id="232" name="CasellaDiTesto 231"/>
            <p:cNvSpPr txBox="1"/>
            <p:nvPr/>
          </p:nvSpPr>
          <p:spPr>
            <a:xfrm>
              <a:off x="4154321" y="1373438"/>
              <a:ext cx="512927" cy="246221"/>
            </a:xfrm>
            <a:prstGeom prst="rect">
              <a:avLst/>
            </a:prstGeom>
            <a:noFill/>
          </p:spPr>
          <p:txBody>
            <a:bodyPr wrap="square" rtlCol="0">
              <a:spAutoFit/>
            </a:bodyPr>
            <a:lstStyle/>
            <a:p>
              <a:r>
                <a:rPr lang="it-IT" sz="1000" dirty="0">
                  <a:latin typeface="Arial" pitchFamily="34" charset="0"/>
                  <a:cs typeface="Arial" pitchFamily="34" charset="0"/>
                </a:rPr>
                <a:t>-     +</a:t>
              </a:r>
            </a:p>
          </p:txBody>
        </p:sp>
        <p:sp>
          <p:nvSpPr>
            <p:cNvPr id="233" name="CasellaDiTesto 232"/>
            <p:cNvSpPr txBox="1"/>
            <p:nvPr/>
          </p:nvSpPr>
          <p:spPr>
            <a:xfrm>
              <a:off x="5671282" y="1969165"/>
              <a:ext cx="998077" cy="246221"/>
            </a:xfrm>
            <a:prstGeom prst="rect">
              <a:avLst/>
            </a:prstGeom>
            <a:noFill/>
          </p:spPr>
          <p:txBody>
            <a:bodyPr wrap="square" rtlCol="0">
              <a:spAutoFit/>
            </a:bodyPr>
            <a:lstStyle/>
            <a:p>
              <a:r>
                <a:rPr lang="it-IT" sz="1000" dirty="0">
                  <a:latin typeface="Arial" pitchFamily="34" charset="0"/>
                  <a:cs typeface="Arial" pitchFamily="34" charset="0"/>
                </a:rPr>
                <a:t>SREBP1 (m)</a:t>
              </a:r>
            </a:p>
          </p:txBody>
        </p:sp>
        <p:pic>
          <p:nvPicPr>
            <p:cNvPr id="234" name="Picture 4"/>
            <p:cNvPicPr>
              <a:picLocks noChangeAspect="1" noChangeArrowheads="1"/>
            </p:cNvPicPr>
            <p:nvPr/>
          </p:nvPicPr>
          <p:blipFill>
            <a:blip r:embed="rId22" cstate="print"/>
            <a:srcRect/>
            <a:stretch>
              <a:fillRect/>
            </a:stretch>
          </p:blipFill>
          <p:spPr bwMode="auto">
            <a:xfrm>
              <a:off x="4706348" y="2056014"/>
              <a:ext cx="432000" cy="156415"/>
            </a:xfrm>
            <a:prstGeom prst="rect">
              <a:avLst/>
            </a:prstGeom>
            <a:noFill/>
            <a:ln w="9525">
              <a:noFill/>
              <a:miter lim="800000"/>
              <a:headEnd/>
              <a:tailEnd/>
            </a:ln>
          </p:spPr>
        </p:pic>
        <p:pic>
          <p:nvPicPr>
            <p:cNvPr id="240" name="Picture 5"/>
            <p:cNvPicPr>
              <a:picLocks noChangeAspect="1" noChangeArrowheads="1"/>
            </p:cNvPicPr>
            <p:nvPr/>
          </p:nvPicPr>
          <p:blipFill>
            <a:blip r:embed="rId23" cstate="print"/>
            <a:srcRect/>
            <a:stretch>
              <a:fillRect/>
            </a:stretch>
          </p:blipFill>
          <p:spPr bwMode="auto">
            <a:xfrm>
              <a:off x="4165670" y="2041174"/>
              <a:ext cx="432000" cy="156415"/>
            </a:xfrm>
            <a:prstGeom prst="rect">
              <a:avLst/>
            </a:prstGeom>
            <a:noFill/>
            <a:ln w="9525">
              <a:noFill/>
              <a:miter lim="800000"/>
              <a:headEnd/>
              <a:tailEnd/>
            </a:ln>
          </p:spPr>
        </p:pic>
        <p:pic>
          <p:nvPicPr>
            <p:cNvPr id="246" name="Picture 6"/>
            <p:cNvPicPr>
              <a:picLocks noChangeAspect="1" noChangeArrowheads="1"/>
            </p:cNvPicPr>
            <p:nvPr/>
          </p:nvPicPr>
          <p:blipFill>
            <a:blip r:embed="rId24" cstate="print"/>
            <a:srcRect/>
            <a:stretch>
              <a:fillRect/>
            </a:stretch>
          </p:blipFill>
          <p:spPr bwMode="auto">
            <a:xfrm>
              <a:off x="5218307" y="2041174"/>
              <a:ext cx="432000" cy="165601"/>
            </a:xfrm>
            <a:prstGeom prst="rect">
              <a:avLst/>
            </a:prstGeom>
            <a:noFill/>
            <a:ln w="9525">
              <a:noFill/>
              <a:miter lim="800000"/>
              <a:headEnd/>
              <a:tailEnd/>
            </a:ln>
          </p:spPr>
        </p:pic>
        <p:sp>
          <p:nvSpPr>
            <p:cNvPr id="247" name="CasellaDiTesto 246"/>
            <p:cNvSpPr txBox="1"/>
            <p:nvPr/>
          </p:nvSpPr>
          <p:spPr>
            <a:xfrm>
              <a:off x="5671283" y="2213308"/>
              <a:ext cx="504056" cy="246221"/>
            </a:xfrm>
            <a:prstGeom prst="rect">
              <a:avLst/>
            </a:prstGeom>
            <a:noFill/>
          </p:spPr>
          <p:txBody>
            <a:bodyPr wrap="square" rtlCol="0">
              <a:spAutoFit/>
            </a:bodyPr>
            <a:lstStyle/>
            <a:p>
              <a:r>
                <a:rPr lang="it-IT" sz="1000" dirty="0" err="1">
                  <a:latin typeface="Arial" pitchFamily="34" charset="0"/>
                  <a:cs typeface="Arial" pitchFamily="34" charset="0"/>
                </a:rPr>
                <a:t>actin</a:t>
              </a:r>
              <a:endParaRPr lang="it-IT" sz="1000" dirty="0">
                <a:latin typeface="Arial" pitchFamily="34" charset="0"/>
                <a:cs typeface="Arial" pitchFamily="34" charset="0"/>
              </a:endParaRPr>
            </a:p>
          </p:txBody>
        </p:sp>
        <p:pic>
          <p:nvPicPr>
            <p:cNvPr id="250" name="Picture 6"/>
            <p:cNvPicPr>
              <a:picLocks noChangeAspect="1" noChangeArrowheads="1"/>
            </p:cNvPicPr>
            <p:nvPr/>
          </p:nvPicPr>
          <p:blipFill>
            <a:blip r:embed="rId25" cstate="print"/>
            <a:srcRect/>
            <a:stretch>
              <a:fillRect/>
            </a:stretch>
          </p:blipFill>
          <p:spPr bwMode="auto">
            <a:xfrm>
              <a:off x="4165670" y="2257199"/>
              <a:ext cx="432000" cy="192001"/>
            </a:xfrm>
            <a:prstGeom prst="rect">
              <a:avLst/>
            </a:prstGeom>
            <a:noFill/>
            <a:ln w="9525">
              <a:noFill/>
              <a:miter lim="800000"/>
              <a:headEnd/>
              <a:tailEnd/>
            </a:ln>
          </p:spPr>
        </p:pic>
        <p:pic>
          <p:nvPicPr>
            <p:cNvPr id="251" name="Picture 7"/>
            <p:cNvPicPr>
              <a:picLocks noChangeAspect="1" noChangeArrowheads="1"/>
            </p:cNvPicPr>
            <p:nvPr/>
          </p:nvPicPr>
          <p:blipFill>
            <a:blip r:embed="rId26" cstate="print"/>
            <a:srcRect/>
            <a:stretch>
              <a:fillRect/>
            </a:stretch>
          </p:blipFill>
          <p:spPr bwMode="auto">
            <a:xfrm>
              <a:off x="4706348" y="2265825"/>
              <a:ext cx="432000" cy="162001"/>
            </a:xfrm>
            <a:prstGeom prst="rect">
              <a:avLst/>
            </a:prstGeom>
            <a:noFill/>
            <a:ln w="9525">
              <a:noFill/>
              <a:miter lim="800000"/>
              <a:headEnd/>
              <a:tailEnd/>
            </a:ln>
          </p:spPr>
        </p:pic>
        <p:pic>
          <p:nvPicPr>
            <p:cNvPr id="252" name="Picture 8"/>
            <p:cNvPicPr>
              <a:picLocks noChangeAspect="1" noChangeArrowheads="1"/>
            </p:cNvPicPr>
            <p:nvPr/>
          </p:nvPicPr>
          <p:blipFill>
            <a:blip r:embed="rId27" cstate="print"/>
            <a:srcRect/>
            <a:stretch>
              <a:fillRect/>
            </a:stretch>
          </p:blipFill>
          <p:spPr bwMode="auto">
            <a:xfrm>
              <a:off x="5210356" y="2257199"/>
              <a:ext cx="432000" cy="174001"/>
            </a:xfrm>
            <a:prstGeom prst="rect">
              <a:avLst/>
            </a:prstGeom>
            <a:noFill/>
            <a:ln w="9525">
              <a:noFill/>
              <a:miter lim="800000"/>
              <a:headEnd/>
              <a:tailEnd/>
            </a:ln>
          </p:spPr>
        </p:pic>
        <p:pic>
          <p:nvPicPr>
            <p:cNvPr id="325" name="Picture 2"/>
            <p:cNvPicPr>
              <a:picLocks noChangeAspect="1" noChangeArrowheads="1"/>
            </p:cNvPicPr>
            <p:nvPr/>
          </p:nvPicPr>
          <p:blipFill>
            <a:blip r:embed="rId28" cstate="print"/>
            <a:srcRect/>
            <a:stretch>
              <a:fillRect/>
            </a:stretch>
          </p:blipFill>
          <p:spPr bwMode="auto">
            <a:xfrm>
              <a:off x="4178494" y="1589462"/>
              <a:ext cx="432000" cy="195623"/>
            </a:xfrm>
            <a:prstGeom prst="rect">
              <a:avLst/>
            </a:prstGeom>
            <a:noFill/>
            <a:ln w="9525">
              <a:noFill/>
              <a:miter lim="800000"/>
              <a:headEnd/>
              <a:tailEnd/>
            </a:ln>
          </p:spPr>
        </p:pic>
        <p:pic>
          <p:nvPicPr>
            <p:cNvPr id="326" name="Picture 4"/>
            <p:cNvPicPr>
              <a:picLocks noChangeAspect="1" noChangeArrowheads="1"/>
            </p:cNvPicPr>
            <p:nvPr/>
          </p:nvPicPr>
          <p:blipFill>
            <a:blip r:embed="rId29" cstate="print"/>
            <a:srcRect/>
            <a:stretch>
              <a:fillRect/>
            </a:stretch>
          </p:blipFill>
          <p:spPr bwMode="auto">
            <a:xfrm>
              <a:off x="4706300" y="1589462"/>
              <a:ext cx="432000" cy="207000"/>
            </a:xfrm>
            <a:prstGeom prst="rect">
              <a:avLst/>
            </a:prstGeom>
            <a:noFill/>
            <a:ln w="9525">
              <a:noFill/>
              <a:miter lim="800000"/>
              <a:headEnd/>
              <a:tailEnd/>
            </a:ln>
          </p:spPr>
        </p:pic>
        <p:pic>
          <p:nvPicPr>
            <p:cNvPr id="327" name="Picture 6"/>
            <p:cNvPicPr>
              <a:picLocks noChangeAspect="1" noChangeArrowheads="1"/>
            </p:cNvPicPr>
            <p:nvPr/>
          </p:nvPicPr>
          <p:blipFill>
            <a:blip r:embed="rId30" cstate="print"/>
            <a:srcRect/>
            <a:stretch>
              <a:fillRect/>
            </a:stretch>
          </p:blipFill>
          <p:spPr bwMode="auto">
            <a:xfrm>
              <a:off x="5210356" y="1589462"/>
              <a:ext cx="432000" cy="171170"/>
            </a:xfrm>
            <a:prstGeom prst="rect">
              <a:avLst/>
            </a:prstGeom>
            <a:noFill/>
            <a:ln w="9525">
              <a:noFill/>
              <a:miter lim="800000"/>
              <a:headEnd/>
              <a:tailEnd/>
            </a:ln>
          </p:spPr>
        </p:pic>
        <p:pic>
          <p:nvPicPr>
            <p:cNvPr id="328" name="Picture 8"/>
            <p:cNvPicPr>
              <a:picLocks noChangeAspect="1" noChangeArrowheads="1"/>
            </p:cNvPicPr>
            <p:nvPr/>
          </p:nvPicPr>
          <p:blipFill>
            <a:blip r:embed="rId31" cstate="print"/>
            <a:srcRect/>
            <a:stretch>
              <a:fillRect/>
            </a:stretch>
          </p:blipFill>
          <p:spPr bwMode="auto">
            <a:xfrm>
              <a:off x="4181992" y="1805486"/>
              <a:ext cx="432000" cy="118588"/>
            </a:xfrm>
            <a:prstGeom prst="rect">
              <a:avLst/>
            </a:prstGeom>
            <a:noFill/>
            <a:ln w="9525">
              <a:noFill/>
              <a:miter lim="800000"/>
              <a:headEnd/>
              <a:tailEnd/>
            </a:ln>
          </p:spPr>
        </p:pic>
        <p:pic>
          <p:nvPicPr>
            <p:cNvPr id="329" name="Picture 9"/>
            <p:cNvPicPr>
              <a:picLocks noChangeAspect="1" noChangeArrowheads="1"/>
            </p:cNvPicPr>
            <p:nvPr/>
          </p:nvPicPr>
          <p:blipFill>
            <a:blip r:embed="rId32" cstate="print"/>
            <a:srcRect/>
            <a:stretch>
              <a:fillRect/>
            </a:stretch>
          </p:blipFill>
          <p:spPr bwMode="auto">
            <a:xfrm>
              <a:off x="4706300" y="1805486"/>
              <a:ext cx="432000" cy="153000"/>
            </a:xfrm>
            <a:prstGeom prst="rect">
              <a:avLst/>
            </a:prstGeom>
            <a:noFill/>
            <a:ln w="9525">
              <a:noFill/>
              <a:miter lim="800000"/>
              <a:headEnd/>
              <a:tailEnd/>
            </a:ln>
          </p:spPr>
        </p:pic>
        <p:pic>
          <p:nvPicPr>
            <p:cNvPr id="330" name="Picture 10"/>
            <p:cNvPicPr>
              <a:picLocks noChangeAspect="1" noChangeArrowheads="1"/>
            </p:cNvPicPr>
            <p:nvPr/>
          </p:nvPicPr>
          <p:blipFill>
            <a:blip r:embed="rId33" cstate="print"/>
            <a:srcRect/>
            <a:stretch>
              <a:fillRect/>
            </a:stretch>
          </p:blipFill>
          <p:spPr bwMode="auto">
            <a:xfrm>
              <a:off x="5210356" y="1805486"/>
              <a:ext cx="432000" cy="141231"/>
            </a:xfrm>
            <a:prstGeom prst="rect">
              <a:avLst/>
            </a:prstGeom>
            <a:noFill/>
            <a:ln w="9525">
              <a:noFill/>
              <a:miter lim="800000"/>
              <a:headEnd/>
              <a:tailEnd/>
            </a:ln>
          </p:spPr>
        </p:pic>
        <p:sp>
          <p:nvSpPr>
            <p:cNvPr id="332" name="CasellaDiTesto 331"/>
            <p:cNvSpPr txBox="1"/>
            <p:nvPr/>
          </p:nvSpPr>
          <p:spPr>
            <a:xfrm>
              <a:off x="5201485" y="1373438"/>
              <a:ext cx="512927" cy="246221"/>
            </a:xfrm>
            <a:prstGeom prst="rect">
              <a:avLst/>
            </a:prstGeom>
            <a:noFill/>
          </p:spPr>
          <p:txBody>
            <a:bodyPr wrap="square" rtlCol="0">
              <a:spAutoFit/>
            </a:bodyPr>
            <a:lstStyle/>
            <a:p>
              <a:r>
                <a:rPr lang="it-IT" sz="1000" dirty="0">
                  <a:latin typeface="Arial" pitchFamily="34" charset="0"/>
                  <a:cs typeface="Arial" pitchFamily="34" charset="0"/>
                </a:rPr>
                <a:t>-     +</a:t>
              </a:r>
            </a:p>
          </p:txBody>
        </p:sp>
      </p:grpSp>
      <p:sp>
        <p:nvSpPr>
          <p:cNvPr id="195" name="Rectangle 14">
            <a:extLst>
              <a:ext uri="{FF2B5EF4-FFF2-40B4-BE49-F238E27FC236}">
                <a16:creationId xmlns:a16="http://schemas.microsoft.com/office/drawing/2014/main" id="{E53D3823-DA2E-4211-B368-096A818B804D}"/>
              </a:ext>
            </a:extLst>
          </p:cNvPr>
          <p:cNvSpPr/>
          <p:nvPr/>
        </p:nvSpPr>
        <p:spPr>
          <a:xfrm>
            <a:off x="1498504" y="170220"/>
            <a:ext cx="38609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a:solidFill>
                  <a:srgbClr val="000000"/>
                </a:solidFill>
                <a:latin typeface="Times New Roman"/>
                <a:ea typeface="Times New Roman"/>
                <a:cs typeface="Times New Roman"/>
              </a:rPr>
              <a:t>Supplementary Figure S2 Lanzi et 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Z CT 24h.tif"/>
          <p:cNvPicPr>
            <a:picLocks noChangeAspect="1"/>
          </p:cNvPicPr>
          <p:nvPr/>
        </p:nvPicPr>
        <p:blipFill>
          <a:blip r:embed="rId2" cstate="print">
            <a:lum bright="20000" contrast="30000"/>
          </a:blip>
          <a:stretch>
            <a:fillRect/>
          </a:stretch>
        </p:blipFill>
        <p:spPr>
          <a:xfrm>
            <a:off x="1197784" y="1458823"/>
            <a:ext cx="1260000" cy="945000"/>
          </a:xfrm>
          <a:prstGeom prst="rect">
            <a:avLst/>
          </a:prstGeom>
        </p:spPr>
      </p:pic>
      <p:pic>
        <p:nvPicPr>
          <p:cNvPr id="3" name="Immagine 2" descr="BZ CT 24h.tif"/>
          <p:cNvPicPr>
            <a:picLocks noChangeAspect="1"/>
          </p:cNvPicPr>
          <p:nvPr/>
        </p:nvPicPr>
        <p:blipFill>
          <a:blip r:embed="rId3" cstate="print">
            <a:lum bright="20000" contrast="30000"/>
          </a:blip>
          <a:stretch>
            <a:fillRect/>
          </a:stretch>
        </p:blipFill>
        <p:spPr>
          <a:xfrm>
            <a:off x="1200648" y="2456759"/>
            <a:ext cx="1260000" cy="945000"/>
          </a:xfrm>
          <a:prstGeom prst="rect">
            <a:avLst/>
          </a:prstGeom>
        </p:spPr>
      </p:pic>
      <p:sp>
        <p:nvSpPr>
          <p:cNvPr id="4" name="CasellaDiTesto 3"/>
          <p:cNvSpPr txBox="1"/>
          <p:nvPr/>
        </p:nvSpPr>
        <p:spPr>
          <a:xfrm rot="16200000">
            <a:off x="671931" y="2738588"/>
            <a:ext cx="792088" cy="24622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00" dirty="0">
                <a:latin typeface="Arial" pitchFamily="34" charset="0"/>
                <a:cs typeface="Arial" pitchFamily="34" charset="0"/>
              </a:rPr>
              <a:t>SU11274</a:t>
            </a:r>
            <a:endParaRPr lang="it-IT" sz="1000" dirty="0">
              <a:solidFill>
                <a:srgbClr val="FF0000"/>
              </a:solidFill>
              <a:latin typeface="Arial" pitchFamily="34" charset="0"/>
              <a:cs typeface="Arial" pitchFamily="34" charset="0"/>
            </a:endParaRPr>
          </a:p>
        </p:txBody>
      </p:sp>
      <p:sp>
        <p:nvSpPr>
          <p:cNvPr id="5" name="CasellaDiTesto 4"/>
          <p:cNvSpPr txBox="1"/>
          <p:nvPr/>
        </p:nvSpPr>
        <p:spPr>
          <a:xfrm rot="16200000">
            <a:off x="715937" y="1794673"/>
            <a:ext cx="704078" cy="24622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00" dirty="0" err="1">
                <a:latin typeface="Arial" pitchFamily="34" charset="0"/>
                <a:cs typeface="Arial" pitchFamily="34" charset="0"/>
              </a:rPr>
              <a:t>control</a:t>
            </a:r>
            <a:endParaRPr lang="it-IT" sz="1000" dirty="0">
              <a:latin typeface="Arial" pitchFamily="34" charset="0"/>
              <a:cs typeface="Arial" pitchFamily="34" charset="0"/>
            </a:endParaRPr>
          </a:p>
        </p:txBody>
      </p:sp>
      <p:sp>
        <p:nvSpPr>
          <p:cNvPr id="6" name="Rectangle 96"/>
          <p:cNvSpPr/>
          <p:nvPr/>
        </p:nvSpPr>
        <p:spPr>
          <a:xfrm>
            <a:off x="1468800" y="1253719"/>
            <a:ext cx="676788"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sp>
        <p:nvSpPr>
          <p:cNvPr id="7" name="Rectangle 96"/>
          <p:cNvSpPr/>
          <p:nvPr/>
        </p:nvSpPr>
        <p:spPr>
          <a:xfrm>
            <a:off x="2803380" y="1253719"/>
            <a:ext cx="697628" cy="246221"/>
          </a:xfrm>
          <a:prstGeom prst="rect">
            <a:avLst/>
          </a:prstGeom>
        </p:spPr>
        <p:txBody>
          <a:bodyPr wrap="none">
            <a:spAutoFit/>
          </a:bodyPr>
          <a:lstStyle/>
          <a:p>
            <a:pPr algn="ctr"/>
            <a:r>
              <a:rPr lang="it-IT" sz="1000" b="1" dirty="0">
                <a:latin typeface="Arial" pitchFamily="34" charset="0"/>
                <a:cs typeface="Arial" pitchFamily="34" charset="0"/>
              </a:rPr>
              <a:t>LS-GD-1</a:t>
            </a:r>
          </a:p>
        </p:txBody>
      </p:sp>
      <p:pic>
        <p:nvPicPr>
          <p:cNvPr id="10" name="Immagine 9" descr="BZ CT 24h.tif"/>
          <p:cNvPicPr>
            <a:picLocks noChangeAspect="1"/>
          </p:cNvPicPr>
          <p:nvPr/>
        </p:nvPicPr>
        <p:blipFill>
          <a:blip r:embed="rId4" cstate="print">
            <a:lum bright="20000" contrast="20000"/>
          </a:blip>
          <a:stretch>
            <a:fillRect/>
          </a:stretch>
        </p:blipFill>
        <p:spPr>
          <a:xfrm>
            <a:off x="2529040" y="1458823"/>
            <a:ext cx="1260000" cy="945000"/>
          </a:xfrm>
          <a:prstGeom prst="rect">
            <a:avLst/>
          </a:prstGeom>
        </p:spPr>
      </p:pic>
      <p:pic>
        <p:nvPicPr>
          <p:cNvPr id="11" name="Immagine 10" descr="BZ CT 24h.tif"/>
          <p:cNvPicPr>
            <a:picLocks noChangeAspect="1"/>
          </p:cNvPicPr>
          <p:nvPr/>
        </p:nvPicPr>
        <p:blipFill>
          <a:blip r:embed="rId5" cstate="print">
            <a:lum bright="30000" contrast="20000"/>
          </a:blip>
          <a:stretch>
            <a:fillRect/>
          </a:stretch>
        </p:blipFill>
        <p:spPr>
          <a:xfrm>
            <a:off x="2529040" y="2465655"/>
            <a:ext cx="1260000" cy="945000"/>
          </a:xfrm>
          <a:prstGeom prst="rect">
            <a:avLst/>
          </a:prstGeom>
        </p:spPr>
      </p:pic>
      <p:sp>
        <p:nvSpPr>
          <p:cNvPr id="16" name="CasellaDiTesto 15"/>
          <p:cNvSpPr txBox="1"/>
          <p:nvPr/>
        </p:nvSpPr>
        <p:spPr>
          <a:xfrm>
            <a:off x="260648" y="1109703"/>
            <a:ext cx="304892" cy="307777"/>
          </a:xfrm>
          <a:prstGeom prst="rect">
            <a:avLst/>
          </a:prstGeom>
          <a:noFill/>
        </p:spPr>
        <p:txBody>
          <a:bodyPr wrap="none" rtlCol="0">
            <a:spAutoFit/>
          </a:bodyPr>
          <a:lstStyle/>
          <a:p>
            <a:r>
              <a:rPr lang="it-IT" sz="1400" dirty="0">
                <a:latin typeface="Arial" pitchFamily="34" charset="0"/>
                <a:cs typeface="Arial" pitchFamily="34" charset="0"/>
              </a:rPr>
              <a:t>A</a:t>
            </a:r>
          </a:p>
        </p:txBody>
      </p:sp>
      <p:sp>
        <p:nvSpPr>
          <p:cNvPr id="17" name="Rectangle 96"/>
          <p:cNvSpPr/>
          <p:nvPr/>
        </p:nvSpPr>
        <p:spPr>
          <a:xfrm>
            <a:off x="855554" y="4103842"/>
            <a:ext cx="676788" cy="246221"/>
          </a:xfrm>
          <a:prstGeom prst="rect">
            <a:avLst/>
          </a:prstGeom>
        </p:spPr>
        <p:txBody>
          <a:bodyPr wrap="none">
            <a:spAutoFit/>
          </a:bodyPr>
          <a:lstStyle/>
          <a:p>
            <a:pPr algn="r"/>
            <a:r>
              <a:rPr lang="it-IT" sz="1000" b="1" dirty="0">
                <a:latin typeface="Arial" pitchFamily="34" charset="0"/>
                <a:cs typeface="Arial" pitchFamily="34" charset="0"/>
              </a:rPr>
              <a:t>LS-BZ-1</a:t>
            </a:r>
          </a:p>
        </p:txBody>
      </p:sp>
      <p:sp>
        <p:nvSpPr>
          <p:cNvPr id="18" name="CasellaDiTesto 17"/>
          <p:cNvSpPr txBox="1"/>
          <p:nvPr/>
        </p:nvSpPr>
        <p:spPr>
          <a:xfrm rot="16200000">
            <a:off x="152601" y="4643937"/>
            <a:ext cx="689953" cy="246221"/>
          </a:xfrm>
          <a:prstGeom prst="rect">
            <a:avLst/>
          </a:prstGeom>
          <a:noFill/>
        </p:spPr>
        <p:txBody>
          <a:bodyPr wrap="square" rtlCol="0">
            <a:spAutoFit/>
          </a:bodyPr>
          <a:lstStyle/>
          <a:p>
            <a:r>
              <a:rPr lang="it-IT" sz="1000" dirty="0">
                <a:latin typeface="Arial" pitchFamily="34" charset="0"/>
                <a:cs typeface="Arial" pitchFamily="34" charset="0"/>
              </a:rPr>
              <a:t>control </a:t>
            </a:r>
            <a:endParaRPr lang="it-IT" sz="1000" dirty="0">
              <a:solidFill>
                <a:srgbClr val="FF0000"/>
              </a:solidFill>
              <a:latin typeface="Arial" pitchFamily="34" charset="0"/>
              <a:cs typeface="Arial" pitchFamily="34" charset="0"/>
            </a:endParaRPr>
          </a:p>
        </p:txBody>
      </p:sp>
      <p:pic>
        <p:nvPicPr>
          <p:cNvPr id="19" name="Immagine 18" descr="BZ CT.tif"/>
          <p:cNvPicPr>
            <a:picLocks noChangeAspect="1"/>
          </p:cNvPicPr>
          <p:nvPr/>
        </p:nvPicPr>
        <p:blipFill>
          <a:blip r:embed="rId6" cstate="print">
            <a:lum bright="10000"/>
          </a:blip>
          <a:stretch>
            <a:fillRect/>
          </a:stretch>
        </p:blipFill>
        <p:spPr>
          <a:xfrm>
            <a:off x="630402" y="4350063"/>
            <a:ext cx="1260000" cy="945000"/>
          </a:xfrm>
          <a:prstGeom prst="rect">
            <a:avLst/>
          </a:prstGeom>
        </p:spPr>
      </p:pic>
      <p:pic>
        <p:nvPicPr>
          <p:cNvPr id="20" name="Immagine 19" descr="BZ CT.tif"/>
          <p:cNvPicPr>
            <a:picLocks noChangeAspect="1"/>
          </p:cNvPicPr>
          <p:nvPr/>
        </p:nvPicPr>
        <p:blipFill>
          <a:blip r:embed="rId7" cstate="print"/>
          <a:stretch>
            <a:fillRect/>
          </a:stretch>
        </p:blipFill>
        <p:spPr>
          <a:xfrm>
            <a:off x="630402" y="5354612"/>
            <a:ext cx="1260000" cy="945000"/>
          </a:xfrm>
          <a:prstGeom prst="rect">
            <a:avLst/>
          </a:prstGeom>
        </p:spPr>
      </p:pic>
      <p:pic>
        <p:nvPicPr>
          <p:cNvPr id="22" name="Immagine 21" descr="BZ CT.tif"/>
          <p:cNvPicPr>
            <a:picLocks noChangeAspect="1"/>
          </p:cNvPicPr>
          <p:nvPr/>
        </p:nvPicPr>
        <p:blipFill>
          <a:blip r:embed="rId8" cstate="print">
            <a:lum bright="10000"/>
          </a:blip>
          <a:stretch>
            <a:fillRect/>
          </a:stretch>
        </p:blipFill>
        <p:spPr>
          <a:xfrm>
            <a:off x="1957776" y="4350063"/>
            <a:ext cx="1260000" cy="945000"/>
          </a:xfrm>
          <a:prstGeom prst="rect">
            <a:avLst/>
          </a:prstGeom>
        </p:spPr>
      </p:pic>
      <p:pic>
        <p:nvPicPr>
          <p:cNvPr id="23" name="Immagine 22" descr="BZ CT.tif"/>
          <p:cNvPicPr>
            <a:picLocks noChangeAspect="1"/>
          </p:cNvPicPr>
          <p:nvPr/>
        </p:nvPicPr>
        <p:blipFill>
          <a:blip r:embed="rId9" cstate="print"/>
          <a:stretch>
            <a:fillRect/>
          </a:stretch>
        </p:blipFill>
        <p:spPr>
          <a:xfrm>
            <a:off x="1957776" y="5355192"/>
            <a:ext cx="1260000" cy="945000"/>
          </a:xfrm>
          <a:prstGeom prst="rect">
            <a:avLst/>
          </a:prstGeom>
        </p:spPr>
      </p:pic>
      <p:pic>
        <p:nvPicPr>
          <p:cNvPr id="25" name="Immagine 24" descr="BZ CT.tif"/>
          <p:cNvPicPr>
            <a:picLocks noChangeAspect="1"/>
          </p:cNvPicPr>
          <p:nvPr/>
        </p:nvPicPr>
        <p:blipFill>
          <a:blip r:embed="rId10" cstate="print">
            <a:lum bright="10000" contrast="10000"/>
          </a:blip>
          <a:stretch>
            <a:fillRect/>
          </a:stretch>
        </p:blipFill>
        <p:spPr>
          <a:xfrm>
            <a:off x="3280184" y="4350063"/>
            <a:ext cx="1260000" cy="945000"/>
          </a:xfrm>
          <a:prstGeom prst="rect">
            <a:avLst/>
          </a:prstGeom>
        </p:spPr>
      </p:pic>
      <p:pic>
        <p:nvPicPr>
          <p:cNvPr id="26" name="Immagine 25" descr="BZ CT.tif"/>
          <p:cNvPicPr>
            <a:picLocks noChangeAspect="1"/>
          </p:cNvPicPr>
          <p:nvPr/>
        </p:nvPicPr>
        <p:blipFill>
          <a:blip r:embed="rId11" cstate="print">
            <a:lum bright="10000" contrast="10000"/>
          </a:blip>
          <a:stretch>
            <a:fillRect/>
          </a:stretch>
        </p:blipFill>
        <p:spPr>
          <a:xfrm>
            <a:off x="3280184" y="5345716"/>
            <a:ext cx="1260000" cy="945000"/>
          </a:xfrm>
          <a:prstGeom prst="rect">
            <a:avLst/>
          </a:prstGeom>
        </p:spPr>
      </p:pic>
      <p:sp>
        <p:nvSpPr>
          <p:cNvPr id="27" name="Rectangle 96"/>
          <p:cNvSpPr/>
          <p:nvPr/>
        </p:nvSpPr>
        <p:spPr>
          <a:xfrm>
            <a:off x="3512486" y="4103842"/>
            <a:ext cx="813043" cy="246221"/>
          </a:xfrm>
          <a:prstGeom prst="rect">
            <a:avLst/>
          </a:prstGeom>
        </p:spPr>
        <p:txBody>
          <a:bodyPr wrap="none">
            <a:spAutoFit/>
          </a:bodyPr>
          <a:lstStyle/>
          <a:p>
            <a:pPr algn="r"/>
            <a:r>
              <a:rPr lang="it-IT" sz="1000" b="1" dirty="0">
                <a:latin typeface="Arial" pitchFamily="34" charset="0"/>
                <a:cs typeface="Arial" pitchFamily="34" charset="0"/>
              </a:rPr>
              <a:t>LS-MMC-1</a:t>
            </a:r>
          </a:p>
        </p:txBody>
      </p:sp>
      <p:sp>
        <p:nvSpPr>
          <p:cNvPr id="29" name="Rectangle 96"/>
          <p:cNvSpPr/>
          <p:nvPr/>
        </p:nvSpPr>
        <p:spPr>
          <a:xfrm>
            <a:off x="2173800" y="4103842"/>
            <a:ext cx="697627" cy="246221"/>
          </a:xfrm>
          <a:prstGeom prst="rect">
            <a:avLst/>
          </a:prstGeom>
        </p:spPr>
        <p:txBody>
          <a:bodyPr wrap="none">
            <a:spAutoFit/>
          </a:bodyPr>
          <a:lstStyle/>
          <a:p>
            <a:pPr algn="r"/>
            <a:r>
              <a:rPr lang="it-IT" sz="1000" b="1" dirty="0">
                <a:latin typeface="Arial" pitchFamily="34" charset="0"/>
                <a:cs typeface="Arial" pitchFamily="34" charset="0"/>
              </a:rPr>
              <a:t>LS-GD-1</a:t>
            </a:r>
          </a:p>
        </p:txBody>
      </p:sp>
      <p:sp>
        <p:nvSpPr>
          <p:cNvPr id="30" name="CasellaDiTesto 29"/>
          <p:cNvSpPr txBox="1"/>
          <p:nvPr/>
        </p:nvSpPr>
        <p:spPr>
          <a:xfrm rot="16200000">
            <a:off x="37411" y="5725430"/>
            <a:ext cx="836714" cy="246221"/>
          </a:xfrm>
          <a:prstGeom prst="rect">
            <a:avLst/>
          </a:prstGeom>
          <a:noFill/>
        </p:spPr>
        <p:txBody>
          <a:bodyPr wrap="square" rtlCol="0">
            <a:spAutoFit/>
          </a:bodyPr>
          <a:lstStyle/>
          <a:p>
            <a:r>
              <a:rPr lang="it-IT" sz="1000" dirty="0" err="1">
                <a:latin typeface="Arial" pitchFamily="34" charset="0"/>
                <a:cs typeface="Arial" pitchFamily="34" charset="0"/>
              </a:rPr>
              <a:t>perifosine</a:t>
            </a:r>
            <a:r>
              <a:rPr lang="it-IT" sz="1000" dirty="0">
                <a:latin typeface="Arial" pitchFamily="34" charset="0"/>
                <a:cs typeface="Arial" pitchFamily="34" charset="0"/>
              </a:rPr>
              <a:t> </a:t>
            </a:r>
            <a:endParaRPr lang="it-IT" sz="1000" dirty="0">
              <a:solidFill>
                <a:srgbClr val="FF0000"/>
              </a:solidFill>
              <a:latin typeface="Arial" pitchFamily="34" charset="0"/>
              <a:cs typeface="Arial" pitchFamily="34" charset="0"/>
            </a:endParaRPr>
          </a:p>
        </p:txBody>
      </p:sp>
      <p:sp>
        <p:nvSpPr>
          <p:cNvPr id="31" name="CasellaDiTesto 30"/>
          <p:cNvSpPr txBox="1"/>
          <p:nvPr/>
        </p:nvSpPr>
        <p:spPr>
          <a:xfrm>
            <a:off x="188640" y="3867853"/>
            <a:ext cx="304892" cy="307777"/>
          </a:xfrm>
          <a:prstGeom prst="rect">
            <a:avLst/>
          </a:prstGeom>
          <a:noFill/>
        </p:spPr>
        <p:txBody>
          <a:bodyPr wrap="none" rtlCol="0">
            <a:spAutoFit/>
          </a:bodyPr>
          <a:lstStyle/>
          <a:p>
            <a:r>
              <a:rPr lang="it-IT" sz="1400" dirty="0">
                <a:latin typeface="Arial" pitchFamily="34" charset="0"/>
                <a:cs typeface="Arial" pitchFamily="34" charset="0"/>
              </a:rPr>
              <a:t>B</a:t>
            </a:r>
          </a:p>
        </p:txBody>
      </p:sp>
      <p:sp>
        <p:nvSpPr>
          <p:cNvPr id="24" name="Rectangle 14">
            <a:extLst>
              <a:ext uri="{FF2B5EF4-FFF2-40B4-BE49-F238E27FC236}">
                <a16:creationId xmlns:a16="http://schemas.microsoft.com/office/drawing/2014/main" id="{C6B81F30-5806-4734-B09C-C4D4D79B6CFE}"/>
              </a:ext>
            </a:extLst>
          </p:cNvPr>
          <p:cNvSpPr/>
          <p:nvPr/>
        </p:nvSpPr>
        <p:spPr>
          <a:xfrm>
            <a:off x="1287279" y="219044"/>
            <a:ext cx="38609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a:solidFill>
                  <a:srgbClr val="000000"/>
                </a:solidFill>
                <a:latin typeface="Times New Roman"/>
                <a:ea typeface="Times New Roman"/>
                <a:cs typeface="Times New Roman"/>
              </a:rPr>
              <a:t>Supplementary Figure S3 Lanzi et 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162"/>
          <p:cNvGrpSpPr/>
          <p:nvPr/>
        </p:nvGrpSpPr>
        <p:grpSpPr>
          <a:xfrm>
            <a:off x="230450" y="899592"/>
            <a:ext cx="1860870" cy="2317854"/>
            <a:chOff x="344268" y="251520"/>
            <a:chExt cx="1860870" cy="2317854"/>
          </a:xfrm>
        </p:grpSpPr>
        <p:sp>
          <p:nvSpPr>
            <p:cNvPr id="2" name="CasellaDiTesto 1"/>
            <p:cNvSpPr txBox="1"/>
            <p:nvPr/>
          </p:nvSpPr>
          <p:spPr>
            <a:xfrm>
              <a:off x="886610" y="251520"/>
              <a:ext cx="1003801" cy="246221"/>
            </a:xfrm>
            <a:prstGeom prst="rect">
              <a:avLst/>
            </a:prstGeom>
            <a:noFill/>
          </p:spPr>
          <p:txBody>
            <a:bodyPr wrap="none" rtlCol="0">
              <a:spAutoFit/>
            </a:bodyPr>
            <a:lstStyle/>
            <a:p>
              <a:r>
                <a:rPr lang="it-IT" sz="1000" b="1" dirty="0">
                  <a:latin typeface="Arial" pitchFamily="34" charset="0"/>
                  <a:cs typeface="Arial" pitchFamily="34" charset="0"/>
                </a:rPr>
                <a:t>LS-MP-1-PDX</a:t>
              </a:r>
            </a:p>
          </p:txBody>
        </p:sp>
        <p:sp>
          <p:nvSpPr>
            <p:cNvPr id="3" name="CasellaDiTesto 2"/>
            <p:cNvSpPr txBox="1"/>
            <p:nvPr/>
          </p:nvSpPr>
          <p:spPr>
            <a:xfrm rot="16200000">
              <a:off x="168258" y="1929289"/>
              <a:ext cx="598241" cy="246221"/>
            </a:xfrm>
            <a:prstGeom prst="rect">
              <a:avLst/>
            </a:prstGeom>
            <a:noFill/>
          </p:spPr>
          <p:txBody>
            <a:bodyPr wrap="none" rtlCol="0">
              <a:spAutoFit/>
            </a:bodyPr>
            <a:lstStyle/>
            <a:p>
              <a:r>
                <a:rPr lang="it-IT" sz="1000" b="1" dirty="0">
                  <a:latin typeface="Arial" pitchFamily="34" charset="0"/>
                  <a:cs typeface="Arial" pitchFamily="34" charset="0"/>
                </a:rPr>
                <a:t> MDM2</a:t>
              </a:r>
            </a:p>
          </p:txBody>
        </p:sp>
        <p:pic>
          <p:nvPicPr>
            <p:cNvPr id="4" name="Picture 5" descr="\\Fileserversvc\revisione_patologica_modelli_sarcoma\Noemi\pdx mp mdm2.tif"/>
            <p:cNvPicPr>
              <a:picLocks noChangeAspect="1" noChangeArrowheads="1"/>
            </p:cNvPicPr>
            <p:nvPr/>
          </p:nvPicPr>
          <p:blipFill>
            <a:blip r:embed="rId3" cstate="print"/>
            <a:srcRect/>
            <a:stretch>
              <a:fillRect/>
            </a:stretch>
          </p:blipFill>
          <p:spPr bwMode="auto">
            <a:xfrm>
              <a:off x="585138" y="1570636"/>
              <a:ext cx="1620000" cy="998738"/>
            </a:xfrm>
            <a:prstGeom prst="rect">
              <a:avLst/>
            </a:prstGeom>
            <a:noFill/>
            <a:ln>
              <a:solidFill>
                <a:schemeClr val="tx1"/>
              </a:solidFill>
            </a:ln>
          </p:spPr>
        </p:pic>
        <p:pic>
          <p:nvPicPr>
            <p:cNvPr id="5" name="Picture 7" descr="\\Fileserversvc\revisione_patologica_modelli_sarcoma\Noemi\pdx mp.tif"/>
            <p:cNvPicPr>
              <a:picLocks noChangeAspect="1" noChangeArrowheads="1"/>
            </p:cNvPicPr>
            <p:nvPr/>
          </p:nvPicPr>
          <p:blipFill>
            <a:blip r:embed="rId4" cstate="print"/>
            <a:srcRect/>
            <a:stretch>
              <a:fillRect/>
            </a:stretch>
          </p:blipFill>
          <p:spPr bwMode="auto">
            <a:xfrm>
              <a:off x="585138" y="519091"/>
              <a:ext cx="1620000" cy="998738"/>
            </a:xfrm>
            <a:prstGeom prst="rect">
              <a:avLst/>
            </a:prstGeom>
            <a:noFill/>
            <a:ln>
              <a:solidFill>
                <a:schemeClr val="tx1"/>
              </a:solidFill>
            </a:ln>
          </p:spPr>
        </p:pic>
        <p:sp>
          <p:nvSpPr>
            <p:cNvPr id="10" name="CasellaDiTesto 9"/>
            <p:cNvSpPr txBox="1"/>
            <p:nvPr/>
          </p:nvSpPr>
          <p:spPr>
            <a:xfrm rot="16200000">
              <a:off x="239592" y="963421"/>
              <a:ext cx="455574" cy="246221"/>
            </a:xfrm>
            <a:prstGeom prst="rect">
              <a:avLst/>
            </a:prstGeom>
            <a:noFill/>
          </p:spPr>
          <p:txBody>
            <a:bodyPr wrap="none" rtlCol="0">
              <a:spAutoFit/>
            </a:bodyPr>
            <a:lstStyle/>
            <a:p>
              <a:r>
                <a:rPr lang="it-IT" sz="1000" b="1" dirty="0" err="1">
                  <a:latin typeface="Arial" pitchFamily="34" charset="0"/>
                  <a:cs typeface="Arial" pitchFamily="34" charset="0"/>
                </a:rPr>
                <a:t>H&amp;E</a:t>
              </a:r>
              <a:endParaRPr lang="it-IT" sz="1000" b="1" dirty="0">
                <a:latin typeface="Arial" pitchFamily="34" charset="0"/>
                <a:cs typeface="Arial" pitchFamily="34" charset="0"/>
              </a:endParaRPr>
            </a:p>
          </p:txBody>
        </p:sp>
      </p:grpSp>
      <p:sp>
        <p:nvSpPr>
          <p:cNvPr id="42" name="CasellaDiTesto 41"/>
          <p:cNvSpPr txBox="1"/>
          <p:nvPr/>
        </p:nvSpPr>
        <p:spPr>
          <a:xfrm>
            <a:off x="44624" y="677459"/>
            <a:ext cx="304892" cy="307777"/>
          </a:xfrm>
          <a:prstGeom prst="rect">
            <a:avLst/>
          </a:prstGeom>
          <a:noFill/>
        </p:spPr>
        <p:txBody>
          <a:bodyPr wrap="none" rtlCol="0">
            <a:spAutoFit/>
          </a:bodyPr>
          <a:lstStyle/>
          <a:p>
            <a:r>
              <a:rPr lang="it-IT" sz="1400" dirty="0">
                <a:latin typeface="Arial" pitchFamily="34" charset="0"/>
                <a:cs typeface="Arial" pitchFamily="34" charset="0"/>
              </a:rPr>
              <a:t>A</a:t>
            </a:r>
          </a:p>
        </p:txBody>
      </p:sp>
      <p:sp>
        <p:nvSpPr>
          <p:cNvPr id="44" name="CasellaDiTesto 43"/>
          <p:cNvSpPr txBox="1"/>
          <p:nvPr/>
        </p:nvSpPr>
        <p:spPr>
          <a:xfrm>
            <a:off x="2132856" y="677459"/>
            <a:ext cx="304892" cy="307777"/>
          </a:xfrm>
          <a:prstGeom prst="rect">
            <a:avLst/>
          </a:prstGeom>
          <a:noFill/>
        </p:spPr>
        <p:txBody>
          <a:bodyPr wrap="none" rtlCol="0">
            <a:spAutoFit/>
          </a:bodyPr>
          <a:lstStyle/>
          <a:p>
            <a:r>
              <a:rPr lang="it-IT" sz="1400" dirty="0">
                <a:latin typeface="Arial" pitchFamily="34" charset="0"/>
                <a:cs typeface="Arial" pitchFamily="34" charset="0"/>
              </a:rPr>
              <a:t>B</a:t>
            </a:r>
          </a:p>
        </p:txBody>
      </p:sp>
      <p:grpSp>
        <p:nvGrpSpPr>
          <p:cNvPr id="11" name="Gruppo 10">
            <a:extLst>
              <a:ext uri="{FF2B5EF4-FFF2-40B4-BE49-F238E27FC236}">
                <a16:creationId xmlns:a16="http://schemas.microsoft.com/office/drawing/2014/main" id="{F37C4173-45D8-4697-AFF5-A8BABFCE2390}"/>
              </a:ext>
            </a:extLst>
          </p:cNvPr>
          <p:cNvGrpSpPr/>
          <p:nvPr/>
        </p:nvGrpSpPr>
        <p:grpSpPr>
          <a:xfrm>
            <a:off x="5445224" y="873471"/>
            <a:ext cx="1424172" cy="2402385"/>
            <a:chOff x="5588825" y="107504"/>
            <a:chExt cx="1424172" cy="2402385"/>
          </a:xfrm>
        </p:grpSpPr>
        <p:sp>
          <p:nvSpPr>
            <p:cNvPr id="13" name="Rectangle 96"/>
            <p:cNvSpPr/>
            <p:nvPr/>
          </p:nvSpPr>
          <p:spPr>
            <a:xfrm rot="16200000">
              <a:off x="5805240" y="532089"/>
              <a:ext cx="697627" cy="246221"/>
            </a:xfrm>
            <a:prstGeom prst="rect">
              <a:avLst/>
            </a:prstGeom>
          </p:spPr>
          <p:txBody>
            <a:bodyPr wrap="none">
              <a:spAutoFit/>
            </a:bodyPr>
            <a:lstStyle/>
            <a:p>
              <a:pPr algn="ctr"/>
              <a:r>
                <a:rPr lang="it-IT" sz="1000" b="1" dirty="0">
                  <a:latin typeface="Arial" pitchFamily="34" charset="0"/>
                  <a:cs typeface="Arial" pitchFamily="34" charset="0"/>
                </a:rPr>
                <a:t>LS-MP-1</a:t>
              </a:r>
            </a:p>
          </p:txBody>
        </p:sp>
        <p:sp>
          <p:nvSpPr>
            <p:cNvPr id="15" name="CasellaDiTesto 14"/>
            <p:cNvSpPr txBox="1"/>
            <p:nvPr/>
          </p:nvSpPr>
          <p:spPr>
            <a:xfrm>
              <a:off x="6274997" y="881870"/>
              <a:ext cx="738000" cy="246221"/>
            </a:xfrm>
            <a:prstGeom prst="rect">
              <a:avLst/>
            </a:prstGeom>
            <a:noFill/>
            <a:ln>
              <a:noFill/>
            </a:ln>
          </p:spPr>
          <p:txBody>
            <a:bodyPr wrap="square" rtlCol="0">
              <a:spAutoFit/>
            </a:bodyPr>
            <a:lstStyle/>
            <a:p>
              <a:r>
                <a:rPr lang="it-IT" sz="1000" dirty="0">
                  <a:latin typeface="Arial" pitchFamily="34" charset="0"/>
                  <a:cs typeface="Arial" pitchFamily="34" charset="0"/>
                </a:rPr>
                <a:t>MDM2</a:t>
              </a:r>
              <a:r>
                <a:rPr lang="it-IT" sz="800" dirty="0">
                  <a:latin typeface="Arial" pitchFamily="34" charset="0"/>
                  <a:cs typeface="Arial" pitchFamily="34" charset="0"/>
                </a:rPr>
                <a:t> </a:t>
              </a:r>
              <a:endParaRPr lang="it-IT" sz="700" dirty="0">
                <a:solidFill>
                  <a:srgbClr val="FF0000"/>
                </a:solidFill>
                <a:latin typeface="Arial" pitchFamily="34" charset="0"/>
                <a:cs typeface="Arial" pitchFamily="34" charset="0"/>
              </a:endParaRPr>
            </a:p>
          </p:txBody>
        </p:sp>
        <p:sp>
          <p:nvSpPr>
            <p:cNvPr id="16" name="Rectangle 96"/>
            <p:cNvSpPr/>
            <p:nvPr/>
          </p:nvSpPr>
          <p:spPr>
            <a:xfrm rot="16200000">
              <a:off x="5485818" y="539440"/>
              <a:ext cx="676788" cy="246221"/>
            </a:xfrm>
            <a:prstGeom prst="rect">
              <a:avLst/>
            </a:prstGeom>
          </p:spPr>
          <p:txBody>
            <a:bodyPr wrap="none">
              <a:spAutoFit/>
            </a:bodyPr>
            <a:lstStyle/>
            <a:p>
              <a:pPr algn="ctr"/>
              <a:r>
                <a:rPr lang="it-IT" sz="1000" b="1" dirty="0">
                  <a:latin typeface="Arial" pitchFamily="34" charset="0"/>
                  <a:cs typeface="Arial" pitchFamily="34" charset="0"/>
                </a:rPr>
                <a:t>LS-BZ-1</a:t>
              </a:r>
            </a:p>
          </p:txBody>
        </p:sp>
        <p:sp>
          <p:nvSpPr>
            <p:cNvPr id="24" name="CasellaDiTesto 23"/>
            <p:cNvSpPr txBox="1"/>
            <p:nvPr/>
          </p:nvSpPr>
          <p:spPr>
            <a:xfrm>
              <a:off x="6274997" y="1787777"/>
              <a:ext cx="511679" cy="246221"/>
            </a:xfrm>
            <a:prstGeom prst="rect">
              <a:avLst/>
            </a:prstGeom>
            <a:noFill/>
          </p:spPr>
          <p:txBody>
            <a:bodyPr wrap="none" rtlCol="0">
              <a:spAutoFit/>
            </a:bodyPr>
            <a:lstStyle/>
            <a:p>
              <a:r>
                <a:rPr lang="it-IT" sz="1000" dirty="0">
                  <a:latin typeface="Arial" pitchFamily="34" charset="0"/>
                  <a:cs typeface="Arial" pitchFamily="34" charset="0"/>
                </a:rPr>
                <a:t>FRS2</a:t>
              </a:r>
            </a:p>
          </p:txBody>
        </p:sp>
        <p:pic>
          <p:nvPicPr>
            <p:cNvPr id="1026" name="Picture 2"/>
            <p:cNvPicPr>
              <a:picLocks noChangeAspect="1" noChangeArrowheads="1"/>
            </p:cNvPicPr>
            <p:nvPr/>
          </p:nvPicPr>
          <p:blipFill>
            <a:blip r:embed="rId5" cstate="print"/>
            <a:srcRect/>
            <a:stretch>
              <a:fillRect/>
            </a:stretch>
          </p:blipFill>
          <p:spPr bwMode="auto">
            <a:xfrm>
              <a:off x="5588825" y="922876"/>
              <a:ext cx="738000" cy="184500"/>
            </a:xfrm>
            <a:prstGeom prst="rect">
              <a:avLst/>
            </a:prstGeom>
            <a:noFill/>
            <a:ln w="9525">
              <a:noFill/>
              <a:miter lim="800000"/>
              <a:headEnd/>
              <a:tailEnd/>
            </a:ln>
          </p:spPr>
        </p:pic>
        <p:sp>
          <p:nvSpPr>
            <p:cNvPr id="31" name="CasellaDiTesto 30"/>
            <p:cNvSpPr txBox="1"/>
            <p:nvPr/>
          </p:nvSpPr>
          <p:spPr>
            <a:xfrm>
              <a:off x="6274997" y="2210005"/>
              <a:ext cx="453970" cy="246221"/>
            </a:xfrm>
            <a:prstGeom prst="rect">
              <a:avLst/>
            </a:prstGeom>
            <a:noFill/>
          </p:spPr>
          <p:txBody>
            <a:bodyPr wrap="none" rtlCol="0">
              <a:spAutoFit/>
            </a:bodyPr>
            <a:lstStyle/>
            <a:p>
              <a:r>
                <a:rPr lang="it-IT" sz="1000" dirty="0" err="1">
                  <a:latin typeface="Arial" pitchFamily="34" charset="0"/>
                  <a:cs typeface="Arial" pitchFamily="34" charset="0"/>
                </a:rPr>
                <a:t>actin</a:t>
              </a:r>
              <a:endParaRPr lang="it-IT" sz="1000" dirty="0">
                <a:latin typeface="Arial" pitchFamily="34" charset="0"/>
                <a:cs typeface="Arial" pitchFamily="34" charset="0"/>
              </a:endParaRPr>
            </a:p>
          </p:txBody>
        </p:sp>
        <p:sp>
          <p:nvSpPr>
            <p:cNvPr id="39" name="CasellaDiTesto 38"/>
            <p:cNvSpPr txBox="1"/>
            <p:nvPr/>
          </p:nvSpPr>
          <p:spPr>
            <a:xfrm>
              <a:off x="5723316" y="107504"/>
              <a:ext cx="447558" cy="246221"/>
            </a:xfrm>
            <a:prstGeom prst="rect">
              <a:avLst/>
            </a:prstGeom>
            <a:noFill/>
          </p:spPr>
          <p:txBody>
            <a:bodyPr wrap="none" rtlCol="0">
              <a:spAutoFit/>
            </a:bodyPr>
            <a:lstStyle/>
            <a:p>
              <a:r>
                <a:rPr lang="it-IT" sz="1000" b="1" dirty="0">
                  <a:latin typeface="Arial" pitchFamily="34" charset="0"/>
                  <a:cs typeface="Arial" pitchFamily="34" charset="0"/>
                </a:rPr>
                <a:t>PDX</a:t>
              </a:r>
            </a:p>
          </p:txBody>
        </p:sp>
        <p:cxnSp>
          <p:nvCxnSpPr>
            <p:cNvPr id="41" name="Connettore 1 40"/>
            <p:cNvCxnSpPr/>
            <p:nvPr/>
          </p:nvCxnSpPr>
          <p:spPr>
            <a:xfrm>
              <a:off x="5770941" y="35536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5698933" y="358685"/>
              <a:ext cx="504056"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cstate="print"/>
            <a:srcRect/>
            <a:stretch>
              <a:fillRect/>
            </a:stretch>
          </p:blipFill>
          <p:spPr bwMode="auto">
            <a:xfrm>
              <a:off x="5594672" y="1147449"/>
              <a:ext cx="720000" cy="193846"/>
            </a:xfrm>
            <a:prstGeom prst="rect">
              <a:avLst/>
            </a:prstGeom>
            <a:noFill/>
            <a:ln w="9525">
              <a:noFill/>
              <a:miter lim="800000"/>
              <a:headEnd/>
              <a:tailEnd/>
            </a:ln>
          </p:spPr>
        </p:pic>
        <p:sp>
          <p:nvSpPr>
            <p:cNvPr id="80" name="CasellaDiTesto 79"/>
            <p:cNvSpPr txBox="1"/>
            <p:nvPr/>
          </p:nvSpPr>
          <p:spPr>
            <a:xfrm>
              <a:off x="6274997" y="1363380"/>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81" name="CasellaDiTesto 80"/>
            <p:cNvSpPr txBox="1"/>
            <p:nvPr/>
          </p:nvSpPr>
          <p:spPr>
            <a:xfrm>
              <a:off x="6274997" y="1147449"/>
              <a:ext cx="526106" cy="246221"/>
            </a:xfrm>
            <a:prstGeom prst="rect">
              <a:avLst/>
            </a:prstGeom>
            <a:noFill/>
          </p:spPr>
          <p:txBody>
            <a:bodyPr wrap="none" rtlCol="0">
              <a:spAutoFit/>
            </a:bodyPr>
            <a:lstStyle/>
            <a:p>
              <a:r>
                <a:rPr lang="it-IT" sz="1000" dirty="0">
                  <a:latin typeface="Arial" pitchFamily="34" charset="0"/>
                  <a:cs typeface="Arial" pitchFamily="34" charset="0"/>
                </a:rPr>
                <a:t>CDK4</a:t>
              </a:r>
            </a:p>
          </p:txBody>
        </p:sp>
        <p:pic>
          <p:nvPicPr>
            <p:cNvPr id="3079" name="Picture 7"/>
            <p:cNvPicPr>
              <a:picLocks noChangeAspect="1" noChangeArrowheads="1"/>
            </p:cNvPicPr>
            <p:nvPr/>
          </p:nvPicPr>
          <p:blipFill>
            <a:blip r:embed="rId7" cstate="print"/>
            <a:srcRect/>
            <a:stretch>
              <a:fillRect/>
            </a:stretch>
          </p:blipFill>
          <p:spPr bwMode="auto">
            <a:xfrm>
              <a:off x="5627005" y="1664138"/>
              <a:ext cx="720000" cy="443721"/>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5626924" y="2168194"/>
              <a:ext cx="720000" cy="341695"/>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5611022" y="1399855"/>
              <a:ext cx="720000" cy="210462"/>
            </a:xfrm>
            <a:prstGeom prst="rect">
              <a:avLst/>
            </a:prstGeom>
            <a:noFill/>
            <a:ln w="9525">
              <a:noFill/>
              <a:miter lim="800000"/>
              <a:headEnd/>
              <a:tailEnd/>
            </a:ln>
          </p:spPr>
        </p:pic>
      </p:grpSp>
      <p:sp>
        <p:nvSpPr>
          <p:cNvPr id="169" name="CasellaDiTesto 168"/>
          <p:cNvSpPr txBox="1"/>
          <p:nvPr/>
        </p:nvSpPr>
        <p:spPr>
          <a:xfrm>
            <a:off x="5024383" y="677459"/>
            <a:ext cx="314510" cy="307777"/>
          </a:xfrm>
          <a:prstGeom prst="rect">
            <a:avLst/>
          </a:prstGeom>
          <a:noFill/>
        </p:spPr>
        <p:txBody>
          <a:bodyPr wrap="none" rtlCol="0">
            <a:spAutoFit/>
          </a:bodyPr>
          <a:lstStyle/>
          <a:p>
            <a:r>
              <a:rPr lang="it-IT" sz="1400" dirty="0">
                <a:latin typeface="Arial" pitchFamily="34" charset="0"/>
                <a:cs typeface="Arial" pitchFamily="34" charset="0"/>
              </a:rPr>
              <a:t>C</a:t>
            </a:r>
          </a:p>
        </p:txBody>
      </p:sp>
      <p:pic>
        <p:nvPicPr>
          <p:cNvPr id="8" name="Immagine 7">
            <a:extLst>
              <a:ext uri="{FF2B5EF4-FFF2-40B4-BE49-F238E27FC236}">
                <a16:creationId xmlns:a16="http://schemas.microsoft.com/office/drawing/2014/main" id="{F49CB1A1-FB55-4D41-9238-90931C79AC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4052" y="914708"/>
            <a:ext cx="2880000" cy="2361148"/>
          </a:xfrm>
          <a:prstGeom prst="rect">
            <a:avLst/>
          </a:prstGeom>
        </p:spPr>
      </p:pic>
      <p:sp>
        <p:nvSpPr>
          <p:cNvPr id="29" name="Rectangle 14">
            <a:extLst>
              <a:ext uri="{FF2B5EF4-FFF2-40B4-BE49-F238E27FC236}">
                <a16:creationId xmlns:a16="http://schemas.microsoft.com/office/drawing/2014/main" id="{8D194276-1BB2-476D-AE66-EA3AD6333049}"/>
              </a:ext>
            </a:extLst>
          </p:cNvPr>
          <p:cNvSpPr/>
          <p:nvPr/>
        </p:nvSpPr>
        <p:spPr>
          <a:xfrm>
            <a:off x="1498504" y="0"/>
            <a:ext cx="38609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a:solidFill>
                  <a:srgbClr val="000000"/>
                </a:solidFill>
                <a:latin typeface="Times New Roman"/>
                <a:ea typeface="Times New Roman"/>
                <a:cs typeface="Times New Roman"/>
              </a:rPr>
              <a:t>Supplementary Figure S4 Lanzi et 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14">
            <a:extLst>
              <a:ext uri="{FF2B5EF4-FFF2-40B4-BE49-F238E27FC236}">
                <a16:creationId xmlns:a16="http://schemas.microsoft.com/office/drawing/2014/main" id="{24D68831-0F72-4EF8-A6C8-FC961146B2DF}"/>
              </a:ext>
            </a:extLst>
          </p:cNvPr>
          <p:cNvSpPr/>
          <p:nvPr/>
        </p:nvSpPr>
        <p:spPr>
          <a:xfrm>
            <a:off x="1498504" y="0"/>
            <a:ext cx="38609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a:solidFill>
                  <a:srgbClr val="000000"/>
                </a:solidFill>
                <a:latin typeface="Times New Roman"/>
                <a:ea typeface="Times New Roman"/>
                <a:cs typeface="Times New Roman"/>
              </a:rPr>
              <a:t>Supplementary Figure S5 Lanzi et al.</a:t>
            </a:r>
          </a:p>
        </p:txBody>
      </p:sp>
      <p:grpSp>
        <p:nvGrpSpPr>
          <p:cNvPr id="2" name="Gruppo 1">
            <a:extLst>
              <a:ext uri="{FF2B5EF4-FFF2-40B4-BE49-F238E27FC236}">
                <a16:creationId xmlns:a16="http://schemas.microsoft.com/office/drawing/2014/main" id="{F3726738-07E0-4B10-B585-8106264842E2}"/>
              </a:ext>
            </a:extLst>
          </p:cNvPr>
          <p:cNvGrpSpPr/>
          <p:nvPr/>
        </p:nvGrpSpPr>
        <p:grpSpPr>
          <a:xfrm>
            <a:off x="908720" y="1115616"/>
            <a:ext cx="5507609" cy="3742232"/>
            <a:chOff x="116632" y="1693864"/>
            <a:chExt cx="5507609" cy="3742232"/>
          </a:xfrm>
        </p:grpSpPr>
        <p:pic>
          <p:nvPicPr>
            <p:cNvPr id="1030" name="Picture 6"/>
            <p:cNvPicPr>
              <a:picLocks noChangeAspect="1" noChangeArrowheads="1"/>
            </p:cNvPicPr>
            <p:nvPr/>
          </p:nvPicPr>
          <p:blipFill>
            <a:blip r:embed="rId3" cstate="print"/>
            <a:srcRect/>
            <a:stretch>
              <a:fillRect/>
            </a:stretch>
          </p:blipFill>
          <p:spPr bwMode="auto">
            <a:xfrm>
              <a:off x="988489" y="2773984"/>
              <a:ext cx="466725" cy="142875"/>
            </a:xfrm>
            <a:prstGeom prst="rect">
              <a:avLst/>
            </a:prstGeom>
            <a:noFill/>
            <a:ln w="9525">
              <a:noFill/>
              <a:miter lim="800000"/>
              <a:headEnd/>
              <a:tailEnd/>
            </a:ln>
          </p:spPr>
        </p:pic>
        <p:sp>
          <p:nvSpPr>
            <p:cNvPr id="18" name="CasellaDiTesto 17"/>
            <p:cNvSpPr txBox="1"/>
            <p:nvPr/>
          </p:nvSpPr>
          <p:spPr>
            <a:xfrm>
              <a:off x="988489" y="2551168"/>
              <a:ext cx="1363031" cy="246221"/>
            </a:xfrm>
            <a:prstGeom prst="rect">
              <a:avLst/>
            </a:prstGeom>
            <a:noFill/>
          </p:spPr>
          <p:txBody>
            <a:bodyPr wrap="square" rtlCol="0">
              <a:spAutoFit/>
            </a:bodyPr>
            <a:lstStyle/>
            <a:p>
              <a:r>
                <a:rPr lang="it-IT" sz="1000" dirty="0">
                  <a:latin typeface="Arial" pitchFamily="34" charset="0"/>
                  <a:cs typeface="Arial" pitchFamily="34" charset="0"/>
                </a:rPr>
                <a:t>-     +    CX-01</a:t>
              </a:r>
            </a:p>
          </p:txBody>
        </p:sp>
        <p:sp>
          <p:nvSpPr>
            <p:cNvPr id="19" name="CasellaDiTesto 18"/>
            <p:cNvSpPr txBox="1"/>
            <p:nvPr/>
          </p:nvSpPr>
          <p:spPr>
            <a:xfrm>
              <a:off x="1417481" y="2743787"/>
              <a:ext cx="696024" cy="246221"/>
            </a:xfrm>
            <a:prstGeom prst="rect">
              <a:avLst/>
            </a:prstGeom>
            <a:noFill/>
          </p:spPr>
          <p:txBody>
            <a:bodyPr wrap="none" rtlCol="0">
              <a:spAutoFit/>
            </a:bodyPr>
            <a:lstStyle/>
            <a:p>
              <a:r>
                <a:rPr lang="it-IT" sz="1000" dirty="0">
                  <a:latin typeface="Arial" pitchFamily="34" charset="0"/>
                  <a:cs typeface="Arial" pitchFamily="34" charset="0"/>
                </a:rPr>
                <a:t>pSMAD2</a:t>
              </a:r>
            </a:p>
          </p:txBody>
        </p:sp>
        <p:sp>
          <p:nvSpPr>
            <p:cNvPr id="20" name="TextBox 104"/>
            <p:cNvSpPr txBox="1"/>
            <p:nvPr/>
          </p:nvSpPr>
          <p:spPr>
            <a:xfrm>
              <a:off x="1095514" y="2383747"/>
              <a:ext cx="242374" cy="215444"/>
            </a:xfrm>
            <a:prstGeom prst="rect">
              <a:avLst/>
            </a:prstGeom>
            <a:noFill/>
          </p:spPr>
          <p:txBody>
            <a:bodyPr wrap="none" rtlCol="0">
              <a:spAutoFit/>
            </a:bodyPr>
            <a:lstStyle/>
            <a:p>
              <a:pPr algn="ctr"/>
              <a:r>
                <a:rPr lang="it-IT" sz="800" dirty="0">
                  <a:latin typeface="Arial" pitchFamily="34" charset="0"/>
                  <a:cs typeface="Arial" pitchFamily="34" charset="0"/>
                </a:rPr>
                <a:t>4</a:t>
              </a:r>
              <a:endParaRPr lang="en-US" sz="800" dirty="0">
                <a:latin typeface="Arial" pitchFamily="34" charset="0"/>
                <a:cs typeface="Arial" pitchFamily="34" charset="0"/>
              </a:endParaRPr>
            </a:p>
          </p:txBody>
        </p:sp>
        <p:sp>
          <p:nvSpPr>
            <p:cNvPr id="22" name="CasellaDiTesto 21"/>
            <p:cNvSpPr txBox="1"/>
            <p:nvPr/>
          </p:nvSpPr>
          <p:spPr>
            <a:xfrm>
              <a:off x="1417481" y="2970574"/>
              <a:ext cx="625492" cy="246221"/>
            </a:xfrm>
            <a:prstGeom prst="rect">
              <a:avLst/>
            </a:prstGeom>
            <a:noFill/>
          </p:spPr>
          <p:txBody>
            <a:bodyPr wrap="none" rtlCol="0">
              <a:spAutoFit/>
            </a:bodyPr>
            <a:lstStyle/>
            <a:p>
              <a:r>
                <a:rPr lang="it-IT" sz="1000" dirty="0">
                  <a:latin typeface="Arial" pitchFamily="34" charset="0"/>
                  <a:cs typeface="Arial" pitchFamily="34" charset="0"/>
                </a:rPr>
                <a:t>SMAD2</a:t>
              </a:r>
            </a:p>
          </p:txBody>
        </p:sp>
        <p:sp>
          <p:nvSpPr>
            <p:cNvPr id="23" name="CasellaDiTesto 22"/>
            <p:cNvSpPr txBox="1"/>
            <p:nvPr/>
          </p:nvSpPr>
          <p:spPr>
            <a:xfrm>
              <a:off x="1417481" y="3219351"/>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25" name="Rectangle 96"/>
            <p:cNvSpPr/>
            <p:nvPr/>
          </p:nvSpPr>
          <p:spPr>
            <a:xfrm>
              <a:off x="980728" y="2184913"/>
              <a:ext cx="676788" cy="246221"/>
            </a:xfrm>
            <a:prstGeom prst="rect">
              <a:avLst/>
            </a:prstGeom>
          </p:spPr>
          <p:txBody>
            <a:bodyPr wrap="none">
              <a:spAutoFit/>
            </a:bodyPr>
            <a:lstStyle/>
            <a:p>
              <a:pPr algn="r"/>
              <a:r>
                <a:rPr lang="it-IT" sz="1000" b="1" dirty="0">
                  <a:latin typeface="Arial" pitchFamily="34" charset="0"/>
                  <a:cs typeface="Arial" pitchFamily="34" charset="0"/>
                </a:rPr>
                <a:t>LS-BZ-1</a:t>
              </a:r>
            </a:p>
          </p:txBody>
        </p:sp>
        <p:pic>
          <p:nvPicPr>
            <p:cNvPr id="1031" name="Picture 7"/>
            <p:cNvPicPr>
              <a:picLocks noChangeAspect="1" noChangeArrowheads="1"/>
            </p:cNvPicPr>
            <p:nvPr/>
          </p:nvPicPr>
          <p:blipFill>
            <a:blip r:embed="rId4" cstate="print"/>
            <a:srcRect/>
            <a:stretch>
              <a:fillRect/>
            </a:stretch>
          </p:blipFill>
          <p:spPr bwMode="auto">
            <a:xfrm>
              <a:off x="988489" y="2986917"/>
              <a:ext cx="447675" cy="209550"/>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996955" y="3249548"/>
              <a:ext cx="446400" cy="158720"/>
            </a:xfrm>
            <a:prstGeom prst="rect">
              <a:avLst/>
            </a:prstGeom>
            <a:noFill/>
            <a:ln w="9525">
              <a:noFill/>
              <a:miter lim="800000"/>
              <a:headEnd/>
              <a:tailEnd/>
            </a:ln>
          </p:spPr>
        </p:pic>
        <p:pic>
          <p:nvPicPr>
            <p:cNvPr id="30" name="Picture 2"/>
            <p:cNvPicPr>
              <a:picLocks noChangeAspect="1" noChangeArrowheads="1"/>
            </p:cNvPicPr>
            <p:nvPr/>
          </p:nvPicPr>
          <p:blipFill>
            <a:blip r:embed="rId6" cstate="print"/>
            <a:srcRect/>
            <a:stretch>
              <a:fillRect/>
            </a:stretch>
          </p:blipFill>
          <p:spPr bwMode="auto">
            <a:xfrm>
              <a:off x="3284984" y="4792793"/>
              <a:ext cx="1743075" cy="257175"/>
            </a:xfrm>
            <a:prstGeom prst="rect">
              <a:avLst/>
            </a:prstGeom>
            <a:noFill/>
            <a:ln w="9525">
              <a:noFill/>
              <a:miter lim="800000"/>
              <a:headEnd/>
              <a:tailEnd/>
            </a:ln>
          </p:spPr>
        </p:pic>
        <p:pic>
          <p:nvPicPr>
            <p:cNvPr id="34" name="Picture 3"/>
            <p:cNvPicPr>
              <a:picLocks noChangeAspect="1" noChangeArrowheads="1"/>
            </p:cNvPicPr>
            <p:nvPr/>
          </p:nvPicPr>
          <p:blipFill>
            <a:blip r:embed="rId7" cstate="print"/>
            <a:srcRect/>
            <a:stretch>
              <a:fillRect/>
            </a:stretch>
          </p:blipFill>
          <p:spPr bwMode="auto">
            <a:xfrm>
              <a:off x="3284984" y="5080825"/>
              <a:ext cx="1742400" cy="156036"/>
            </a:xfrm>
            <a:prstGeom prst="rect">
              <a:avLst/>
            </a:prstGeom>
            <a:noFill/>
            <a:ln w="9525">
              <a:noFill/>
              <a:miter lim="800000"/>
              <a:headEnd/>
              <a:tailEnd/>
            </a:ln>
          </p:spPr>
        </p:pic>
        <p:sp>
          <p:nvSpPr>
            <p:cNvPr id="35" name="CasellaDiTesto 34"/>
            <p:cNvSpPr txBox="1"/>
            <p:nvPr/>
          </p:nvSpPr>
          <p:spPr>
            <a:xfrm>
              <a:off x="5013176" y="5008817"/>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36" name="CasellaDiTesto 35"/>
            <p:cNvSpPr txBox="1"/>
            <p:nvPr/>
          </p:nvSpPr>
          <p:spPr>
            <a:xfrm>
              <a:off x="5013176" y="4792793"/>
              <a:ext cx="604653" cy="246221"/>
            </a:xfrm>
            <a:prstGeom prst="rect">
              <a:avLst/>
            </a:prstGeom>
            <a:noFill/>
          </p:spPr>
          <p:txBody>
            <a:bodyPr wrap="none" rtlCol="0">
              <a:spAutoFit/>
            </a:bodyPr>
            <a:lstStyle/>
            <a:p>
              <a:r>
                <a:rPr lang="it-IT" sz="1000" dirty="0">
                  <a:latin typeface="Arial" pitchFamily="34" charset="0"/>
                  <a:cs typeface="Arial" pitchFamily="34" charset="0"/>
                </a:rPr>
                <a:t>TIMP-1</a:t>
              </a:r>
            </a:p>
          </p:txBody>
        </p:sp>
        <p:sp>
          <p:nvSpPr>
            <p:cNvPr id="38" name="CasellaDiTesto 37"/>
            <p:cNvSpPr txBox="1"/>
            <p:nvPr/>
          </p:nvSpPr>
          <p:spPr>
            <a:xfrm>
              <a:off x="3356992" y="4430168"/>
              <a:ext cx="242374" cy="215444"/>
            </a:xfrm>
            <a:prstGeom prst="rect">
              <a:avLst/>
            </a:prstGeom>
            <a:noFill/>
          </p:spPr>
          <p:txBody>
            <a:bodyPr wrap="none" rtlCol="0">
              <a:spAutoFit/>
            </a:bodyPr>
            <a:lstStyle/>
            <a:p>
              <a:r>
                <a:rPr lang="it-IT" sz="800" dirty="0">
                  <a:latin typeface="Arial" pitchFamily="34" charset="0"/>
                  <a:cs typeface="Arial" pitchFamily="34" charset="0"/>
                </a:rPr>
                <a:t>3</a:t>
              </a:r>
            </a:p>
          </p:txBody>
        </p:sp>
        <p:sp>
          <p:nvSpPr>
            <p:cNvPr id="39" name="CasellaDiTesto 38"/>
            <p:cNvSpPr txBox="1"/>
            <p:nvPr/>
          </p:nvSpPr>
          <p:spPr>
            <a:xfrm>
              <a:off x="3861047" y="4430168"/>
              <a:ext cx="242374" cy="215444"/>
            </a:xfrm>
            <a:prstGeom prst="rect">
              <a:avLst/>
            </a:prstGeom>
            <a:noFill/>
          </p:spPr>
          <p:txBody>
            <a:bodyPr wrap="none" rtlCol="0">
              <a:spAutoFit/>
            </a:bodyPr>
            <a:lstStyle/>
            <a:p>
              <a:r>
                <a:rPr lang="it-IT" sz="800" dirty="0">
                  <a:latin typeface="Arial" pitchFamily="34" charset="0"/>
                  <a:cs typeface="Arial" pitchFamily="34" charset="0"/>
                </a:rPr>
                <a:t>4</a:t>
              </a:r>
            </a:p>
          </p:txBody>
        </p:sp>
        <p:sp>
          <p:nvSpPr>
            <p:cNvPr id="40" name="CasellaDiTesto 39"/>
            <p:cNvSpPr txBox="1"/>
            <p:nvPr/>
          </p:nvSpPr>
          <p:spPr>
            <a:xfrm>
              <a:off x="4653136" y="4430168"/>
              <a:ext cx="242374" cy="215444"/>
            </a:xfrm>
            <a:prstGeom prst="rect">
              <a:avLst/>
            </a:prstGeom>
            <a:noFill/>
          </p:spPr>
          <p:txBody>
            <a:bodyPr wrap="none" rtlCol="0">
              <a:spAutoFit/>
            </a:bodyPr>
            <a:lstStyle/>
            <a:p>
              <a:r>
                <a:rPr lang="it-IT" sz="800" dirty="0">
                  <a:latin typeface="Arial" pitchFamily="34" charset="0"/>
                  <a:cs typeface="Arial" pitchFamily="34" charset="0"/>
                </a:rPr>
                <a:t>6</a:t>
              </a:r>
            </a:p>
          </p:txBody>
        </p:sp>
        <p:sp>
          <p:nvSpPr>
            <p:cNvPr id="41" name="CasellaDiTesto 40"/>
            <p:cNvSpPr txBox="1"/>
            <p:nvPr/>
          </p:nvSpPr>
          <p:spPr>
            <a:xfrm>
              <a:off x="4221088" y="4430168"/>
              <a:ext cx="242374" cy="215444"/>
            </a:xfrm>
            <a:prstGeom prst="rect">
              <a:avLst/>
            </a:prstGeom>
            <a:noFill/>
          </p:spPr>
          <p:txBody>
            <a:bodyPr wrap="none" rtlCol="0">
              <a:spAutoFit/>
            </a:bodyPr>
            <a:lstStyle/>
            <a:p>
              <a:r>
                <a:rPr lang="it-IT" sz="800" dirty="0">
                  <a:latin typeface="Arial" pitchFamily="34" charset="0"/>
                  <a:cs typeface="Arial" pitchFamily="34" charset="0"/>
                </a:rPr>
                <a:t>5</a:t>
              </a:r>
            </a:p>
          </p:txBody>
        </p:sp>
        <p:sp>
          <p:nvSpPr>
            <p:cNvPr id="43" name="Rectangle 96"/>
            <p:cNvSpPr/>
            <p:nvPr/>
          </p:nvSpPr>
          <p:spPr>
            <a:xfrm>
              <a:off x="3789040" y="4142136"/>
              <a:ext cx="813043" cy="246221"/>
            </a:xfrm>
            <a:prstGeom prst="rect">
              <a:avLst/>
            </a:prstGeom>
          </p:spPr>
          <p:txBody>
            <a:bodyPr wrap="none">
              <a:spAutoFit/>
            </a:bodyPr>
            <a:lstStyle/>
            <a:p>
              <a:pPr algn="r"/>
              <a:r>
                <a:rPr lang="it-IT" sz="1000" b="1" dirty="0">
                  <a:latin typeface="Arial" pitchFamily="34" charset="0"/>
                  <a:cs typeface="Arial" pitchFamily="34" charset="0"/>
                </a:rPr>
                <a:t>LS-MMC-1</a:t>
              </a:r>
            </a:p>
          </p:txBody>
        </p:sp>
        <p:sp>
          <p:nvSpPr>
            <p:cNvPr id="55" name="CasellaDiTesto 54">
              <a:extLst>
                <a:ext uri="{FF2B5EF4-FFF2-40B4-BE49-F238E27FC236}">
                  <a16:creationId xmlns:a16="http://schemas.microsoft.com/office/drawing/2014/main" id="{5BBD9BEA-D412-45EE-93D7-A949F1657E55}"/>
                </a:ext>
              </a:extLst>
            </p:cNvPr>
            <p:cNvSpPr txBox="1"/>
            <p:nvPr/>
          </p:nvSpPr>
          <p:spPr>
            <a:xfrm>
              <a:off x="116632" y="1693864"/>
              <a:ext cx="304892" cy="307777"/>
            </a:xfrm>
            <a:prstGeom prst="rect">
              <a:avLst/>
            </a:prstGeom>
            <a:noFill/>
          </p:spPr>
          <p:txBody>
            <a:bodyPr wrap="none" rtlCol="0">
              <a:spAutoFit/>
            </a:bodyPr>
            <a:lstStyle/>
            <a:p>
              <a:r>
                <a:rPr lang="it-IT" sz="1400" dirty="0">
                  <a:latin typeface="Arial" pitchFamily="34" charset="0"/>
                  <a:cs typeface="Arial" pitchFamily="34" charset="0"/>
                </a:rPr>
                <a:t>A</a:t>
              </a:r>
            </a:p>
          </p:txBody>
        </p:sp>
        <p:sp>
          <p:nvSpPr>
            <p:cNvPr id="56" name="CasellaDiTesto 55">
              <a:extLst>
                <a:ext uri="{FF2B5EF4-FFF2-40B4-BE49-F238E27FC236}">
                  <a16:creationId xmlns:a16="http://schemas.microsoft.com/office/drawing/2014/main" id="{9928A6F6-90ED-4309-B5DC-72CCDBDF9755}"/>
                </a:ext>
              </a:extLst>
            </p:cNvPr>
            <p:cNvSpPr txBox="1"/>
            <p:nvPr/>
          </p:nvSpPr>
          <p:spPr>
            <a:xfrm>
              <a:off x="2620052" y="1693864"/>
              <a:ext cx="304892" cy="307777"/>
            </a:xfrm>
            <a:prstGeom prst="rect">
              <a:avLst/>
            </a:prstGeom>
            <a:noFill/>
          </p:spPr>
          <p:txBody>
            <a:bodyPr wrap="none" rtlCol="0">
              <a:spAutoFit/>
            </a:bodyPr>
            <a:lstStyle/>
            <a:p>
              <a:r>
                <a:rPr lang="it-IT" sz="1400" dirty="0">
                  <a:latin typeface="Arial" pitchFamily="34" charset="0"/>
                  <a:cs typeface="Arial" pitchFamily="34" charset="0"/>
                </a:rPr>
                <a:t>B</a:t>
              </a:r>
            </a:p>
          </p:txBody>
        </p:sp>
        <p:sp>
          <p:nvSpPr>
            <p:cNvPr id="57" name="CasellaDiTesto 56">
              <a:extLst>
                <a:ext uri="{FF2B5EF4-FFF2-40B4-BE49-F238E27FC236}">
                  <a16:creationId xmlns:a16="http://schemas.microsoft.com/office/drawing/2014/main" id="{79F6749A-3545-49BC-88D1-41163CFA7351}"/>
                </a:ext>
              </a:extLst>
            </p:cNvPr>
            <p:cNvSpPr txBox="1"/>
            <p:nvPr/>
          </p:nvSpPr>
          <p:spPr>
            <a:xfrm>
              <a:off x="116632" y="3998121"/>
              <a:ext cx="314510" cy="307777"/>
            </a:xfrm>
            <a:prstGeom prst="rect">
              <a:avLst/>
            </a:prstGeom>
            <a:noFill/>
          </p:spPr>
          <p:txBody>
            <a:bodyPr wrap="none" rtlCol="0">
              <a:spAutoFit/>
            </a:bodyPr>
            <a:lstStyle/>
            <a:p>
              <a:r>
                <a:rPr lang="it-IT" sz="1400" dirty="0">
                  <a:latin typeface="Arial" pitchFamily="34" charset="0"/>
                  <a:cs typeface="Arial" pitchFamily="34" charset="0"/>
                </a:rPr>
                <a:t>C</a:t>
              </a:r>
            </a:p>
          </p:txBody>
        </p:sp>
        <p:sp>
          <p:nvSpPr>
            <p:cNvPr id="58" name="CasellaDiTesto 57">
              <a:extLst>
                <a:ext uri="{FF2B5EF4-FFF2-40B4-BE49-F238E27FC236}">
                  <a16:creationId xmlns:a16="http://schemas.microsoft.com/office/drawing/2014/main" id="{7A8CA250-C3EB-4924-AD2A-74455CE63E90}"/>
                </a:ext>
              </a:extLst>
            </p:cNvPr>
            <p:cNvSpPr txBox="1"/>
            <p:nvPr/>
          </p:nvSpPr>
          <p:spPr>
            <a:xfrm>
              <a:off x="2620052" y="3998120"/>
              <a:ext cx="314510" cy="307777"/>
            </a:xfrm>
            <a:prstGeom prst="rect">
              <a:avLst/>
            </a:prstGeom>
            <a:noFill/>
          </p:spPr>
          <p:txBody>
            <a:bodyPr wrap="none" rtlCol="0">
              <a:spAutoFit/>
            </a:bodyPr>
            <a:lstStyle/>
            <a:p>
              <a:r>
                <a:rPr lang="it-IT" sz="1400" dirty="0">
                  <a:latin typeface="Arial" pitchFamily="34" charset="0"/>
                  <a:cs typeface="Arial" pitchFamily="34" charset="0"/>
                </a:rPr>
                <a:t>D</a:t>
              </a:r>
            </a:p>
          </p:txBody>
        </p:sp>
        <p:cxnSp>
          <p:nvCxnSpPr>
            <p:cNvPr id="61" name="Connettore 1 10">
              <a:extLst>
                <a:ext uri="{FF2B5EF4-FFF2-40B4-BE49-F238E27FC236}">
                  <a16:creationId xmlns:a16="http://schemas.microsoft.com/office/drawing/2014/main" id="{00E29514-1C10-41CD-8E8B-1A8F85C4B1E7}"/>
                </a:ext>
              </a:extLst>
            </p:cNvPr>
            <p:cNvCxnSpPr/>
            <p:nvPr/>
          </p:nvCxnSpPr>
          <p:spPr>
            <a:xfrm>
              <a:off x="1018868" y="2596100"/>
              <a:ext cx="3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104">
              <a:extLst>
                <a:ext uri="{FF2B5EF4-FFF2-40B4-BE49-F238E27FC236}">
                  <a16:creationId xmlns:a16="http://schemas.microsoft.com/office/drawing/2014/main" id="{99F1D2ED-49E1-47CD-99D5-756A2602CFAA}"/>
                </a:ext>
              </a:extLst>
            </p:cNvPr>
            <p:cNvSpPr txBox="1"/>
            <p:nvPr/>
          </p:nvSpPr>
          <p:spPr>
            <a:xfrm>
              <a:off x="1436454" y="2383747"/>
              <a:ext cx="402674" cy="215444"/>
            </a:xfrm>
            <a:prstGeom prst="rect">
              <a:avLst/>
            </a:prstGeom>
            <a:noFill/>
          </p:spPr>
          <p:txBody>
            <a:bodyPr wrap="none" rtlCol="0">
              <a:spAutoFit/>
            </a:bodyPr>
            <a:lstStyle/>
            <a:p>
              <a:pPr algn="ctr"/>
              <a:r>
                <a:rPr lang="it-IT" sz="800" dirty="0" err="1">
                  <a:latin typeface="Arial" pitchFamily="34" charset="0"/>
                  <a:cs typeface="Arial" pitchFamily="34" charset="0"/>
                </a:rPr>
                <a:t>days</a:t>
              </a:r>
              <a:endParaRPr lang="en-US" sz="800" dirty="0">
                <a:latin typeface="Arial" pitchFamily="34" charset="0"/>
                <a:cs typeface="Arial" pitchFamily="34" charset="0"/>
              </a:endParaRPr>
            </a:p>
          </p:txBody>
        </p:sp>
        <p:sp>
          <p:nvSpPr>
            <p:cNvPr id="45" name="CasellaDiTesto 44"/>
            <p:cNvSpPr txBox="1"/>
            <p:nvPr/>
          </p:nvSpPr>
          <p:spPr>
            <a:xfrm>
              <a:off x="836712" y="4610743"/>
              <a:ext cx="1564553" cy="246221"/>
            </a:xfrm>
            <a:prstGeom prst="rect">
              <a:avLst/>
            </a:prstGeom>
            <a:noFill/>
          </p:spPr>
          <p:txBody>
            <a:bodyPr wrap="square" rtlCol="0">
              <a:spAutoFit/>
            </a:bodyPr>
            <a:lstStyle/>
            <a:p>
              <a:r>
                <a:rPr lang="it-IT" sz="1000" dirty="0">
                  <a:latin typeface="Arial" pitchFamily="34" charset="0"/>
                  <a:cs typeface="Arial" pitchFamily="34" charset="0"/>
                </a:rPr>
                <a:t>-    +      -    +    CX-01 </a:t>
              </a:r>
            </a:p>
          </p:txBody>
        </p:sp>
        <p:sp>
          <p:nvSpPr>
            <p:cNvPr id="46" name="CasellaDiTesto 45"/>
            <p:cNvSpPr txBox="1"/>
            <p:nvPr/>
          </p:nvSpPr>
          <p:spPr>
            <a:xfrm>
              <a:off x="1405094" y="4414258"/>
              <a:ext cx="242374" cy="215444"/>
            </a:xfrm>
            <a:prstGeom prst="rect">
              <a:avLst/>
            </a:prstGeom>
            <a:noFill/>
          </p:spPr>
          <p:txBody>
            <a:bodyPr wrap="none" rtlCol="0">
              <a:spAutoFit/>
            </a:bodyPr>
            <a:lstStyle/>
            <a:p>
              <a:r>
                <a:rPr lang="it-IT" sz="800" dirty="0">
                  <a:latin typeface="Arial" pitchFamily="34" charset="0"/>
                  <a:cs typeface="Arial" pitchFamily="34" charset="0"/>
                </a:rPr>
                <a:t>5</a:t>
              </a:r>
            </a:p>
          </p:txBody>
        </p:sp>
        <p:sp>
          <p:nvSpPr>
            <p:cNvPr id="47" name="CasellaDiTesto 46"/>
            <p:cNvSpPr txBox="1"/>
            <p:nvPr/>
          </p:nvSpPr>
          <p:spPr>
            <a:xfrm>
              <a:off x="953344" y="4414258"/>
              <a:ext cx="242374" cy="215444"/>
            </a:xfrm>
            <a:prstGeom prst="rect">
              <a:avLst/>
            </a:prstGeom>
            <a:noFill/>
          </p:spPr>
          <p:txBody>
            <a:bodyPr wrap="none" rtlCol="0">
              <a:spAutoFit/>
            </a:bodyPr>
            <a:lstStyle/>
            <a:p>
              <a:r>
                <a:rPr lang="it-IT" sz="800" dirty="0">
                  <a:latin typeface="Arial" pitchFamily="34" charset="0"/>
                  <a:cs typeface="Arial" pitchFamily="34" charset="0"/>
                </a:rPr>
                <a:t>4</a:t>
              </a:r>
            </a:p>
          </p:txBody>
        </p:sp>
        <p:pic>
          <p:nvPicPr>
            <p:cNvPr id="50" name="Picture 3"/>
            <p:cNvPicPr>
              <a:picLocks noChangeAspect="1" noChangeArrowheads="1"/>
            </p:cNvPicPr>
            <p:nvPr/>
          </p:nvPicPr>
          <p:blipFill>
            <a:blip r:embed="rId8" cstate="print"/>
            <a:srcRect/>
            <a:stretch>
              <a:fillRect/>
            </a:stretch>
          </p:blipFill>
          <p:spPr bwMode="auto">
            <a:xfrm>
              <a:off x="881336" y="5217003"/>
              <a:ext cx="864000" cy="202213"/>
            </a:xfrm>
            <a:prstGeom prst="rect">
              <a:avLst/>
            </a:prstGeom>
            <a:noFill/>
            <a:ln w="9525">
              <a:noFill/>
              <a:miter lim="800000"/>
              <a:headEnd/>
              <a:tailEnd/>
            </a:ln>
          </p:spPr>
        </p:pic>
        <p:pic>
          <p:nvPicPr>
            <p:cNvPr id="51" name="Picture 4"/>
            <p:cNvPicPr>
              <a:picLocks noChangeAspect="1" noChangeArrowheads="1"/>
            </p:cNvPicPr>
            <p:nvPr/>
          </p:nvPicPr>
          <p:blipFill>
            <a:blip r:embed="rId9" cstate="print"/>
            <a:srcRect/>
            <a:stretch>
              <a:fillRect/>
            </a:stretch>
          </p:blipFill>
          <p:spPr bwMode="auto">
            <a:xfrm>
              <a:off x="881335" y="4856961"/>
              <a:ext cx="864000" cy="295891"/>
            </a:xfrm>
            <a:prstGeom prst="rect">
              <a:avLst/>
            </a:prstGeom>
            <a:noFill/>
            <a:ln w="9525">
              <a:noFill/>
              <a:miter lim="800000"/>
              <a:headEnd/>
              <a:tailEnd/>
            </a:ln>
          </p:spPr>
        </p:pic>
        <p:sp>
          <p:nvSpPr>
            <p:cNvPr id="52" name="CasellaDiTesto 51"/>
            <p:cNvSpPr txBox="1"/>
            <p:nvPr/>
          </p:nvSpPr>
          <p:spPr>
            <a:xfrm>
              <a:off x="1690358" y="5189875"/>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53" name="CasellaDiTesto 52"/>
            <p:cNvSpPr txBox="1"/>
            <p:nvPr/>
          </p:nvSpPr>
          <p:spPr>
            <a:xfrm>
              <a:off x="1673424" y="4894336"/>
              <a:ext cx="604653" cy="246221"/>
            </a:xfrm>
            <a:prstGeom prst="rect">
              <a:avLst/>
            </a:prstGeom>
            <a:noFill/>
          </p:spPr>
          <p:txBody>
            <a:bodyPr wrap="none" rtlCol="0">
              <a:spAutoFit/>
            </a:bodyPr>
            <a:lstStyle/>
            <a:p>
              <a:r>
                <a:rPr lang="it-IT" sz="1000" dirty="0">
                  <a:latin typeface="Arial" pitchFamily="34" charset="0"/>
                  <a:cs typeface="Arial" pitchFamily="34" charset="0"/>
                </a:rPr>
                <a:t>TIMP-1</a:t>
              </a:r>
            </a:p>
          </p:txBody>
        </p:sp>
        <p:sp>
          <p:nvSpPr>
            <p:cNvPr id="54" name="Rectangle 96"/>
            <p:cNvSpPr/>
            <p:nvPr/>
          </p:nvSpPr>
          <p:spPr>
            <a:xfrm>
              <a:off x="961105" y="4142136"/>
              <a:ext cx="676788" cy="246221"/>
            </a:xfrm>
            <a:prstGeom prst="rect">
              <a:avLst/>
            </a:prstGeom>
          </p:spPr>
          <p:txBody>
            <a:bodyPr wrap="none">
              <a:spAutoFit/>
            </a:bodyPr>
            <a:lstStyle/>
            <a:p>
              <a:pPr algn="r"/>
              <a:r>
                <a:rPr lang="it-IT" sz="1000" b="1" dirty="0">
                  <a:latin typeface="Arial" pitchFamily="34" charset="0"/>
                  <a:cs typeface="Arial" pitchFamily="34" charset="0"/>
                </a:rPr>
                <a:t>LS-BZ-1</a:t>
              </a:r>
            </a:p>
          </p:txBody>
        </p:sp>
        <p:sp>
          <p:nvSpPr>
            <p:cNvPr id="64" name="TextBox 104">
              <a:extLst>
                <a:ext uri="{FF2B5EF4-FFF2-40B4-BE49-F238E27FC236}">
                  <a16:creationId xmlns:a16="http://schemas.microsoft.com/office/drawing/2014/main" id="{D2DCA4AA-B8EA-4381-9CEB-DDE10EBEEF81}"/>
                </a:ext>
              </a:extLst>
            </p:cNvPr>
            <p:cNvSpPr txBox="1"/>
            <p:nvPr/>
          </p:nvSpPr>
          <p:spPr>
            <a:xfrm>
              <a:off x="1715240" y="4406315"/>
              <a:ext cx="470001" cy="215444"/>
            </a:xfrm>
            <a:prstGeom prst="rect">
              <a:avLst/>
            </a:prstGeom>
            <a:noFill/>
          </p:spPr>
          <p:txBody>
            <a:bodyPr wrap="square" rtlCol="0">
              <a:spAutoFit/>
            </a:bodyPr>
            <a:lstStyle/>
            <a:p>
              <a:pPr algn="ctr"/>
              <a:r>
                <a:rPr lang="it-IT" sz="800" dirty="0" err="1">
                  <a:latin typeface="Arial" pitchFamily="34" charset="0"/>
                  <a:cs typeface="Arial" pitchFamily="34" charset="0"/>
                </a:rPr>
                <a:t>days</a:t>
              </a:r>
              <a:endParaRPr lang="en-US" sz="800" dirty="0">
                <a:latin typeface="Arial" pitchFamily="34" charset="0"/>
                <a:cs typeface="Arial" pitchFamily="34" charset="0"/>
              </a:endParaRPr>
            </a:p>
          </p:txBody>
        </p:sp>
        <p:cxnSp>
          <p:nvCxnSpPr>
            <p:cNvPr id="65" name="Connettore 1 10">
              <a:extLst>
                <a:ext uri="{FF2B5EF4-FFF2-40B4-BE49-F238E27FC236}">
                  <a16:creationId xmlns:a16="http://schemas.microsoft.com/office/drawing/2014/main" id="{429FFD98-F96B-4B76-AC5A-3A1C47FE8048}"/>
                </a:ext>
              </a:extLst>
            </p:cNvPr>
            <p:cNvCxnSpPr/>
            <p:nvPr/>
          </p:nvCxnSpPr>
          <p:spPr>
            <a:xfrm>
              <a:off x="908294" y="4626611"/>
              <a:ext cx="39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ttore 1 10">
              <a:extLst>
                <a:ext uri="{FF2B5EF4-FFF2-40B4-BE49-F238E27FC236}">
                  <a16:creationId xmlns:a16="http://schemas.microsoft.com/office/drawing/2014/main" id="{1F0213A1-2B6A-4DEF-85AA-00160967D826}"/>
                </a:ext>
              </a:extLst>
            </p:cNvPr>
            <p:cNvCxnSpPr/>
            <p:nvPr/>
          </p:nvCxnSpPr>
          <p:spPr>
            <a:xfrm>
              <a:off x="1357193" y="4626611"/>
              <a:ext cx="3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96"/>
            <p:cNvSpPr/>
            <p:nvPr/>
          </p:nvSpPr>
          <p:spPr>
            <a:xfrm>
              <a:off x="3631525" y="2184913"/>
              <a:ext cx="813043" cy="246221"/>
            </a:xfrm>
            <a:prstGeom prst="rect">
              <a:avLst/>
            </a:prstGeom>
          </p:spPr>
          <p:txBody>
            <a:bodyPr wrap="none">
              <a:spAutoFit/>
            </a:bodyPr>
            <a:lstStyle/>
            <a:p>
              <a:pPr algn="r"/>
              <a:r>
                <a:rPr lang="it-IT" sz="1000" b="1" dirty="0">
                  <a:latin typeface="Arial" pitchFamily="34" charset="0"/>
                  <a:cs typeface="Arial" pitchFamily="34" charset="0"/>
                </a:rPr>
                <a:t>LS-MMC-1</a:t>
              </a:r>
            </a:p>
          </p:txBody>
        </p:sp>
        <p:sp>
          <p:nvSpPr>
            <p:cNvPr id="4" name="CasellaDiTesto 3"/>
            <p:cNvSpPr txBox="1"/>
            <p:nvPr/>
          </p:nvSpPr>
          <p:spPr>
            <a:xfrm>
              <a:off x="3559517" y="2561430"/>
              <a:ext cx="1553453" cy="246221"/>
            </a:xfrm>
            <a:prstGeom prst="rect">
              <a:avLst/>
            </a:prstGeom>
            <a:noFill/>
          </p:spPr>
          <p:txBody>
            <a:bodyPr wrap="square" rtlCol="0">
              <a:spAutoFit/>
            </a:bodyPr>
            <a:lstStyle/>
            <a:p>
              <a:r>
                <a:rPr lang="it-IT" sz="1000" dirty="0">
                  <a:latin typeface="Arial" pitchFamily="34" charset="0"/>
                  <a:cs typeface="Arial" pitchFamily="34" charset="0"/>
                </a:rPr>
                <a:t>-     +     -    +      CX-01 </a:t>
              </a:r>
            </a:p>
          </p:txBody>
        </p:sp>
        <p:pic>
          <p:nvPicPr>
            <p:cNvPr id="1027" name="Picture 3"/>
            <p:cNvPicPr>
              <a:picLocks noChangeAspect="1" noChangeArrowheads="1"/>
            </p:cNvPicPr>
            <p:nvPr/>
          </p:nvPicPr>
          <p:blipFill>
            <a:blip r:embed="rId10" cstate="print"/>
            <a:srcRect/>
            <a:stretch>
              <a:fillRect/>
            </a:stretch>
          </p:blipFill>
          <p:spPr bwMode="auto">
            <a:xfrm>
              <a:off x="3559516" y="2760977"/>
              <a:ext cx="972000" cy="210433"/>
            </a:xfrm>
            <a:prstGeom prst="rect">
              <a:avLst/>
            </a:prstGeom>
            <a:noFill/>
            <a:ln w="9525">
              <a:noFill/>
              <a:miter lim="800000"/>
              <a:headEnd/>
              <a:tailEnd/>
            </a:ln>
          </p:spPr>
        </p:pic>
        <p:sp>
          <p:nvSpPr>
            <p:cNvPr id="8" name="CasellaDiTesto 7"/>
            <p:cNvSpPr txBox="1"/>
            <p:nvPr/>
          </p:nvSpPr>
          <p:spPr>
            <a:xfrm>
              <a:off x="4495621" y="2760977"/>
              <a:ext cx="696024" cy="246221"/>
            </a:xfrm>
            <a:prstGeom prst="rect">
              <a:avLst/>
            </a:prstGeom>
            <a:noFill/>
          </p:spPr>
          <p:txBody>
            <a:bodyPr wrap="none" rtlCol="0">
              <a:spAutoFit/>
            </a:bodyPr>
            <a:lstStyle/>
            <a:p>
              <a:r>
                <a:rPr lang="it-IT" sz="1000" dirty="0">
                  <a:latin typeface="Arial" pitchFamily="34" charset="0"/>
                  <a:cs typeface="Arial" pitchFamily="34" charset="0"/>
                </a:rPr>
                <a:t>pSMAD2</a:t>
              </a:r>
            </a:p>
          </p:txBody>
        </p:sp>
        <p:sp>
          <p:nvSpPr>
            <p:cNvPr id="9" name="TextBox 104"/>
            <p:cNvSpPr txBox="1"/>
            <p:nvPr/>
          </p:nvSpPr>
          <p:spPr>
            <a:xfrm>
              <a:off x="3650641" y="2400937"/>
              <a:ext cx="242374" cy="215444"/>
            </a:xfrm>
            <a:prstGeom prst="rect">
              <a:avLst/>
            </a:prstGeom>
            <a:noFill/>
          </p:spPr>
          <p:txBody>
            <a:bodyPr wrap="none" rtlCol="0">
              <a:spAutoFit/>
            </a:bodyPr>
            <a:lstStyle/>
            <a:p>
              <a:pPr algn="ctr"/>
              <a:r>
                <a:rPr lang="it-IT" sz="800" dirty="0">
                  <a:latin typeface="Arial" pitchFamily="34" charset="0"/>
                  <a:cs typeface="Arial" pitchFamily="34" charset="0"/>
                </a:rPr>
                <a:t>3</a:t>
              </a:r>
              <a:endParaRPr lang="en-US" sz="800" dirty="0">
                <a:latin typeface="Arial" pitchFamily="34" charset="0"/>
                <a:cs typeface="Arial" pitchFamily="34" charset="0"/>
              </a:endParaRPr>
            </a:p>
          </p:txBody>
        </p:sp>
        <p:sp>
          <p:nvSpPr>
            <p:cNvPr id="10" name="TextBox 104"/>
            <p:cNvSpPr txBox="1"/>
            <p:nvPr/>
          </p:nvSpPr>
          <p:spPr>
            <a:xfrm>
              <a:off x="4111296" y="2393983"/>
              <a:ext cx="331275" cy="222398"/>
            </a:xfrm>
            <a:prstGeom prst="rect">
              <a:avLst/>
            </a:prstGeom>
            <a:noFill/>
          </p:spPr>
          <p:txBody>
            <a:bodyPr wrap="square" rtlCol="0">
              <a:spAutoFit/>
            </a:bodyPr>
            <a:lstStyle/>
            <a:p>
              <a:pPr algn="ctr"/>
              <a:r>
                <a:rPr lang="it-IT" sz="800" dirty="0">
                  <a:latin typeface="Arial" pitchFamily="34" charset="0"/>
                  <a:cs typeface="Arial" pitchFamily="34" charset="0"/>
                </a:rPr>
                <a:t>6 </a:t>
              </a:r>
              <a:endParaRPr lang="en-US" sz="800" dirty="0">
                <a:solidFill>
                  <a:srgbClr val="FF0000"/>
                </a:solidFill>
                <a:latin typeface="Arial" pitchFamily="34" charset="0"/>
                <a:cs typeface="Arial" pitchFamily="34" charset="0"/>
              </a:endParaRPr>
            </a:p>
          </p:txBody>
        </p:sp>
        <p:cxnSp>
          <p:nvCxnSpPr>
            <p:cNvPr id="11" name="Connettore 1 10"/>
            <p:cNvCxnSpPr/>
            <p:nvPr/>
          </p:nvCxnSpPr>
          <p:spPr>
            <a:xfrm>
              <a:off x="3594606" y="2597910"/>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4101713" y="2597910"/>
              <a:ext cx="36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11" cstate="print"/>
            <a:srcRect/>
            <a:stretch>
              <a:fillRect/>
            </a:stretch>
          </p:blipFill>
          <p:spPr bwMode="auto">
            <a:xfrm>
              <a:off x="3559517" y="3033519"/>
              <a:ext cx="972000" cy="252720"/>
            </a:xfrm>
            <a:prstGeom prst="rect">
              <a:avLst/>
            </a:prstGeom>
            <a:noFill/>
            <a:ln w="9525">
              <a:noFill/>
              <a:miter lim="800000"/>
              <a:headEnd/>
              <a:tailEnd/>
            </a:ln>
          </p:spPr>
        </p:pic>
        <p:sp>
          <p:nvSpPr>
            <p:cNvPr id="14" name="CasellaDiTesto 13"/>
            <p:cNvSpPr txBox="1"/>
            <p:nvPr/>
          </p:nvSpPr>
          <p:spPr>
            <a:xfrm>
              <a:off x="4495621" y="2998207"/>
              <a:ext cx="625492" cy="246221"/>
            </a:xfrm>
            <a:prstGeom prst="rect">
              <a:avLst/>
            </a:prstGeom>
            <a:noFill/>
          </p:spPr>
          <p:txBody>
            <a:bodyPr wrap="none" rtlCol="0">
              <a:spAutoFit/>
            </a:bodyPr>
            <a:lstStyle/>
            <a:p>
              <a:r>
                <a:rPr lang="it-IT" sz="1000" dirty="0">
                  <a:latin typeface="Arial" pitchFamily="34" charset="0"/>
                  <a:cs typeface="Arial" pitchFamily="34" charset="0"/>
                </a:rPr>
                <a:t>SMAD2</a:t>
              </a:r>
            </a:p>
          </p:txBody>
        </p:sp>
        <p:pic>
          <p:nvPicPr>
            <p:cNvPr id="1029" name="Picture 5"/>
            <p:cNvPicPr>
              <a:picLocks noChangeAspect="1" noChangeArrowheads="1"/>
            </p:cNvPicPr>
            <p:nvPr/>
          </p:nvPicPr>
          <p:blipFill>
            <a:blip r:embed="rId12" cstate="print"/>
            <a:srcRect/>
            <a:stretch>
              <a:fillRect/>
            </a:stretch>
          </p:blipFill>
          <p:spPr bwMode="auto">
            <a:xfrm>
              <a:off x="3567468" y="3333287"/>
              <a:ext cx="971550" cy="171450"/>
            </a:xfrm>
            <a:prstGeom prst="rect">
              <a:avLst/>
            </a:prstGeom>
            <a:noFill/>
            <a:ln w="9525">
              <a:noFill/>
              <a:miter lim="800000"/>
              <a:headEnd/>
              <a:tailEnd/>
            </a:ln>
          </p:spPr>
        </p:pic>
        <p:sp>
          <p:nvSpPr>
            <p:cNvPr id="16" name="CasellaDiTesto 15"/>
            <p:cNvSpPr txBox="1"/>
            <p:nvPr/>
          </p:nvSpPr>
          <p:spPr>
            <a:xfrm>
              <a:off x="4495621" y="3277476"/>
              <a:ext cx="611065" cy="246221"/>
            </a:xfrm>
            <a:prstGeom prst="rect">
              <a:avLst/>
            </a:prstGeom>
            <a:noFill/>
          </p:spPr>
          <p:txBody>
            <a:bodyPr wrap="none" rtlCol="0">
              <a:spAutoFit/>
            </a:bodyPr>
            <a:lstStyle/>
            <a:p>
              <a:r>
                <a:rPr lang="it-IT" sz="1000" dirty="0" err="1">
                  <a:latin typeface="Arial" pitchFamily="34" charset="0"/>
                  <a:cs typeface="Arial" pitchFamily="34" charset="0"/>
                </a:rPr>
                <a:t>vinculin</a:t>
              </a:r>
              <a:endParaRPr lang="it-IT" sz="1000" dirty="0">
                <a:latin typeface="Arial" pitchFamily="34" charset="0"/>
                <a:cs typeface="Arial" pitchFamily="34" charset="0"/>
              </a:endParaRPr>
            </a:p>
          </p:txBody>
        </p:sp>
        <p:sp>
          <p:nvSpPr>
            <p:cNvPr id="70" name="TextBox 104">
              <a:extLst>
                <a:ext uri="{FF2B5EF4-FFF2-40B4-BE49-F238E27FC236}">
                  <a16:creationId xmlns:a16="http://schemas.microsoft.com/office/drawing/2014/main" id="{A913F8E0-CE2D-4AA4-A158-D2E20F892330}"/>
                </a:ext>
              </a:extLst>
            </p:cNvPr>
            <p:cNvSpPr txBox="1"/>
            <p:nvPr/>
          </p:nvSpPr>
          <p:spPr>
            <a:xfrm>
              <a:off x="4488982" y="2378660"/>
              <a:ext cx="402674" cy="215444"/>
            </a:xfrm>
            <a:prstGeom prst="rect">
              <a:avLst/>
            </a:prstGeom>
            <a:noFill/>
          </p:spPr>
          <p:txBody>
            <a:bodyPr wrap="none" rtlCol="0">
              <a:spAutoFit/>
            </a:bodyPr>
            <a:lstStyle/>
            <a:p>
              <a:pPr algn="ctr"/>
              <a:r>
                <a:rPr lang="it-IT" sz="800" dirty="0" err="1">
                  <a:latin typeface="Arial" pitchFamily="34" charset="0"/>
                  <a:cs typeface="Arial" pitchFamily="34" charset="0"/>
                </a:rPr>
                <a:t>days</a:t>
              </a:r>
              <a:endParaRPr lang="en-US" sz="800" dirty="0">
                <a:latin typeface="Arial" pitchFamily="34" charset="0"/>
                <a:cs typeface="Arial" pitchFamily="34" charset="0"/>
              </a:endParaRPr>
            </a:p>
          </p:txBody>
        </p:sp>
        <p:cxnSp>
          <p:nvCxnSpPr>
            <p:cNvPr id="71" name="Connettore 1 10">
              <a:extLst>
                <a:ext uri="{FF2B5EF4-FFF2-40B4-BE49-F238E27FC236}">
                  <a16:creationId xmlns:a16="http://schemas.microsoft.com/office/drawing/2014/main" id="{A34EB358-2D69-4180-ACD0-3E8A75D6E32B}"/>
                </a:ext>
              </a:extLst>
            </p:cNvPr>
            <p:cNvCxnSpPr/>
            <p:nvPr/>
          </p:nvCxnSpPr>
          <p:spPr>
            <a:xfrm>
              <a:off x="3320073" y="4630895"/>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1 11">
              <a:extLst>
                <a:ext uri="{FF2B5EF4-FFF2-40B4-BE49-F238E27FC236}">
                  <a16:creationId xmlns:a16="http://schemas.microsoft.com/office/drawing/2014/main" id="{FDF7DD69-0889-4B3E-9B55-30B470DCE311}"/>
                </a:ext>
              </a:extLst>
            </p:cNvPr>
            <p:cNvCxnSpPr/>
            <p:nvPr/>
          </p:nvCxnSpPr>
          <p:spPr>
            <a:xfrm>
              <a:off x="3789080" y="4630895"/>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ttore 1 10">
              <a:extLst>
                <a:ext uri="{FF2B5EF4-FFF2-40B4-BE49-F238E27FC236}">
                  <a16:creationId xmlns:a16="http://schemas.microsoft.com/office/drawing/2014/main" id="{C8443FE6-46EC-4308-8AF2-4F6F00855585}"/>
                </a:ext>
              </a:extLst>
            </p:cNvPr>
            <p:cNvCxnSpPr/>
            <p:nvPr/>
          </p:nvCxnSpPr>
          <p:spPr>
            <a:xfrm>
              <a:off x="4207234" y="4630895"/>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ttore 1 11">
              <a:extLst>
                <a:ext uri="{FF2B5EF4-FFF2-40B4-BE49-F238E27FC236}">
                  <a16:creationId xmlns:a16="http://schemas.microsoft.com/office/drawing/2014/main" id="{7C8823BA-D8E1-4A4C-9F10-AD5ABD1E0415}"/>
                </a:ext>
              </a:extLst>
            </p:cNvPr>
            <p:cNvCxnSpPr/>
            <p:nvPr/>
          </p:nvCxnSpPr>
          <p:spPr>
            <a:xfrm>
              <a:off x="4608836" y="4630895"/>
              <a:ext cx="3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104">
              <a:extLst>
                <a:ext uri="{FF2B5EF4-FFF2-40B4-BE49-F238E27FC236}">
                  <a16:creationId xmlns:a16="http://schemas.microsoft.com/office/drawing/2014/main" id="{41CFEB08-53FE-480C-8256-29BEEFAE36A2}"/>
                </a:ext>
              </a:extLst>
            </p:cNvPr>
            <p:cNvSpPr txBox="1"/>
            <p:nvPr/>
          </p:nvSpPr>
          <p:spPr>
            <a:xfrm>
              <a:off x="5020002" y="4430168"/>
              <a:ext cx="402674" cy="215444"/>
            </a:xfrm>
            <a:prstGeom prst="rect">
              <a:avLst/>
            </a:prstGeom>
            <a:noFill/>
          </p:spPr>
          <p:txBody>
            <a:bodyPr wrap="none" rtlCol="0">
              <a:spAutoFit/>
            </a:bodyPr>
            <a:lstStyle/>
            <a:p>
              <a:pPr algn="ctr"/>
              <a:r>
                <a:rPr lang="it-IT" sz="800" dirty="0" err="1">
                  <a:latin typeface="Arial" pitchFamily="34" charset="0"/>
                  <a:cs typeface="Arial" pitchFamily="34" charset="0"/>
                </a:rPr>
                <a:t>days</a:t>
              </a:r>
              <a:endParaRPr lang="en-US" sz="800" dirty="0">
                <a:latin typeface="Arial" pitchFamily="34" charset="0"/>
                <a:cs typeface="Arial" pitchFamily="34" charset="0"/>
              </a:endParaRPr>
            </a:p>
          </p:txBody>
        </p:sp>
        <p:sp>
          <p:nvSpPr>
            <p:cNvPr id="60" name="CasellaDiTesto 59">
              <a:extLst>
                <a:ext uri="{FF2B5EF4-FFF2-40B4-BE49-F238E27FC236}">
                  <a16:creationId xmlns:a16="http://schemas.microsoft.com/office/drawing/2014/main" id="{5784C918-5CD7-4094-AD81-F8675BAC2394}"/>
                </a:ext>
              </a:extLst>
            </p:cNvPr>
            <p:cNvSpPr txBox="1"/>
            <p:nvPr/>
          </p:nvSpPr>
          <p:spPr>
            <a:xfrm>
              <a:off x="3304607" y="4615123"/>
              <a:ext cx="2288865" cy="247093"/>
            </a:xfrm>
            <a:prstGeom prst="rect">
              <a:avLst/>
            </a:prstGeom>
            <a:noFill/>
          </p:spPr>
          <p:txBody>
            <a:bodyPr wrap="square" rtlCol="0">
              <a:spAutoFit/>
            </a:bodyPr>
            <a:lstStyle/>
            <a:p>
              <a:r>
                <a:rPr lang="it-IT" sz="1000" dirty="0">
                  <a:latin typeface="Arial" pitchFamily="34" charset="0"/>
                  <a:cs typeface="Arial" pitchFamily="34" charset="0"/>
                </a:rPr>
                <a:t>-    +     -    +    -     +    -     +  CX-01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9D1AA53E-D68A-4C02-A4E6-320B47A76DF8}"/>
              </a:ext>
            </a:extLst>
          </p:cNvPr>
          <p:cNvGraphicFramePr>
            <a:graphicFrameLocks noGrp="1"/>
          </p:cNvGraphicFramePr>
          <p:nvPr>
            <p:extLst>
              <p:ext uri="{D42A27DB-BD31-4B8C-83A1-F6EECF244321}">
                <p14:modId xmlns:p14="http://schemas.microsoft.com/office/powerpoint/2010/main" val="276496692"/>
              </p:ext>
            </p:extLst>
          </p:nvPr>
        </p:nvGraphicFramePr>
        <p:xfrm>
          <a:off x="368935" y="1115616"/>
          <a:ext cx="6120130" cy="5568000"/>
        </p:xfrm>
        <a:graphic>
          <a:graphicData uri="http://schemas.openxmlformats.org/drawingml/2006/table">
            <a:tbl>
              <a:tblPr firstRow="1" firstCol="1"/>
              <a:tblGrid>
                <a:gridCol w="1769745">
                  <a:extLst>
                    <a:ext uri="{9D8B030D-6E8A-4147-A177-3AD203B41FA5}">
                      <a16:colId xmlns:a16="http://schemas.microsoft.com/office/drawing/2014/main" val="4154681003"/>
                    </a:ext>
                  </a:extLst>
                </a:gridCol>
                <a:gridCol w="3189605">
                  <a:extLst>
                    <a:ext uri="{9D8B030D-6E8A-4147-A177-3AD203B41FA5}">
                      <a16:colId xmlns:a16="http://schemas.microsoft.com/office/drawing/2014/main" val="710248242"/>
                    </a:ext>
                  </a:extLst>
                </a:gridCol>
                <a:gridCol w="1160780">
                  <a:extLst>
                    <a:ext uri="{9D8B030D-6E8A-4147-A177-3AD203B41FA5}">
                      <a16:colId xmlns:a16="http://schemas.microsoft.com/office/drawing/2014/main" val="548360937"/>
                    </a:ext>
                  </a:extLst>
                </a:gridCol>
              </a:tblGrid>
              <a:tr h="453390">
                <a:tc>
                  <a:txBody>
                    <a:bodyPr/>
                    <a:lstStyle/>
                    <a:p>
                      <a:pPr>
                        <a:lnSpc>
                          <a:spcPct val="115000"/>
                        </a:lnSpc>
                        <a:spcAft>
                          <a:spcPts val="1000"/>
                        </a:spcAft>
                      </a:pPr>
                      <a:r>
                        <a:rPr lang="en-US" sz="10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0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p>
                      <a:pPr algn="ctr">
                        <a:lnSpc>
                          <a:spcPct val="115000"/>
                        </a:lnSpc>
                        <a:spcAft>
                          <a:spcPts val="1000"/>
                        </a:spcAft>
                      </a:pPr>
                      <a:r>
                        <a:rPr lang="en-US" sz="1000" b="1" kern="100">
                          <a:solidFill>
                            <a:srgbClr val="000000"/>
                          </a:solidFill>
                          <a:effectLst/>
                          <a:latin typeface="Times New Roman" panose="02020603050405020304" pitchFamily="18" charset="0"/>
                          <a:ea typeface="Aptos"/>
                          <a:cs typeface="Times New Roman" panose="02020603050405020304" pitchFamily="18" charset="0"/>
                        </a:rPr>
                        <a:t>LEADING EDGE GENES</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b="1" kern="100">
                          <a:solidFill>
                            <a:srgbClr val="000000"/>
                          </a:solidFill>
                          <a:effectLst/>
                          <a:latin typeface="Times New Roman" panose="02020603050405020304" pitchFamily="18" charset="0"/>
                          <a:ea typeface="Aptos"/>
                          <a:cs typeface="Times New Roman" panose="02020603050405020304" pitchFamily="18" charset="0"/>
                        </a:rPr>
                        <a:t>Additional DEGs involved in the process/pathway </a:t>
                      </a:r>
                      <a:endParaRPr lang="it-IT" sz="1100" kern="100">
                        <a:solidFill>
                          <a:srgbClr val="000000"/>
                        </a:solidFill>
                        <a:effectLst/>
                        <a:latin typeface="Aptos"/>
                        <a:ea typeface="Aptos"/>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624680"/>
                  </a:ext>
                </a:extLst>
              </a:tr>
              <a:tr h="173990">
                <a:tc>
                  <a:txBody>
                    <a:bodyPr/>
                    <a:lstStyle/>
                    <a:p>
                      <a:pPr>
                        <a:lnSpc>
                          <a:spcPct val="115000"/>
                        </a:lnSpc>
                        <a:spcAft>
                          <a:spcPts val="100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HALLMARK GENE SETS</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it-IT" sz="800" kern="100">
                          <a:solidFill>
                            <a:srgbClr val="FF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US" sz="800" b="1" kern="100">
                          <a:solidFill>
                            <a:srgbClr val="0070C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1947393"/>
                  </a:ext>
                </a:extLst>
              </a:tr>
              <a:tr h="736600">
                <a:tc>
                  <a:txBody>
                    <a:bodyPr/>
                    <a:lstStyle/>
                    <a:p>
                      <a:pPr>
                        <a:lnSpc>
                          <a:spcPct val="115000"/>
                        </a:lnSpc>
                        <a:spcAft>
                          <a:spcPts val="100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Adipogenesis</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dirty="0">
                          <a:solidFill>
                            <a:srgbClr val="FF0000"/>
                          </a:solidFill>
                          <a:effectLst/>
                          <a:latin typeface="Times New Roman" panose="02020603050405020304" pitchFamily="18" charset="0"/>
                          <a:ea typeface="Aptos"/>
                          <a:cs typeface="Times New Roman" panose="02020603050405020304" pitchFamily="18" charset="0"/>
                        </a:rPr>
                        <a:t>STOM, NDUFS3, NDUFAB1, ARL4A, MTCH2, CMPK1, DNAJC15, PRDX3, DHRS7B, UQCR11, UCP2, CHUK, CD36, CYC1, NDUFB7, SDHC, MGST3, NDUFA5, COQ3, ATP1B3, ATL2, AK2, PPARG, SDHB, IFNGR1, SLC66A3, COX6A1, UQCR10, MRPL15, COX7B, SOD1, SCP2, MTARC2, COX8A, CD302</a:t>
                      </a:r>
                      <a:endParaRPr lang="it-IT" sz="1100" kern="100" dirty="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en-US" sz="800" b="1" kern="100">
                          <a:solidFill>
                            <a:srgbClr val="0070C0"/>
                          </a:solidFill>
                          <a:effectLst/>
                          <a:latin typeface="Times New Roman" panose="02020603050405020304" pitchFamily="18" charset="0"/>
                          <a:ea typeface="Aptos"/>
                          <a:cs typeface="Times New Roman" panose="02020603050405020304" pitchFamily="18" charset="0"/>
                        </a:rPr>
                        <a:t>SDC1</a:t>
                      </a:r>
                      <a:r>
                        <a:rPr lang="en-US" sz="800" kern="100">
                          <a:solidFill>
                            <a:srgbClr val="0070C0"/>
                          </a:solidFill>
                          <a:effectLst/>
                          <a:latin typeface="Times New Roman" panose="02020603050405020304" pitchFamily="18" charset="0"/>
                          <a:ea typeface="Aptos"/>
                          <a:cs typeface="Times New Roman" panose="02020603050405020304" pitchFamily="18" charset="0"/>
                        </a:rPr>
                        <a:t>, </a:t>
                      </a:r>
                      <a:r>
                        <a:rPr lang="en-US" sz="800" b="1" kern="100">
                          <a:solidFill>
                            <a:srgbClr val="0070C0"/>
                          </a:solidFill>
                          <a:effectLst/>
                          <a:latin typeface="Times New Roman" panose="02020603050405020304" pitchFamily="18" charset="0"/>
                          <a:ea typeface="Aptos"/>
                          <a:cs typeface="Times New Roman" panose="02020603050405020304" pitchFamily="18" charset="0"/>
                        </a:rPr>
                        <a:t>FGF2</a:t>
                      </a:r>
                      <a:r>
                        <a:rPr lang="en-US" sz="800" kern="100">
                          <a:solidFill>
                            <a:srgbClr val="0070C0"/>
                          </a:solidFill>
                          <a:effectLst/>
                          <a:latin typeface="Times New Roman" panose="02020603050405020304" pitchFamily="18" charset="0"/>
                          <a:ea typeface="Aptos"/>
                          <a:cs typeface="Times New Roman" panose="02020603050405020304" pitchFamily="18" charset="0"/>
                        </a:rPr>
                        <a:t>, </a:t>
                      </a:r>
                      <a:r>
                        <a:rPr lang="en-US" sz="800" b="1" kern="100">
                          <a:solidFill>
                            <a:srgbClr val="0070C0"/>
                          </a:solidFill>
                          <a:effectLst/>
                          <a:latin typeface="Times New Roman" panose="02020603050405020304" pitchFamily="18" charset="0"/>
                          <a:ea typeface="Aptos"/>
                          <a:cs typeface="Times New Roman" panose="02020603050405020304" pitchFamily="18" charset="0"/>
                        </a:rPr>
                        <a:t>TIMP1</a:t>
                      </a:r>
                      <a:r>
                        <a:rPr lang="en-US" sz="800" kern="100">
                          <a:solidFill>
                            <a:srgbClr val="0070C0"/>
                          </a:solidFill>
                          <a:effectLst/>
                          <a:latin typeface="Times New Roman" panose="02020603050405020304" pitchFamily="18" charset="0"/>
                          <a:ea typeface="Aptos"/>
                          <a:cs typeface="Times New Roman" panose="02020603050405020304" pitchFamily="18" charset="0"/>
                        </a:rPr>
                        <a:t>, </a:t>
                      </a:r>
                      <a:r>
                        <a:rPr lang="en-US" sz="800" b="1" kern="100">
                          <a:solidFill>
                            <a:srgbClr val="0070C0"/>
                          </a:solidFill>
                          <a:effectLst/>
                          <a:latin typeface="Times New Roman" panose="02020603050405020304" pitchFamily="18" charset="0"/>
                          <a:ea typeface="Aptos"/>
                          <a:cs typeface="Times New Roman" panose="02020603050405020304" pitchFamily="18" charset="0"/>
                        </a:rPr>
                        <a:t>FN1, </a:t>
                      </a:r>
                      <a:r>
                        <a:rPr lang="en-US" sz="800" kern="100">
                          <a:solidFill>
                            <a:srgbClr val="215E99"/>
                          </a:solidFill>
                          <a:effectLst/>
                          <a:latin typeface="Times New Roman" panose="02020603050405020304" pitchFamily="18" charset="0"/>
                          <a:ea typeface="Aptos"/>
                          <a:cs typeface="Times New Roman" panose="02020603050405020304" pitchFamily="18" charset="0"/>
                        </a:rPr>
                        <a:t>MYLK</a:t>
                      </a:r>
                      <a:r>
                        <a:rPr lang="en-US" sz="800" kern="100">
                          <a:solidFill>
                            <a:srgbClr val="0070C0"/>
                          </a:solidFill>
                          <a:effectLst/>
                          <a:latin typeface="Times New Roman" panose="02020603050405020304" pitchFamily="18" charset="0"/>
                          <a:ea typeface="Aptos"/>
                          <a:cs typeface="Times New Roman" panose="02020603050405020304" pitchFamily="18" charset="0"/>
                        </a:rPr>
                        <a:t>, </a:t>
                      </a:r>
                      <a:r>
                        <a:rPr lang="en-US" sz="800" kern="100">
                          <a:solidFill>
                            <a:srgbClr val="FF0000"/>
                          </a:solidFill>
                          <a:effectLst/>
                          <a:latin typeface="Times New Roman" panose="02020603050405020304" pitchFamily="18" charset="0"/>
                          <a:ea typeface="Aptos"/>
                          <a:cs typeface="Times New Roman" panose="02020603050405020304" pitchFamily="18" charset="0"/>
                        </a:rPr>
                        <a:t>MYH3, TNFSF12,</a:t>
                      </a:r>
                      <a:r>
                        <a:rPr lang="en-US" sz="800" kern="100">
                          <a:solidFill>
                            <a:srgbClr val="0070C0"/>
                          </a:solidFill>
                          <a:effectLst/>
                          <a:latin typeface="Times New Roman" panose="02020603050405020304" pitchFamily="18" charset="0"/>
                          <a:ea typeface="Aptos"/>
                          <a:cs typeface="Times New Roman" panose="02020603050405020304" pitchFamily="18" charset="0"/>
                        </a:rPr>
                        <a:t> </a:t>
                      </a:r>
                      <a:r>
                        <a:rPr lang="en-US" sz="800" kern="100">
                          <a:solidFill>
                            <a:srgbClr val="FF0000"/>
                          </a:solidFill>
                          <a:effectLst/>
                          <a:latin typeface="Times New Roman" panose="02020603050405020304" pitchFamily="18" charset="0"/>
                          <a:ea typeface="Aptos"/>
                          <a:cs typeface="Times New Roman" panose="02020603050405020304" pitchFamily="18" charset="0"/>
                        </a:rPr>
                        <a:t>FABP5</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41103414"/>
                  </a:ext>
                </a:extLst>
              </a:tr>
              <a:tr h="527685">
                <a:tc>
                  <a:txBody>
                    <a:bodyPr/>
                    <a:lstStyle/>
                    <a:p>
                      <a:pPr>
                        <a:lnSpc>
                          <a:spcPct val="115000"/>
                        </a:lnSpc>
                        <a:spcAft>
                          <a:spcPts val="1000"/>
                        </a:spcAft>
                      </a:pPr>
                      <a:r>
                        <a:rPr lang="en-US" sz="1000" b="1" kern="100">
                          <a:solidFill>
                            <a:srgbClr val="000000"/>
                          </a:solidFill>
                          <a:effectLst/>
                          <a:latin typeface="Times New Roman" panose="02020603050405020304" pitchFamily="18" charset="0"/>
                          <a:ea typeface="Aptos"/>
                          <a:cs typeface="Times New Roman" panose="02020603050405020304" pitchFamily="18" charset="0"/>
                        </a:rPr>
                        <a:t>Fatty acid metabolism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en-US" sz="800" kern="100">
                          <a:solidFill>
                            <a:srgbClr val="FF0000"/>
                          </a:solidFill>
                          <a:effectLst/>
                          <a:latin typeface="Times New Roman" panose="02020603050405020304" pitchFamily="18" charset="0"/>
                          <a:ea typeface="Aptos"/>
                          <a:cs typeface="Times New Roman" panose="02020603050405020304" pitchFamily="18" charset="0"/>
                        </a:rPr>
                        <a:t>H2AZ1, CBR1, ODC1, PTS, SDHD, PCBD1, PDHB, ECI2, BPHL, ACOT8, MIX23, CD36, SDHC, MDH1, NTHL1, CBR3, ELOVL5, S100A10, HSDL2, CRYZ, YWHAH, MAOA, HCCS, AUH, ADSL, UROD, UROS, ACAT2, SUCLG1, BLVRA, SUCLA2, ALDH3A2, ENO3, NCAPH2, ACAA1, GLUL RAP1GDS1, GCDH</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en-US" sz="8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27841958"/>
                  </a:ext>
                </a:extLst>
              </a:tr>
              <a:tr h="664210">
                <a:tc>
                  <a:txBody>
                    <a:bodyPr/>
                    <a:lstStyle/>
                    <a:p>
                      <a:pPr>
                        <a:lnSpc>
                          <a:spcPct val="115000"/>
                        </a:lnSpc>
                        <a:spcAft>
                          <a:spcPts val="100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Inflammatory response</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a:solidFill>
                            <a:srgbClr val="0070C0"/>
                          </a:solidFill>
                          <a:effectLst/>
                          <a:latin typeface="Times New Roman" panose="02020603050405020304" pitchFamily="18" charset="0"/>
                          <a:ea typeface="Aptos"/>
                          <a:cs typeface="Times New Roman" panose="02020603050405020304" pitchFamily="18" charset="0"/>
                        </a:rPr>
                        <a:t>IRAK2, RELA, </a:t>
                      </a:r>
                      <a:r>
                        <a:rPr lang="it-IT" sz="800" b="1" kern="100">
                          <a:solidFill>
                            <a:srgbClr val="0070C0"/>
                          </a:solidFill>
                          <a:effectLst/>
                          <a:latin typeface="Times New Roman" panose="02020603050405020304" pitchFamily="18" charset="0"/>
                          <a:ea typeface="Aptos"/>
                          <a:cs typeface="Times New Roman" panose="02020603050405020304" pitchFamily="18" charset="0"/>
                        </a:rPr>
                        <a:t>MMP14</a:t>
                      </a:r>
                      <a:r>
                        <a:rPr lang="it-IT" sz="800" kern="100">
                          <a:solidFill>
                            <a:srgbClr val="0070C0"/>
                          </a:solidFill>
                          <a:effectLst/>
                          <a:latin typeface="Times New Roman" panose="02020603050405020304" pitchFamily="18" charset="0"/>
                          <a:ea typeface="Aptos"/>
                          <a:cs typeface="Times New Roman" panose="02020603050405020304" pitchFamily="18" charset="0"/>
                        </a:rPr>
                        <a:t>, ICAM1, NFKBIA, NFKB1, CSF1, CD82, TNFRSF1B, RHOG, EDN1, IRF1, OSMR, RIPK2, ATP2A2, NAMPT, </a:t>
                      </a:r>
                      <a:r>
                        <a:rPr lang="it-IT" sz="800" b="1" kern="100">
                          <a:solidFill>
                            <a:srgbClr val="0070C0"/>
                          </a:solidFill>
                          <a:effectLst/>
                          <a:latin typeface="Times New Roman" panose="02020603050405020304" pitchFamily="18" charset="0"/>
                          <a:ea typeface="Aptos"/>
                          <a:cs typeface="Times New Roman" panose="02020603050405020304" pitchFamily="18" charset="0"/>
                        </a:rPr>
                        <a:t>PLAUR</a:t>
                      </a:r>
                      <a:r>
                        <a:rPr lang="it-IT" sz="800" kern="100">
                          <a:solidFill>
                            <a:srgbClr val="0070C0"/>
                          </a:solidFill>
                          <a:effectLst/>
                          <a:latin typeface="Times New Roman" panose="02020603050405020304" pitchFamily="18" charset="0"/>
                          <a:ea typeface="Aptos"/>
                          <a:cs typeface="Times New Roman" panose="02020603050405020304" pitchFamily="18" charset="0"/>
                        </a:rPr>
                        <a:t>, SLC11A2, SLC4A4, AHR, LPAR1, TLR3, SLC7A1, </a:t>
                      </a:r>
                      <a:r>
                        <a:rPr lang="it-IT" sz="800" b="1" kern="100">
                          <a:solidFill>
                            <a:srgbClr val="0070C0"/>
                          </a:solidFill>
                          <a:effectLst/>
                          <a:latin typeface="Times New Roman" panose="02020603050405020304" pitchFamily="18" charset="0"/>
                          <a:ea typeface="Aptos"/>
                          <a:cs typeface="Times New Roman" panose="02020603050405020304" pitchFamily="18" charset="0"/>
                        </a:rPr>
                        <a:t>TIMP1</a:t>
                      </a:r>
                      <a:r>
                        <a:rPr lang="it-IT" sz="800" kern="100">
                          <a:solidFill>
                            <a:srgbClr val="0070C0"/>
                          </a:solidFill>
                          <a:effectLst/>
                          <a:latin typeface="Times New Roman" panose="02020603050405020304" pitchFamily="18" charset="0"/>
                          <a:ea typeface="Aptos"/>
                          <a:cs typeface="Times New Roman" panose="02020603050405020304" pitchFamily="18" charset="0"/>
                        </a:rPr>
                        <a:t>, TAPBP, BEST1, LIF, LDLR, CXCL8, IL1R1, IL4R, PSEN1, ADRM1, ITGA5, MYC, ABI1, TPBG, IRF7, SLC1A2, HBEGF, SELENOS, DCBLD2</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a:solidFill>
                            <a:srgbClr val="0070C0"/>
                          </a:solidFill>
                          <a:effectLst/>
                          <a:latin typeface="Times New Roman" panose="02020603050405020304" pitchFamily="18" charset="0"/>
                          <a:ea typeface="Aptos"/>
                          <a:cs typeface="Times New Roman" panose="02020603050405020304" pitchFamily="18" charset="0"/>
                        </a:rPr>
                        <a:t>CXCL1, PTGS2, NFKB2, C1QTNF1, NFKBIZ, IL32, TNFSF4, RELB, BCL3</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79907758"/>
                  </a:ext>
                </a:extLst>
              </a:tr>
              <a:tr h="401955">
                <a:tc>
                  <a:txBody>
                    <a:bodyPr/>
                    <a:lstStyle/>
                    <a:p>
                      <a:pPr>
                        <a:lnSpc>
                          <a:spcPct val="115000"/>
                        </a:lnSpc>
                        <a:spcAft>
                          <a:spcPts val="100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TGF beta signaling</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a:solidFill>
                            <a:srgbClr val="0070C0"/>
                          </a:solidFill>
                          <a:effectLst/>
                          <a:latin typeface="Times New Roman" panose="02020603050405020304" pitchFamily="18" charset="0"/>
                          <a:ea typeface="Aptos"/>
                          <a:cs typeface="Times New Roman" panose="02020603050405020304" pitchFamily="18" charset="0"/>
                        </a:rPr>
                        <a:t>NCOR2, LTBP2, HIPK2, TJP1, SMAD7, SPTBN1, WWTR1, SMURF1, ENG, JUNB, SMAD6, SMURF2, BMPR2, CDK9, ID3, ARID4B, SKI, SKIL, SLC20A1, PPP1R15A, XIAP, SERPINE1</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a:solidFill>
                            <a:srgbClr val="0070C0"/>
                          </a:solidFill>
                          <a:effectLst/>
                          <a:latin typeface="Times New Roman" panose="02020603050405020304" pitchFamily="18" charset="0"/>
                          <a:ea typeface="Aptos"/>
                          <a:cs typeface="Times New Roman" panose="02020603050405020304" pitchFamily="18" charset="0"/>
                        </a:rPr>
                        <a:t>TGFBR2, LRRC32, </a:t>
                      </a:r>
                      <a:r>
                        <a:rPr lang="it-IT" sz="800" b="1" kern="100">
                          <a:solidFill>
                            <a:srgbClr val="0070C0"/>
                          </a:solidFill>
                          <a:effectLst/>
                          <a:latin typeface="Times New Roman" panose="02020603050405020304" pitchFamily="18" charset="0"/>
                          <a:ea typeface="Aptos"/>
                          <a:cs typeface="Times New Roman" panose="02020603050405020304" pitchFamily="18" charset="0"/>
                        </a:rPr>
                        <a:t>MMP14</a:t>
                      </a:r>
                      <a:r>
                        <a:rPr lang="it-IT" sz="800" kern="100">
                          <a:solidFill>
                            <a:srgbClr val="0070C0"/>
                          </a:solidFill>
                          <a:effectLst/>
                          <a:latin typeface="Times New Roman" panose="02020603050405020304" pitchFamily="18" charset="0"/>
                          <a:ea typeface="Aptos"/>
                          <a:cs typeface="Times New Roman" panose="02020603050405020304" pitchFamily="18" charset="0"/>
                        </a:rPr>
                        <a:t>, </a:t>
                      </a:r>
                      <a:r>
                        <a:rPr lang="it-IT" sz="800" b="1" kern="100">
                          <a:solidFill>
                            <a:srgbClr val="0070C0"/>
                          </a:solidFill>
                          <a:effectLst/>
                          <a:latin typeface="Times New Roman" panose="02020603050405020304" pitchFamily="18" charset="0"/>
                          <a:ea typeface="Aptos"/>
                          <a:cs typeface="Times New Roman" panose="02020603050405020304" pitchFamily="18" charset="0"/>
                        </a:rPr>
                        <a:t>TIMP1</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88079831"/>
                  </a:ext>
                </a:extLst>
              </a:tr>
              <a:tr h="128270">
                <a:tc>
                  <a:txBody>
                    <a:bodyPr/>
                    <a:lstStyle/>
                    <a:p>
                      <a:pPr>
                        <a:lnSpc>
                          <a:spcPct val="115000"/>
                        </a:lnSpc>
                        <a:spcAft>
                          <a:spcPts val="100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OTHER GENE SETS</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1000"/>
                        </a:spcAft>
                      </a:pPr>
                      <a:r>
                        <a:rPr lang="it-IT" sz="8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11223196"/>
                  </a:ext>
                </a:extLst>
              </a:tr>
              <a:tr h="457200">
                <a:tc>
                  <a:txBody>
                    <a:bodyPr/>
                    <a:lstStyle/>
                    <a:p>
                      <a:pPr>
                        <a:lnSpc>
                          <a:spcPct val="115000"/>
                        </a:lnSpc>
                        <a:spcAft>
                          <a:spcPts val="0"/>
                        </a:spcAft>
                      </a:pPr>
                      <a:r>
                        <a:rPr lang="en-US" sz="1000" b="1" kern="100" dirty="0">
                          <a:solidFill>
                            <a:srgbClr val="000000"/>
                          </a:solidFill>
                          <a:effectLst/>
                          <a:latin typeface="Times New Roman" panose="02020603050405020304" pitchFamily="18" charset="0"/>
                          <a:ea typeface="Aptos"/>
                          <a:cs typeface="Times New Roman" panose="02020603050405020304" pitchFamily="18" charset="0"/>
                        </a:rPr>
                        <a:t>WANG et. al. [35]</a:t>
                      </a:r>
                      <a:endParaRPr lang="it-IT" sz="1100" kern="100" dirty="0">
                        <a:solidFill>
                          <a:srgbClr val="000000"/>
                        </a:solidFill>
                        <a:effectLst/>
                        <a:latin typeface="Aptos"/>
                        <a:ea typeface="Aptos"/>
                        <a:cs typeface="Times New Roman" panose="02020603050405020304" pitchFamily="18" charset="0"/>
                      </a:endParaRPr>
                    </a:p>
                    <a:p>
                      <a:pPr>
                        <a:lnSpc>
                          <a:spcPct val="115000"/>
                        </a:lnSpc>
                        <a:spcAft>
                          <a:spcPts val="1000"/>
                        </a:spcAft>
                      </a:pPr>
                      <a:r>
                        <a:rPr lang="en-US" sz="1000" b="1" kern="100" dirty="0">
                          <a:solidFill>
                            <a:srgbClr val="000000"/>
                          </a:solidFill>
                          <a:effectLst/>
                          <a:latin typeface="Times New Roman" panose="02020603050405020304" pitchFamily="18" charset="0"/>
                          <a:ea typeface="Aptos"/>
                          <a:cs typeface="Times New Roman" panose="02020603050405020304" pitchFamily="18" charset="0"/>
                        </a:rPr>
                        <a:t>Secreted protein coding genes</a:t>
                      </a:r>
                      <a:endParaRPr lang="it-IT" sz="1100" kern="100" dirty="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pPr>
                      <a:r>
                        <a:rPr lang="it-IT" sz="800" b="1" kern="0">
                          <a:solidFill>
                            <a:srgbClr val="0070C0"/>
                          </a:solidFill>
                          <a:effectLst/>
                          <a:latin typeface="Times New Roman" panose="02020603050405020304" pitchFamily="18" charset="0"/>
                          <a:ea typeface="Aptos"/>
                          <a:cs typeface="Times New Roman" panose="02020603050405020304" pitchFamily="18" charset="0"/>
                        </a:rPr>
                        <a:t>FN1,</a:t>
                      </a:r>
                      <a:r>
                        <a:rPr lang="it-IT" sz="800" kern="0">
                          <a:solidFill>
                            <a:srgbClr val="0070C0"/>
                          </a:solidFill>
                          <a:effectLst/>
                          <a:latin typeface="Times New Roman" panose="02020603050405020304" pitchFamily="18" charset="0"/>
                          <a:ea typeface="Aptos"/>
                          <a:cs typeface="Times New Roman" panose="02020603050405020304" pitchFamily="18" charset="0"/>
                        </a:rPr>
                        <a:t> EMILIN1, THBS2, FBN1, </a:t>
                      </a:r>
                      <a:r>
                        <a:rPr lang="it-IT" sz="800" b="1" kern="0">
                          <a:solidFill>
                            <a:srgbClr val="0070C0"/>
                          </a:solidFill>
                          <a:effectLst/>
                          <a:latin typeface="Times New Roman" panose="02020603050405020304" pitchFamily="18" charset="0"/>
                          <a:ea typeface="Aptos"/>
                          <a:cs typeface="Times New Roman" panose="02020603050405020304" pitchFamily="18" charset="0"/>
                        </a:rPr>
                        <a:t>PLAUR,</a:t>
                      </a:r>
                      <a:r>
                        <a:rPr lang="it-IT" sz="800" kern="0">
                          <a:solidFill>
                            <a:srgbClr val="0070C0"/>
                          </a:solidFill>
                          <a:effectLst/>
                          <a:latin typeface="Times New Roman" panose="02020603050405020304" pitchFamily="18" charset="0"/>
                          <a:ea typeface="Aptos"/>
                          <a:cs typeface="Times New Roman" panose="02020603050405020304" pitchFamily="18" charset="0"/>
                        </a:rPr>
                        <a:t> TRIO, </a:t>
                      </a:r>
                      <a:r>
                        <a:rPr lang="it-IT" sz="800" b="1" kern="0">
                          <a:solidFill>
                            <a:srgbClr val="0070C0"/>
                          </a:solidFill>
                          <a:effectLst/>
                          <a:latin typeface="Times New Roman" panose="02020603050405020304" pitchFamily="18" charset="0"/>
                          <a:ea typeface="Aptos"/>
                          <a:cs typeface="Times New Roman" panose="02020603050405020304" pitchFamily="18" charset="0"/>
                        </a:rPr>
                        <a:t>COL5A1,</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TIMP1,</a:t>
                      </a:r>
                      <a:r>
                        <a:rPr lang="it-IT" sz="800" kern="0">
                          <a:solidFill>
                            <a:srgbClr val="0070C0"/>
                          </a:solidFill>
                          <a:effectLst/>
                          <a:latin typeface="Times New Roman" panose="02020603050405020304" pitchFamily="18" charset="0"/>
                          <a:ea typeface="Aptos"/>
                          <a:cs typeface="Times New Roman" panose="02020603050405020304" pitchFamily="18" charset="0"/>
                        </a:rPr>
                        <a:t> ECM1, P4HA2</a:t>
                      </a:r>
                      <a:r>
                        <a:rPr lang="it-IT" sz="800" b="1" kern="0">
                          <a:solidFill>
                            <a:srgbClr val="0070C0"/>
                          </a:solidFill>
                          <a:effectLst/>
                          <a:latin typeface="Times New Roman" panose="02020603050405020304" pitchFamily="18" charset="0"/>
                          <a:ea typeface="Aptos"/>
                          <a:cs typeface="Times New Roman" panose="02020603050405020304" pitchFamily="18" charset="0"/>
                        </a:rPr>
                        <a:t>. MMP14</a:t>
                      </a:r>
                      <a:endParaRPr lang="it-IT" sz="1050" kern="100">
                        <a:solidFill>
                          <a:srgbClr val="000000"/>
                        </a:solidFill>
                        <a:effectLst/>
                        <a:latin typeface="Consolas" panose="020B0609020204030204" pitchFamily="49" charset="0"/>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en-US" sz="8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30509431"/>
                  </a:ext>
                </a:extLst>
              </a:tr>
              <a:tr h="431800">
                <a:tc>
                  <a:txBody>
                    <a:bodyPr/>
                    <a:lstStyle/>
                    <a:p>
                      <a:pPr>
                        <a:lnSpc>
                          <a:spcPct val="115000"/>
                        </a:lnSpc>
                        <a:spcAft>
                          <a:spcPts val="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PID</a:t>
                      </a:r>
                      <a:endParaRPr lang="it-IT" sz="1100" kern="100">
                        <a:solidFill>
                          <a:srgbClr val="000000"/>
                        </a:solidFill>
                        <a:effectLst/>
                        <a:latin typeface="Aptos"/>
                        <a:ea typeface="Aptos"/>
                        <a:cs typeface="Times New Roman" panose="02020603050405020304" pitchFamily="18" charset="0"/>
                      </a:endParaRPr>
                    </a:p>
                    <a:p>
                      <a:pPr>
                        <a:lnSpc>
                          <a:spcPct val="115000"/>
                        </a:lnSpc>
                        <a:spcAft>
                          <a:spcPts val="100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syndecan-1 pathway</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pPr>
                      <a:r>
                        <a:rPr lang="it-IT" sz="800" kern="0">
                          <a:solidFill>
                            <a:srgbClr val="0070C0"/>
                          </a:solidFill>
                          <a:effectLst/>
                          <a:latin typeface="Times New Roman" panose="02020603050405020304" pitchFamily="18" charset="0"/>
                          <a:ea typeface="Aptos"/>
                          <a:cs typeface="Times New Roman" panose="02020603050405020304" pitchFamily="18" charset="0"/>
                        </a:rPr>
                        <a:t>BSG, CASK, CCL5, COL10A1, COL11A1, COL11A2, COL12A1, COL13A1, COL14A1, COL15A1, COL16A1, COL17A1</a:t>
                      </a:r>
                      <a:r>
                        <a:rPr lang="it-IT" sz="800" b="1" kern="0">
                          <a:solidFill>
                            <a:srgbClr val="0070C0"/>
                          </a:solidFill>
                          <a:effectLst/>
                          <a:latin typeface="Times New Roman" panose="02020603050405020304" pitchFamily="18" charset="0"/>
                          <a:ea typeface="Aptos"/>
                          <a:cs typeface="Times New Roman" panose="02020603050405020304" pitchFamily="18" charset="0"/>
                        </a:rPr>
                        <a:t>, COL1A1</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COL1A2</a:t>
                      </a:r>
                      <a:r>
                        <a:rPr lang="it-IT" sz="800" kern="0">
                          <a:solidFill>
                            <a:srgbClr val="0070C0"/>
                          </a:solidFill>
                          <a:effectLst/>
                          <a:latin typeface="Times New Roman" panose="02020603050405020304" pitchFamily="18" charset="0"/>
                          <a:ea typeface="Aptos"/>
                          <a:cs typeface="Times New Roman" panose="02020603050405020304" pitchFamily="18" charset="0"/>
                        </a:rPr>
                        <a:t>, COL2A1, </a:t>
                      </a:r>
                      <a:r>
                        <a:rPr lang="it-IT" sz="800" b="1" kern="0">
                          <a:solidFill>
                            <a:srgbClr val="0070C0"/>
                          </a:solidFill>
                          <a:effectLst/>
                          <a:latin typeface="Times New Roman" panose="02020603050405020304" pitchFamily="18" charset="0"/>
                          <a:ea typeface="Aptos"/>
                          <a:cs typeface="Times New Roman" panose="02020603050405020304" pitchFamily="18" charset="0"/>
                        </a:rPr>
                        <a:t>COL3A1</a:t>
                      </a:r>
                      <a:r>
                        <a:rPr lang="it-IT" sz="800" kern="0">
                          <a:solidFill>
                            <a:srgbClr val="0070C0"/>
                          </a:solidFill>
                          <a:effectLst/>
                          <a:latin typeface="Times New Roman" panose="02020603050405020304" pitchFamily="18" charset="0"/>
                          <a:ea typeface="Aptos"/>
                          <a:cs typeface="Times New Roman" panose="02020603050405020304" pitchFamily="18" charset="0"/>
                        </a:rPr>
                        <a:t>, COL4A1, COL4A3, COL4A4, COL4A, COL4A6, </a:t>
                      </a:r>
                      <a:r>
                        <a:rPr lang="it-IT" sz="800" b="1" kern="0">
                          <a:solidFill>
                            <a:srgbClr val="0070C0"/>
                          </a:solidFill>
                          <a:effectLst/>
                          <a:latin typeface="Times New Roman" panose="02020603050405020304" pitchFamily="18" charset="0"/>
                          <a:ea typeface="Aptos"/>
                          <a:cs typeface="Times New Roman" panose="02020603050405020304" pitchFamily="18" charset="0"/>
                        </a:rPr>
                        <a:t>COL5A1</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COL5A2</a:t>
                      </a:r>
                      <a:r>
                        <a:rPr lang="it-IT" sz="800" kern="0">
                          <a:solidFill>
                            <a:srgbClr val="0070C0"/>
                          </a:solidFill>
                          <a:effectLst/>
                          <a:latin typeface="Times New Roman" panose="02020603050405020304" pitchFamily="18" charset="0"/>
                          <a:ea typeface="Aptos"/>
                          <a:cs typeface="Times New Roman" panose="02020603050405020304" pitchFamily="18" charset="0"/>
                        </a:rPr>
                        <a:t>, COL6A1, COL6A2, COL6A3, COL7A1, COL8A1, COL8A2, COL9A1, COL9A2, COL9A3, HGF, HPSE, LAMA5, MAPK1, MAPK3, MET, MMP1, MMP7, MMP9, PPIB, PRKACA</a:t>
                      </a:r>
                      <a:r>
                        <a:rPr lang="it-IT" sz="800" b="1" kern="0">
                          <a:solidFill>
                            <a:srgbClr val="0070C0"/>
                          </a:solidFill>
                          <a:effectLst/>
                          <a:latin typeface="Times New Roman" panose="02020603050405020304" pitchFamily="18" charset="0"/>
                          <a:ea typeface="Aptos"/>
                          <a:cs typeface="Times New Roman" panose="02020603050405020304" pitchFamily="18" charset="0"/>
                        </a:rPr>
                        <a:t>, SDC1</a:t>
                      </a:r>
                      <a:r>
                        <a:rPr lang="it-IT" sz="800" kern="0">
                          <a:solidFill>
                            <a:srgbClr val="0070C0"/>
                          </a:solidFill>
                          <a:effectLst/>
                          <a:latin typeface="Times New Roman" panose="02020603050405020304" pitchFamily="18" charset="0"/>
                          <a:ea typeface="Aptos"/>
                          <a:cs typeface="Times New Roman" panose="02020603050405020304" pitchFamily="18" charset="0"/>
                        </a:rPr>
                        <a:t>, SDCBP, </a:t>
                      </a:r>
                      <a:r>
                        <a:rPr lang="it-IT" sz="800" b="1" kern="0">
                          <a:solidFill>
                            <a:srgbClr val="0070C0"/>
                          </a:solidFill>
                          <a:effectLst/>
                          <a:latin typeface="Times New Roman" panose="02020603050405020304" pitchFamily="18" charset="0"/>
                          <a:ea typeface="Aptos"/>
                          <a:cs typeface="Times New Roman" panose="02020603050405020304" pitchFamily="18" charset="0"/>
                        </a:rPr>
                        <a:t>TGFB1</a:t>
                      </a:r>
                      <a:endParaRPr lang="it-IT" sz="1050" kern="100">
                        <a:solidFill>
                          <a:srgbClr val="000000"/>
                        </a:solidFill>
                        <a:effectLst/>
                        <a:latin typeface="Consolas" panose="020B0609020204030204" pitchFamily="49" charset="0"/>
                        <a:ea typeface="Aptos"/>
                        <a:cs typeface="Times New Roman" panose="02020603050405020304" pitchFamily="18" charset="0"/>
                      </a:endParaRPr>
                    </a:p>
                    <a:p>
                      <a:pPr>
                        <a:spcAft>
                          <a:spcPts val="0"/>
                        </a:spcAft>
                      </a:pPr>
                      <a:r>
                        <a:rPr lang="it-IT" sz="800" kern="0">
                          <a:solidFill>
                            <a:srgbClr val="0070C0"/>
                          </a:solidFill>
                          <a:effectLst/>
                          <a:latin typeface="Times New Roman" panose="02020603050405020304" pitchFamily="18" charset="0"/>
                          <a:ea typeface="Aptos"/>
                          <a:cs typeface="Times New Roman" panose="02020603050405020304" pitchFamily="18" charset="0"/>
                        </a:rPr>
                        <a:t> </a:t>
                      </a:r>
                      <a:endParaRPr lang="it-IT" sz="1050" kern="100">
                        <a:solidFill>
                          <a:srgbClr val="000000"/>
                        </a:solidFill>
                        <a:effectLst/>
                        <a:latin typeface="Consolas" panose="020B0609020204030204" pitchFamily="49" charset="0"/>
                        <a:ea typeface="Aptos"/>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1000"/>
                        </a:spcAft>
                      </a:pPr>
                      <a:r>
                        <a:rPr lang="it-IT" sz="800" kern="10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02242650"/>
                  </a:ext>
                </a:extLst>
              </a:tr>
              <a:tr h="431800">
                <a:tc>
                  <a:txBody>
                    <a:bodyPr/>
                    <a:lstStyle/>
                    <a:p>
                      <a:pPr>
                        <a:lnSpc>
                          <a:spcPct val="115000"/>
                        </a:lnSpc>
                        <a:spcAft>
                          <a:spcPts val="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REACTOME</a:t>
                      </a:r>
                      <a:endParaRPr lang="it-IT" sz="1100" kern="100">
                        <a:solidFill>
                          <a:srgbClr val="000000"/>
                        </a:solidFill>
                        <a:effectLst/>
                        <a:latin typeface="Aptos"/>
                        <a:ea typeface="Aptos"/>
                        <a:cs typeface="Times New Roman" panose="02020603050405020304" pitchFamily="18" charset="0"/>
                      </a:endParaRPr>
                    </a:p>
                    <a:p>
                      <a:pPr>
                        <a:lnSpc>
                          <a:spcPct val="115000"/>
                        </a:lnSpc>
                        <a:spcAft>
                          <a:spcPts val="0"/>
                        </a:spcAft>
                      </a:pPr>
                      <a:r>
                        <a:rPr lang="it-IT" sz="1000" b="1" kern="100">
                          <a:solidFill>
                            <a:srgbClr val="000000"/>
                          </a:solidFill>
                          <a:effectLst/>
                          <a:latin typeface="Times New Roman" panose="02020603050405020304" pitchFamily="18" charset="0"/>
                          <a:ea typeface="Aptos"/>
                          <a:cs typeface="Times New Roman" panose="02020603050405020304" pitchFamily="18" charset="0"/>
                        </a:rPr>
                        <a:t>syndecan-1 interactions</a:t>
                      </a:r>
                      <a:endParaRPr lang="it-IT" sz="1100" kern="10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it-IT" sz="800" kern="0">
                          <a:solidFill>
                            <a:srgbClr val="0070C0"/>
                          </a:solidFill>
                          <a:effectLst/>
                          <a:latin typeface="Times New Roman" panose="02020603050405020304" pitchFamily="18" charset="0"/>
                          <a:ea typeface="Aptos"/>
                          <a:cs typeface="Times New Roman" panose="02020603050405020304" pitchFamily="18" charset="0"/>
                        </a:rPr>
                        <a:t>ACTN1, CASK, </a:t>
                      </a:r>
                      <a:r>
                        <a:rPr lang="it-IT" sz="800" b="1" kern="0">
                          <a:solidFill>
                            <a:srgbClr val="0070C0"/>
                          </a:solidFill>
                          <a:effectLst/>
                          <a:latin typeface="Times New Roman" panose="02020603050405020304" pitchFamily="18" charset="0"/>
                          <a:ea typeface="Aptos"/>
                          <a:cs typeface="Times New Roman" panose="02020603050405020304" pitchFamily="18" charset="0"/>
                        </a:rPr>
                        <a:t>COL1A1</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COL1A2, COL3A1</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COL5A1</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COL5A2</a:t>
                      </a:r>
                      <a:r>
                        <a:rPr lang="it-IT" sz="800" kern="0">
                          <a:solidFill>
                            <a:srgbClr val="0070C0"/>
                          </a:solidFill>
                          <a:effectLst/>
                          <a:latin typeface="Times New Roman" panose="02020603050405020304" pitchFamily="18" charset="0"/>
                          <a:ea typeface="Aptos"/>
                          <a:cs typeface="Times New Roman" panose="02020603050405020304" pitchFamily="18" charset="0"/>
                        </a:rPr>
                        <a:t>, COL5A3, </a:t>
                      </a:r>
                      <a:r>
                        <a:rPr lang="it-IT" sz="800" b="1" kern="0">
                          <a:solidFill>
                            <a:srgbClr val="0070C0"/>
                          </a:solidFill>
                          <a:effectLst/>
                          <a:latin typeface="Times New Roman" panose="02020603050405020304" pitchFamily="18" charset="0"/>
                          <a:ea typeface="Aptos"/>
                          <a:cs typeface="Times New Roman" panose="02020603050405020304" pitchFamily="18" charset="0"/>
                        </a:rPr>
                        <a:t>FGF2</a:t>
                      </a:r>
                      <a:r>
                        <a:rPr lang="it-IT" sz="800" kern="0">
                          <a:solidFill>
                            <a:srgbClr val="0070C0"/>
                          </a:solidFill>
                          <a:effectLst/>
                          <a:latin typeface="Times New Roman" panose="02020603050405020304" pitchFamily="18" charset="0"/>
                          <a:ea typeface="Aptos"/>
                          <a:cs typeface="Times New Roman" panose="02020603050405020304" pitchFamily="18" charset="0"/>
                        </a:rPr>
                        <a:t>, </a:t>
                      </a:r>
                      <a:r>
                        <a:rPr lang="it-IT" sz="800" b="1" kern="0">
                          <a:solidFill>
                            <a:srgbClr val="0070C0"/>
                          </a:solidFill>
                          <a:effectLst/>
                          <a:latin typeface="Times New Roman" panose="02020603050405020304" pitchFamily="18" charset="0"/>
                          <a:ea typeface="Aptos"/>
                          <a:cs typeface="Times New Roman" panose="02020603050405020304" pitchFamily="18" charset="0"/>
                        </a:rPr>
                        <a:t>FN1</a:t>
                      </a:r>
                      <a:r>
                        <a:rPr lang="it-IT" sz="800" kern="0">
                          <a:solidFill>
                            <a:srgbClr val="0070C0"/>
                          </a:solidFill>
                          <a:effectLst/>
                          <a:latin typeface="Times New Roman" panose="02020603050405020304" pitchFamily="18" charset="0"/>
                          <a:ea typeface="Aptos"/>
                          <a:cs typeface="Times New Roman" panose="02020603050405020304" pitchFamily="18" charset="0"/>
                        </a:rPr>
                        <a:t>, ITGA2, ITGA6, ITGAV, ITGB1, ITGB3, ITGB4, ITGB5, PRKCA, </a:t>
                      </a:r>
                      <a:r>
                        <a:rPr lang="it-IT" sz="800" b="1" kern="0">
                          <a:solidFill>
                            <a:srgbClr val="0070C0"/>
                          </a:solidFill>
                          <a:effectLst/>
                          <a:latin typeface="Times New Roman" panose="02020603050405020304" pitchFamily="18" charset="0"/>
                          <a:ea typeface="Aptos"/>
                          <a:cs typeface="Times New Roman" panose="02020603050405020304" pitchFamily="18" charset="0"/>
                        </a:rPr>
                        <a:t>SDC1</a:t>
                      </a:r>
                      <a:r>
                        <a:rPr lang="it-IT" sz="800" kern="0">
                          <a:solidFill>
                            <a:srgbClr val="0070C0"/>
                          </a:solidFill>
                          <a:effectLst/>
                          <a:latin typeface="Times New Roman" panose="02020603050405020304" pitchFamily="18" charset="0"/>
                          <a:ea typeface="Aptos"/>
                          <a:cs typeface="Times New Roman" panose="02020603050405020304" pitchFamily="18" charset="0"/>
                        </a:rPr>
                        <a:t>, SDC2, SDC3, SDC4, </a:t>
                      </a:r>
                      <a:r>
                        <a:rPr lang="it-IT" sz="800" b="1" kern="0">
                          <a:solidFill>
                            <a:srgbClr val="0070C0"/>
                          </a:solidFill>
                          <a:effectLst/>
                          <a:latin typeface="Times New Roman" panose="02020603050405020304" pitchFamily="18" charset="0"/>
                          <a:ea typeface="Aptos"/>
                          <a:cs typeface="Times New Roman" panose="02020603050405020304" pitchFamily="18" charset="0"/>
                        </a:rPr>
                        <a:t>TGFB1</a:t>
                      </a:r>
                      <a:r>
                        <a:rPr lang="it-IT" sz="800" kern="0">
                          <a:solidFill>
                            <a:srgbClr val="0070C0"/>
                          </a:solidFill>
                          <a:effectLst/>
                          <a:latin typeface="Times New Roman" panose="02020603050405020304" pitchFamily="18" charset="0"/>
                          <a:ea typeface="Aptos"/>
                          <a:cs typeface="Times New Roman" panose="02020603050405020304" pitchFamily="18" charset="0"/>
                        </a:rPr>
                        <a:t>, THBS1, TNC, TRAPPC4, VTN</a:t>
                      </a:r>
                      <a:endParaRPr lang="it-IT" sz="1050" kern="100">
                        <a:solidFill>
                          <a:srgbClr val="000000"/>
                        </a:solidFill>
                        <a:effectLst/>
                        <a:latin typeface="Consolas" panose="020B0609020204030204" pitchFamily="49" charset="0"/>
                        <a:ea typeface="Aptos"/>
                        <a:cs typeface="Times New Roman" panose="02020603050405020304" pitchFamily="18" charset="0"/>
                      </a:endParaRPr>
                    </a:p>
                    <a:p>
                      <a:pPr>
                        <a:spcAft>
                          <a:spcPts val="0"/>
                        </a:spcAft>
                      </a:pPr>
                      <a:r>
                        <a:rPr lang="it-IT" sz="800" kern="100">
                          <a:solidFill>
                            <a:srgbClr val="0099FF"/>
                          </a:solidFill>
                          <a:effectLst/>
                          <a:latin typeface="Times New Roman" panose="02020603050405020304" pitchFamily="18" charset="0"/>
                          <a:ea typeface="Aptos"/>
                          <a:cs typeface="Times New Roman" panose="02020603050405020304" pitchFamily="18" charset="0"/>
                        </a:rPr>
                        <a:t> </a:t>
                      </a:r>
                      <a:endParaRPr lang="it-IT" sz="1050" kern="100">
                        <a:solidFill>
                          <a:srgbClr val="000000"/>
                        </a:solidFill>
                        <a:effectLst/>
                        <a:latin typeface="Consolas" panose="020B0609020204030204" pitchFamily="49" charset="0"/>
                        <a:ea typeface="Aptos"/>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kern="100" dirty="0">
                          <a:solidFill>
                            <a:srgbClr val="000000"/>
                          </a:solidFill>
                          <a:effectLst/>
                          <a:latin typeface="Times New Roman" panose="02020603050405020304" pitchFamily="18" charset="0"/>
                          <a:ea typeface="Aptos"/>
                          <a:cs typeface="Times New Roman" panose="02020603050405020304" pitchFamily="18" charset="0"/>
                        </a:rPr>
                        <a:t> </a:t>
                      </a:r>
                      <a:endParaRPr lang="it-IT" sz="1100" kern="100" dirty="0">
                        <a:solidFill>
                          <a:srgbClr val="000000"/>
                        </a:solidFill>
                        <a:effectLst/>
                        <a:latin typeface="Aptos"/>
                        <a:ea typeface="Aptos"/>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68513"/>
                  </a:ext>
                </a:extLst>
              </a:tr>
            </a:tbl>
          </a:graphicData>
        </a:graphic>
      </p:graphicFrame>
      <p:sp>
        <p:nvSpPr>
          <p:cNvPr id="5" name="Rectangle 2">
            <a:extLst>
              <a:ext uri="{FF2B5EF4-FFF2-40B4-BE49-F238E27FC236}">
                <a16:creationId xmlns:a16="http://schemas.microsoft.com/office/drawing/2014/main" id="{783864D6-3AD2-4606-B93E-97A3541454AA}"/>
              </a:ext>
            </a:extLst>
          </p:cNvPr>
          <p:cNvSpPr>
            <a:spLocks noChangeArrowheads="1"/>
          </p:cNvSpPr>
          <p:nvPr/>
        </p:nvSpPr>
        <p:spPr bwMode="auto">
          <a:xfrm>
            <a:off x="368935" y="323528"/>
            <a:ext cx="6120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200" b="1"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Supplemental Table 2. </a:t>
            </a:r>
            <a:r>
              <a:rPr kumimoji="0" lang="en-US" altLang="it-IT" sz="12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Leading Edge</a:t>
            </a:r>
            <a:r>
              <a:rPr kumimoji="0" lang="en-US" altLang="it-IT" sz="1200" b="1"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 </a:t>
            </a:r>
            <a:r>
              <a:rPr kumimoji="0" lang="en-US" altLang="it-IT" sz="1200" b="0" i="0" u="none" strike="noStrike" cap="none" normalizeH="0" baseline="0" dirty="0">
                <a:ln>
                  <a:noFill/>
                </a:ln>
                <a:solidFill>
                  <a:schemeClr val="tx1"/>
                </a:solidFill>
                <a:effectLst/>
                <a:latin typeface="Times New Roman" panose="02020603050405020304" pitchFamily="18" charset="0"/>
                <a:ea typeface="Aptos" charset="0"/>
                <a:cs typeface="Times New Roman" panose="02020603050405020304" pitchFamily="18" charset="0"/>
              </a:rPr>
              <a:t>Genes of statistically significant GSEA of RNA-seq data comparing whole transcriptomes of tumor samples from control and LS-BZ-1 PDX treated with CX-01.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Rettangolo 6">
            <a:extLst>
              <a:ext uri="{FF2B5EF4-FFF2-40B4-BE49-F238E27FC236}">
                <a16:creationId xmlns:a16="http://schemas.microsoft.com/office/drawing/2014/main" id="{1451AEF5-40BD-4673-A80B-05ACC17DF285}"/>
              </a:ext>
            </a:extLst>
          </p:cNvPr>
          <p:cNvSpPr/>
          <p:nvPr/>
        </p:nvSpPr>
        <p:spPr>
          <a:xfrm>
            <a:off x="260648" y="6700384"/>
            <a:ext cx="6408712" cy="246221"/>
          </a:xfrm>
          <a:prstGeom prst="rect">
            <a:avLst/>
          </a:prstGeom>
        </p:spPr>
        <p:txBody>
          <a:bodyPr wrap="square">
            <a:spAutoFit/>
          </a:bodyPr>
          <a:lstStyle/>
          <a:p>
            <a:r>
              <a:rPr lang="en-US" altLang="it-IT" sz="1000" b="1" dirty="0">
                <a:solidFill>
                  <a:srgbClr val="0070C0"/>
                </a:solidFill>
                <a:latin typeface="Times New Roman" panose="02020603050405020304" pitchFamily="18" charset="0"/>
                <a:ea typeface="Aptos" charset="0"/>
                <a:cs typeface="Times New Roman" panose="02020603050405020304" pitchFamily="18" charset="0"/>
              </a:rPr>
              <a:t>Blue</a:t>
            </a:r>
            <a:r>
              <a:rPr lang="en-US" altLang="it-IT" sz="1000" dirty="0">
                <a:solidFill>
                  <a:prstClr val="black"/>
                </a:solidFill>
                <a:latin typeface="Times New Roman" panose="02020603050405020304" pitchFamily="18" charset="0"/>
                <a:ea typeface="Aptos" charset="0"/>
                <a:cs typeface="Times New Roman" panose="02020603050405020304" pitchFamily="18" charset="0"/>
              </a:rPr>
              <a:t>, genes downregulated by treatment; </a:t>
            </a:r>
            <a:r>
              <a:rPr lang="en-US" altLang="it-IT" sz="1000" b="1" dirty="0">
                <a:solidFill>
                  <a:srgbClr val="FF0000"/>
                </a:solidFill>
                <a:latin typeface="Times New Roman" panose="02020603050405020304" pitchFamily="18" charset="0"/>
                <a:ea typeface="Aptos" charset="0"/>
                <a:cs typeface="Times New Roman" panose="02020603050405020304" pitchFamily="18" charset="0"/>
              </a:rPr>
              <a:t>red</a:t>
            </a:r>
            <a:r>
              <a:rPr lang="en-US" altLang="it-IT" sz="1000" dirty="0">
                <a:solidFill>
                  <a:prstClr val="black"/>
                </a:solidFill>
                <a:latin typeface="Times New Roman" panose="02020603050405020304" pitchFamily="18" charset="0"/>
                <a:ea typeface="Aptos" charset="0"/>
                <a:cs typeface="Times New Roman" panose="02020603050405020304" pitchFamily="18" charset="0"/>
              </a:rPr>
              <a:t>, genes upregulated by treatment; </a:t>
            </a:r>
            <a:r>
              <a:rPr lang="en-US" altLang="it-IT" sz="1000" b="1" dirty="0">
                <a:solidFill>
                  <a:prstClr val="black"/>
                </a:solidFill>
                <a:latin typeface="Times New Roman" panose="02020603050405020304" pitchFamily="18" charset="0"/>
                <a:ea typeface="Aptos" charset="0"/>
                <a:cs typeface="Times New Roman" panose="02020603050405020304" pitchFamily="18" charset="0"/>
              </a:rPr>
              <a:t>bold</a:t>
            </a:r>
            <a:r>
              <a:rPr lang="en-US" altLang="it-IT" sz="1000" dirty="0">
                <a:solidFill>
                  <a:prstClr val="black"/>
                </a:solidFill>
                <a:latin typeface="Times New Roman" panose="02020603050405020304" pitchFamily="18" charset="0"/>
                <a:ea typeface="Aptos" charset="0"/>
                <a:cs typeface="Times New Roman" panose="02020603050405020304" pitchFamily="18" charset="0"/>
              </a:rPr>
              <a:t>, genes shared in multiple gene sets</a:t>
            </a:r>
            <a:endParaRPr lang="it-IT" dirty="0"/>
          </a:p>
        </p:txBody>
      </p:sp>
    </p:spTree>
    <p:extLst>
      <p:ext uri="{BB962C8B-B14F-4D97-AF65-F5344CB8AC3E}">
        <p14:creationId xmlns:p14="http://schemas.microsoft.com/office/powerpoint/2010/main" val="185879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4437463-5753-4635-9B7B-E3E75D4F48C8}"/>
              </a:ext>
            </a:extLst>
          </p:cNvPr>
          <p:cNvSpPr/>
          <p:nvPr/>
        </p:nvSpPr>
        <p:spPr>
          <a:xfrm>
            <a:off x="332656" y="251520"/>
            <a:ext cx="6336704" cy="9065430"/>
          </a:xfrm>
          <a:prstGeom prst="rect">
            <a:avLst/>
          </a:prstGeom>
        </p:spPr>
        <p:txBody>
          <a:bodyPr wrap="square">
            <a:spAutoFit/>
          </a:bodyPr>
          <a:lstStyle/>
          <a:p>
            <a:pPr>
              <a:lnSpc>
                <a:spcPct val="115000"/>
              </a:lnSpc>
              <a:spcAft>
                <a:spcPts val="10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Supplementary Figure Legends</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Suppl. Fig. 1. </a:t>
            </a:r>
            <a:r>
              <a:rPr lang="en-US" sz="1200" dirty="0">
                <a:latin typeface="Times New Roman" panose="02020603050405020304" pitchFamily="18" charset="0"/>
                <a:ea typeface="Calibri" panose="020F0502020204030204" pitchFamily="34" charset="0"/>
                <a:cs typeface="Times New Roman" panose="02020603050405020304" pitchFamily="18" charset="0"/>
              </a:rPr>
              <a:t>Characterization of the novel DDLPS cell line LS-MMC-1. A) Left panel, G banded metaphase spread from cultured LS-MMC-1 cells showing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hyperdiploidy</a:t>
            </a:r>
            <a:r>
              <a:rPr lang="en-US" sz="1200" dirty="0">
                <a:latin typeface="Times New Roman" panose="02020603050405020304" pitchFamily="18" charset="0"/>
                <a:ea typeface="Calibri" panose="020F0502020204030204" pitchFamily="34" charset="0"/>
                <a:cs typeface="Times New Roman" panose="02020603050405020304" pitchFamily="18" charset="0"/>
              </a:rPr>
              <a:t> and giant chromosomes (red arrows). Right panel and inset, interphase nuclei from LS-MMC-1 cells hybridized with MDM2 (Spectrum Green) and centromere 12 (Spectrum Orange) probes showing large clusters of amplified </a:t>
            </a:r>
            <a:r>
              <a:rPr lang="en-US" sz="1200" i="1" dirty="0">
                <a:latin typeface="Times New Roman" panose="02020603050405020304" pitchFamily="18" charset="0"/>
                <a:ea typeface="Calibri" panose="020F0502020204030204" pitchFamily="34" charset="0"/>
                <a:cs typeface="Times New Roman" panose="02020603050405020304" pitchFamily="18" charset="0"/>
              </a:rPr>
              <a:t>MDM2</a:t>
            </a:r>
            <a:r>
              <a:rPr lang="en-US" sz="1200" dirty="0">
                <a:latin typeface="Times New Roman" panose="02020603050405020304" pitchFamily="18" charset="0"/>
                <a:ea typeface="Calibri" panose="020F0502020204030204" pitchFamily="34" charset="0"/>
                <a:cs typeface="Times New Roman" panose="02020603050405020304" pitchFamily="18" charset="0"/>
              </a:rPr>
              <a:t> gene copies. DAPI counterstaining highlights nuclei. B) Western blots showing MDM2, CDK4 and FRS2 expression levels along with FRS2 phosphorylation in DDLPS cell lines. Anti-vinculin blots are shown as loading controls. C) Scatter plot showing correspondence of the RNA-Seq transcriptomic profiles between the patient’s primary tumor (PT) and the LS-MMC-1 cell line (CL). Linear model trend (red line) and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Spearman’correlation</a:t>
            </a:r>
            <a:r>
              <a:rPr lang="en-US" sz="1200" dirty="0">
                <a:latin typeface="Times New Roman" panose="02020603050405020304" pitchFamily="18" charset="0"/>
                <a:ea typeface="Calibri" panose="020F0502020204030204" pitchFamily="34" charset="0"/>
                <a:cs typeface="Times New Roman" panose="02020603050405020304" pitchFamily="18" charset="0"/>
              </a:rPr>
              <a:t> coefficient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a:t>
            </a:r>
            <a:r>
              <a:rPr lang="en-US" sz="1200" baseline="-25000" dirty="0" err="1">
                <a:latin typeface="Times New Roman" panose="02020603050405020304" pitchFamily="18" charset="0"/>
                <a:ea typeface="Calibri" panose="020F0502020204030204" pitchFamily="34" charset="0"/>
                <a:cs typeface="Times New Roman" panose="02020603050405020304" pitchFamily="18" charset="0"/>
              </a:rPr>
              <a:t>s</a:t>
            </a:r>
            <a:r>
              <a:rPr lang="en-US" sz="1200" dirty="0">
                <a:latin typeface="Times New Roman" panose="02020603050405020304" pitchFamily="18" charset="0"/>
                <a:ea typeface="Calibri" panose="020F0502020204030204" pitchFamily="34" charset="0"/>
                <a:cs typeface="Times New Roman" panose="02020603050405020304" pitchFamily="18" charset="0"/>
              </a:rPr>
              <a:t> = 0.65, P&lt;0.0001) were calculated). </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Suppl. Fig. 2 </a:t>
            </a:r>
            <a:r>
              <a:rPr lang="en-US" sz="1200" dirty="0">
                <a:latin typeface="Times New Roman" panose="02020603050405020304" pitchFamily="18" charset="0"/>
                <a:ea typeface="Calibri" panose="020F0502020204030204" pitchFamily="34" charset="0"/>
                <a:cs typeface="Times New Roman" panose="02020603050405020304" pitchFamily="18" charset="0"/>
              </a:rPr>
              <a:t>Super sulfated low molecular weight heparin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ssLMWH</a:t>
            </a:r>
            <a:r>
              <a:rPr lang="en-US" sz="1200" dirty="0">
                <a:latin typeface="Times New Roman" panose="02020603050405020304" pitchFamily="18" charset="0"/>
                <a:ea typeface="Calibri" panose="020F0502020204030204" pitchFamily="34" charset="0"/>
                <a:cs typeface="Times New Roman" panose="02020603050405020304" pitchFamily="18" charset="0"/>
              </a:rPr>
              <a:t>) inhibits DDLPS cell anchorage-independent growth and promotes adipocytic differentiation. A) Soft agar assay. Cells were seeded in soft agar and incubated in the presence or absence of 1 mg/ml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ssLMWH</a:t>
            </a:r>
            <a:r>
              <a:rPr lang="en-US" sz="1200" dirty="0">
                <a:latin typeface="Times New Roman" panose="02020603050405020304" pitchFamily="18" charset="0"/>
                <a:ea typeface="Calibri" panose="020F0502020204030204" pitchFamily="34" charset="0"/>
                <a:cs typeface="Times New Roman" panose="02020603050405020304" pitchFamily="18" charset="0"/>
              </a:rPr>
              <a:t> for 7-10 days, Colonies were then stained with a vital dye and counted under a magnifying projector. Average data ± SE from three independent experiments, performed in duplicate, are shown. ****, P &lt; 0.0001, drug-treated </a:t>
            </a:r>
            <a:r>
              <a:rPr lang="en-US" sz="1200" i="1" dirty="0">
                <a:latin typeface="Times New Roman" panose="02020603050405020304" pitchFamily="18" charset="0"/>
                <a:ea typeface="Calibri" panose="020F0502020204030204" pitchFamily="34" charset="0"/>
                <a:cs typeface="Times New Roman" panose="02020603050405020304" pitchFamily="18" charset="0"/>
              </a:rPr>
              <a:t>vs </a:t>
            </a:r>
            <a:r>
              <a:rPr lang="en-US" sz="1200" dirty="0">
                <a:latin typeface="Times New Roman" panose="02020603050405020304" pitchFamily="18" charset="0"/>
                <a:ea typeface="Calibri" panose="020F0502020204030204" pitchFamily="34" charset="0"/>
                <a:cs typeface="Times New Roman" panose="02020603050405020304" pitchFamily="18" charset="0"/>
              </a:rPr>
              <a:t>untreated cells. B) Lipid staining. Control and 0.5 mg/ml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ssLMWH</a:t>
            </a:r>
            <a:r>
              <a:rPr lang="en-US" sz="1200" dirty="0">
                <a:latin typeface="Times New Roman" panose="02020603050405020304" pitchFamily="18" charset="0"/>
                <a:ea typeface="Calibri" panose="020F0502020204030204" pitchFamily="34" charset="0"/>
                <a:cs typeface="Times New Roman" panose="02020603050405020304" pitchFamily="18" charset="0"/>
              </a:rPr>
              <a:t>-treated cells were collected at the indicated times and incubated with BODIPY 493/503 for lipid content quantification</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by FACS. Histograms show a prevalent accumulation of neutral lipids in drug-treated cells. C) and D) Adipogenic marker induction and c-Met signaling inhibition. Cells were exposed to 1 mg/ml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ssLMWH</a:t>
            </a:r>
            <a:r>
              <a:rPr lang="en-US" sz="1200" dirty="0">
                <a:latin typeface="Times New Roman" panose="02020603050405020304" pitchFamily="18" charset="0"/>
                <a:ea typeface="Calibri" panose="020F0502020204030204" pitchFamily="34" charset="0"/>
                <a:cs typeface="Times New Roman" panose="02020603050405020304" pitchFamily="18" charset="0"/>
              </a:rPr>
              <a:t> for 48h, then lysed and processed for Western blot analysis with the indicated antibodies. Blots show induction of adiponectin and mature SREBP1(m) (C) and inhibition of Met-ERK-AKT pathway (D) in treated cells. Blots are representative of at least two independent experiments.</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Suppl. Fig. 3</a:t>
            </a:r>
            <a:r>
              <a:rPr lang="en-US" sz="1200" dirty="0">
                <a:latin typeface="Times New Roman" panose="02020603050405020304" pitchFamily="18" charset="0"/>
                <a:ea typeface="Calibri" panose="020F0502020204030204" pitchFamily="34" charset="0"/>
                <a:cs typeface="Times New Roman" panose="02020603050405020304" pitchFamily="18" charset="0"/>
              </a:rPr>
              <a:t>. The c-Met kinase inhibitor SU11274 and the AKT inhibitor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perifosine</a:t>
            </a:r>
            <a:r>
              <a:rPr lang="en-US" sz="1200" dirty="0">
                <a:latin typeface="Times New Roman" panose="02020603050405020304" pitchFamily="18" charset="0"/>
                <a:ea typeface="Calibri" panose="020F0502020204030204" pitchFamily="34" charset="0"/>
                <a:cs typeface="Times New Roman" panose="02020603050405020304" pitchFamily="18" charset="0"/>
              </a:rPr>
              <a:t> enhance lipid content in DDLPS cells. A) Representative images of Oil Red O (ORO) stained cells exposed to solvent (control) or 10 </a:t>
            </a:r>
            <a:r>
              <a:rPr lang="en-US" sz="1200" dirty="0" err="1">
                <a:latin typeface="Times New Roman" panose="02020603050405020304" pitchFamily="18" charset="0"/>
                <a:ea typeface="Calibri" panose="020F0502020204030204" pitchFamily="34" charset="0"/>
                <a:cs typeface="Times New Roman" panose="02020603050405020304" pitchFamily="18" charset="0"/>
              </a:rPr>
              <a:t>uM</a:t>
            </a:r>
            <a:r>
              <a:rPr lang="en-US" sz="1200" dirty="0">
                <a:latin typeface="Times New Roman" panose="02020603050405020304" pitchFamily="18" charset="0"/>
                <a:ea typeface="Calibri" panose="020F0502020204030204" pitchFamily="34" charset="0"/>
                <a:cs typeface="Times New Roman" panose="02020603050405020304" pitchFamily="18" charset="0"/>
              </a:rPr>
              <a:t> SU11274 for 24h (original magnification 20x). B) Representative images of ORO stained cells exposed to solvent (control) or 20 </a:t>
            </a:r>
            <a:r>
              <a:rPr lang="en-US" sz="1200" dirty="0" err="1">
                <a:latin typeface="Times New Roman" panose="02020603050405020304" pitchFamily="18" charset="0"/>
                <a:ea typeface="Calibri" panose="020F0502020204030204" pitchFamily="34" charset="0"/>
                <a:cs typeface="Times New Roman" panose="02020603050405020304" pitchFamily="18" charset="0"/>
              </a:rPr>
              <a:t>uM</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perifosine</a:t>
            </a:r>
            <a:r>
              <a:rPr lang="en-US" sz="1200" dirty="0">
                <a:latin typeface="Times New Roman" panose="02020603050405020304" pitchFamily="18" charset="0"/>
                <a:ea typeface="Calibri" panose="020F0502020204030204" pitchFamily="34" charset="0"/>
                <a:cs typeface="Times New Roman" panose="02020603050405020304" pitchFamily="18" charset="0"/>
              </a:rPr>
              <a:t> for 72h (original magnification 40x).</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999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E6B2E5D-CF70-4565-82BE-C35DEF15825A}"/>
              </a:ext>
            </a:extLst>
          </p:cNvPr>
          <p:cNvSpPr/>
          <p:nvPr/>
        </p:nvSpPr>
        <p:spPr>
          <a:xfrm>
            <a:off x="332656" y="467544"/>
            <a:ext cx="6192688" cy="4064318"/>
          </a:xfrm>
          <a:prstGeom prst="rect">
            <a:avLst/>
          </a:prstGeom>
        </p:spPr>
        <p:txBody>
          <a:bodyPr wrap="square">
            <a:spAutoFit/>
          </a:bodyPr>
          <a:lstStyle/>
          <a:p>
            <a:pPr>
              <a:lnSpc>
                <a:spcPct val="115000"/>
              </a:lnSpc>
              <a:spcAft>
                <a:spcPts val="10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Suppl. Fig. 4</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Characterization of the novel DDLPS PDX model LS-MP-1. A) Representative pictures showing LS-MP-1 PDX histology revealed by H&amp;E staining, and MDM2 protein detected by immunohistochemistry. B) Scatter plot showing correspondence of the RNA-Seq transcriptomic profiles between the patient’s primary tumor (PT) and the LS-MP-1 PDX. Linear model trend (red line) and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Spearman’correlation</a:t>
            </a:r>
            <a:r>
              <a:rPr lang="en-US" sz="1200" dirty="0">
                <a:latin typeface="Times New Roman" panose="02020603050405020304" pitchFamily="18" charset="0"/>
                <a:ea typeface="Calibri" panose="020F0502020204030204" pitchFamily="34" charset="0"/>
                <a:cs typeface="Times New Roman" panose="02020603050405020304" pitchFamily="18" charset="0"/>
              </a:rPr>
              <a:t> coefficient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a:t>
            </a:r>
            <a:r>
              <a:rPr lang="en-US" sz="1200" baseline="-25000" dirty="0" err="1">
                <a:latin typeface="Times New Roman" panose="02020603050405020304" pitchFamily="18" charset="0"/>
                <a:ea typeface="Calibri" panose="020F0502020204030204" pitchFamily="34" charset="0"/>
                <a:cs typeface="Times New Roman" panose="02020603050405020304" pitchFamily="18" charset="0"/>
              </a:rPr>
              <a:t>s</a:t>
            </a:r>
            <a:r>
              <a:rPr lang="en-US" sz="1200" dirty="0">
                <a:latin typeface="Times New Roman" panose="02020603050405020304" pitchFamily="18" charset="0"/>
                <a:ea typeface="Calibri" panose="020F0502020204030204" pitchFamily="34" charset="0"/>
                <a:cs typeface="Times New Roman" panose="02020603050405020304" pitchFamily="18" charset="0"/>
              </a:rPr>
              <a:t> = 0.88, P&lt;0.0001) were calculated</a:t>
            </a:r>
            <a:r>
              <a:rPr lang="en-US" sz="1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C) Western blots showing MDM2, CDK4, FRS2 protein levels in LS-BZ-1 and LS-MP-1 PDXs. Actin, and vinculin blots are shown as loading controls. Representative blots from two independent experiments are shown. </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Suppl. Fig. 5.</a:t>
            </a:r>
            <a:r>
              <a:rPr lang="en-US" sz="1200" dirty="0">
                <a:latin typeface="Times New Roman" panose="02020603050405020304" pitchFamily="18" charset="0"/>
                <a:ea typeface="Calibri" panose="020F0502020204030204" pitchFamily="34" charset="0"/>
                <a:cs typeface="Times New Roman" panose="02020603050405020304" pitchFamily="18" charset="0"/>
              </a:rPr>
              <a:t> CX-01 treatment inhibits phosphorylation of the TGFβ effector SMAD2 (A, B) and reduces TIMP1 levels (C, D) in DDLPS cells. LS-BZ-1 and LS-MMC-1 cells were exposed to 1 mg/ml CX-01 for 72h,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then</a:t>
            </a:r>
            <a:r>
              <a:rPr lang="en-US" sz="1200" dirty="0">
                <a:latin typeface="Times New Roman" panose="02020603050405020304" pitchFamily="18" charset="0"/>
                <a:ea typeface="Calibri" panose="020F0502020204030204" pitchFamily="34" charset="0"/>
                <a:cs typeface="Times New Roman" panose="02020603050405020304" pitchFamily="18" charset="0"/>
              </a:rPr>
              <a:t> medium was replaced and drug treatment repeated. Days from the first treatment are indicated. Representative blots from two independent experiments are shown. </a:t>
            </a:r>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5712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9332</TotalTime>
  <Words>3062</Words>
  <Application>Microsoft Office PowerPoint</Application>
  <PresentationFormat>Presentazione su schermo (4:3)</PresentationFormat>
  <Paragraphs>420</Paragraphs>
  <Slides>13</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Aptos</vt:lpstr>
      <vt:lpstr>Arabic Transparent</vt:lpstr>
      <vt:lpstr>Arial</vt:lpstr>
      <vt:lpstr>Calibri</vt:lpstr>
      <vt:lpstr>Consolas</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cassinelligiuliana</dc:creator>
  <cp:lastModifiedBy>Cassinelli Giuliana</cp:lastModifiedBy>
  <cp:revision>1576</cp:revision>
  <dcterms:created xsi:type="dcterms:W3CDTF">2024-05-28T10:57:00Z</dcterms:created>
  <dcterms:modified xsi:type="dcterms:W3CDTF">2025-09-12T11:54:56Z</dcterms:modified>
</cp:coreProperties>
</file>